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3" r:id="rId2"/>
    <p:sldMasterId id="2147483730" r:id="rId3"/>
    <p:sldMasterId id="2147483751" r:id="rId4"/>
    <p:sldMasterId id="2147483763" r:id="rId5"/>
    <p:sldMasterId id="2147483775" r:id="rId6"/>
    <p:sldMasterId id="2147483787" r:id="rId7"/>
    <p:sldMasterId id="2147483799" r:id="rId8"/>
    <p:sldMasterId id="2147483811" r:id="rId9"/>
    <p:sldMasterId id="2147483823" r:id="rId10"/>
    <p:sldMasterId id="2147483835" r:id="rId11"/>
    <p:sldMasterId id="2147483847" r:id="rId12"/>
    <p:sldMasterId id="2147483859" r:id="rId13"/>
  </p:sldMasterIdLst>
  <p:notesMasterIdLst>
    <p:notesMasterId r:id="rId35"/>
  </p:notesMasterIdLst>
  <p:handoutMasterIdLst>
    <p:handoutMasterId r:id="rId36"/>
  </p:handoutMasterIdLst>
  <p:sldIdLst>
    <p:sldId id="431" r:id="rId14"/>
    <p:sldId id="420" r:id="rId15"/>
    <p:sldId id="421" r:id="rId16"/>
    <p:sldId id="427" r:id="rId17"/>
    <p:sldId id="430" r:id="rId18"/>
    <p:sldId id="426" r:id="rId19"/>
    <p:sldId id="425" r:id="rId20"/>
    <p:sldId id="432" r:id="rId21"/>
    <p:sldId id="433" r:id="rId22"/>
    <p:sldId id="436" r:id="rId23"/>
    <p:sldId id="437" r:id="rId24"/>
    <p:sldId id="438" r:id="rId25"/>
    <p:sldId id="439" r:id="rId26"/>
    <p:sldId id="440" r:id="rId27"/>
    <p:sldId id="441" r:id="rId28"/>
    <p:sldId id="442" r:id="rId29"/>
    <p:sldId id="443" r:id="rId30"/>
    <p:sldId id="444" r:id="rId31"/>
    <p:sldId id="445" r:id="rId32"/>
    <p:sldId id="434" r:id="rId33"/>
    <p:sldId id="435" r:id="rId3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Georgia" pitchFamily="18"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5pPr>
    <a:lvl6pPr marL="2286000" algn="l" defTabSz="914400" rtl="0" eaLnBrk="1" latinLnBrk="0" hangingPunct="1">
      <a:defRPr kern="1200">
        <a:solidFill>
          <a:schemeClr val="tx1"/>
        </a:solidFill>
        <a:latin typeface="Georgia" pitchFamily="18" charset="0"/>
        <a:ea typeface="MS PGothic" pitchFamily="34" charset="-128"/>
        <a:cs typeface="+mn-cs"/>
      </a:defRPr>
    </a:lvl6pPr>
    <a:lvl7pPr marL="2743200" algn="l" defTabSz="914400" rtl="0" eaLnBrk="1" latinLnBrk="0" hangingPunct="1">
      <a:defRPr kern="1200">
        <a:solidFill>
          <a:schemeClr val="tx1"/>
        </a:solidFill>
        <a:latin typeface="Georgia" pitchFamily="18" charset="0"/>
        <a:ea typeface="MS PGothic" pitchFamily="34" charset="-128"/>
        <a:cs typeface="+mn-cs"/>
      </a:defRPr>
    </a:lvl7pPr>
    <a:lvl8pPr marL="3200400" algn="l" defTabSz="914400" rtl="0" eaLnBrk="1" latinLnBrk="0" hangingPunct="1">
      <a:defRPr kern="1200">
        <a:solidFill>
          <a:schemeClr val="tx1"/>
        </a:solidFill>
        <a:latin typeface="Georgia" pitchFamily="18" charset="0"/>
        <a:ea typeface="MS PGothic" pitchFamily="34" charset="-128"/>
        <a:cs typeface="+mn-cs"/>
      </a:defRPr>
    </a:lvl8pPr>
    <a:lvl9pPr marL="3657600" algn="l" defTabSz="914400" rtl="0" eaLnBrk="1" latinLnBrk="0" hangingPunct="1">
      <a:defRPr kern="1200">
        <a:solidFill>
          <a:schemeClr val="tx1"/>
        </a:solidFill>
        <a:latin typeface="Georgia"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00"/>
    <a:srgbClr val="0072C8"/>
    <a:srgbClr val="CCECFF"/>
    <a:srgbClr val="B70014"/>
    <a:srgbClr val="EFA100"/>
    <a:srgbClr val="538094"/>
    <a:srgbClr val="9BBCC6"/>
    <a:srgbClr val="D8CFA7"/>
    <a:srgbClr val="CAC29C"/>
    <a:srgbClr val="7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449" autoAdjust="0"/>
    <p:restoredTop sz="64670" autoAdjust="0"/>
  </p:normalViewPr>
  <p:slideViewPr>
    <p:cSldViewPr snapToGrid="0" snapToObjects="1">
      <p:cViewPr>
        <p:scale>
          <a:sx n="50" d="100"/>
          <a:sy n="50" d="100"/>
        </p:scale>
        <p:origin x="-1464" y="-510"/>
      </p:cViewPr>
      <p:guideLst>
        <p:guide orient="horz" pos="2160"/>
        <p:guide pos="2880"/>
      </p:guideLst>
    </p:cSldViewPr>
  </p:slideViewPr>
  <p:notesTextViewPr>
    <p:cViewPr>
      <p:scale>
        <a:sx n="1" d="1"/>
        <a:sy n="1" d="1"/>
      </p:scale>
      <p:origin x="0" y="0"/>
    </p:cViewPr>
  </p:notesTextViewPr>
  <p:sorterViewPr>
    <p:cViewPr>
      <p:scale>
        <a:sx n="110" d="100"/>
        <a:sy n="110" d="100"/>
      </p:scale>
      <p:origin x="0" y="9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38778866-470C-4F4B-B1A1-87C9A45C04B8}" type="datetimeFigureOut">
              <a:rPr lang="en-US" altLang="en-US"/>
              <a:pPr/>
              <a:t>11/7/2014</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C215A855-08AB-4B2D-AE2C-602C5C5EFCB0}" type="slidenum">
              <a:rPr lang="en-US" altLang="en-US"/>
              <a:pPr/>
              <a:t>‹#›</a:t>
            </a:fld>
            <a:endParaRPr lang="en-US" altLang="en-US"/>
          </a:p>
        </p:txBody>
      </p:sp>
    </p:spTree>
    <p:extLst>
      <p:ext uri="{BB962C8B-B14F-4D97-AF65-F5344CB8AC3E}">
        <p14:creationId xmlns:p14="http://schemas.microsoft.com/office/powerpoint/2010/main" val="204203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B4AF088C-9F5F-43DD-B645-7265416F1DD5}" type="datetimeFigureOut">
              <a:rPr lang="en-US" altLang="en-US"/>
              <a:pPr/>
              <a:t>11/7/2014</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9D0F3B42-2796-41C7-B41E-10563375CEDB}" type="slidenum">
              <a:rPr lang="en-US" altLang="en-US"/>
              <a:pPr/>
              <a:t>‹#›</a:t>
            </a:fld>
            <a:endParaRPr lang="en-US" altLang="en-US"/>
          </a:p>
        </p:txBody>
      </p:sp>
    </p:spTree>
    <p:extLst>
      <p:ext uri="{BB962C8B-B14F-4D97-AF65-F5344CB8AC3E}">
        <p14:creationId xmlns:p14="http://schemas.microsoft.com/office/powerpoint/2010/main" val="125918001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1</a:t>
            </a:fld>
            <a:endParaRPr lang="en-US" altLang="en-US"/>
          </a:p>
        </p:txBody>
      </p:sp>
    </p:spTree>
    <p:extLst>
      <p:ext uri="{BB962C8B-B14F-4D97-AF65-F5344CB8AC3E}">
        <p14:creationId xmlns:p14="http://schemas.microsoft.com/office/powerpoint/2010/main" val="322796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21</a:t>
            </a:fld>
            <a:endParaRPr lang="en-US" altLang="en-US"/>
          </a:p>
        </p:txBody>
      </p:sp>
    </p:spTree>
    <p:extLst>
      <p:ext uri="{BB962C8B-B14F-4D97-AF65-F5344CB8AC3E}">
        <p14:creationId xmlns:p14="http://schemas.microsoft.com/office/powerpoint/2010/main" val="21155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115000"/>
              </a:lnSpc>
              <a:spcBef>
                <a:spcPts val="611"/>
              </a:spcBef>
              <a:buFont typeface="Arial" panose="020B0604020202020204" pitchFamily="34" charset="0"/>
              <a:buChar char="•"/>
            </a:pPr>
            <a:r>
              <a:rPr lang="en-US" sz="1100" b="1" dirty="0" smtClean="0">
                <a:ea typeface="Calibri"/>
                <a:cs typeface="Calibri"/>
              </a:rPr>
              <a:t>We maintain one of the strongest clinical lab networks (the WCLN)in the country. We will be communicating with them in the</a:t>
            </a:r>
            <a:r>
              <a:rPr lang="en-US" sz="1100" b="1" baseline="0" dirty="0" smtClean="0">
                <a:ea typeface="Calibri"/>
                <a:cs typeface="Calibri"/>
              </a:rPr>
              <a:t> same manner we have for over 12 years</a:t>
            </a:r>
            <a:endParaRPr lang="en-US" sz="1100" b="1" dirty="0" smtClean="0">
              <a:ea typeface="Calibri"/>
              <a:cs typeface="Calibri"/>
            </a:endParaRPr>
          </a:p>
          <a:p>
            <a:pPr marL="628650" lvl="1" indent="-171450">
              <a:lnSpc>
                <a:spcPct val="115000"/>
              </a:lnSpc>
              <a:spcBef>
                <a:spcPts val="611"/>
              </a:spcBef>
              <a:buFont typeface="Arial" panose="020B0604020202020204" pitchFamily="34" charset="0"/>
              <a:buChar char="•"/>
            </a:pPr>
            <a:r>
              <a:rPr lang="en-US" sz="1100" b="0" dirty="0" smtClean="0">
                <a:ea typeface="Calibri"/>
                <a:cs typeface="Calibri"/>
              </a:rPr>
              <a:t>Routine electronic sharing of messages</a:t>
            </a:r>
            <a:r>
              <a:rPr lang="en-US" sz="1100" b="0" baseline="0" dirty="0" smtClean="0">
                <a:ea typeface="Calibri"/>
                <a:cs typeface="Calibri"/>
              </a:rPr>
              <a:t> and key information: minimum bi-weekly or as needed</a:t>
            </a:r>
          </a:p>
          <a:p>
            <a:pPr marL="628650" lvl="1" indent="-171450">
              <a:lnSpc>
                <a:spcPct val="115000"/>
              </a:lnSpc>
              <a:spcBef>
                <a:spcPts val="611"/>
              </a:spcBef>
              <a:buFont typeface="Arial" panose="020B0604020202020204" pitchFamily="34" charset="0"/>
              <a:buChar char="•"/>
            </a:pPr>
            <a:r>
              <a:rPr lang="en-US" sz="1100" b="0" baseline="0" dirty="0" smtClean="0">
                <a:ea typeface="Calibri"/>
                <a:cs typeface="Calibri"/>
              </a:rPr>
              <a:t>Information on our website is routinely reviewed and updated. Broader information (beyond the Lab)can be found at WDPH website (link provided on WSLH website)</a:t>
            </a:r>
          </a:p>
          <a:p>
            <a:pPr marL="628650" lvl="1" indent="-171450">
              <a:lnSpc>
                <a:spcPct val="115000"/>
              </a:lnSpc>
              <a:spcBef>
                <a:spcPts val="611"/>
              </a:spcBef>
              <a:buFont typeface="Arial" panose="020B0604020202020204" pitchFamily="34" charset="0"/>
              <a:buChar char="•"/>
            </a:pPr>
            <a:r>
              <a:rPr lang="en-US" sz="1100" b="0" baseline="0" dirty="0" smtClean="0">
                <a:ea typeface="Calibri"/>
                <a:cs typeface="Calibri"/>
              </a:rPr>
              <a:t>WSLH maintains and monitors the WCLN listserv and facilitates information sharing</a:t>
            </a:r>
          </a:p>
          <a:p>
            <a:pPr marL="1085850" lvl="2" indent="-171450">
              <a:lnSpc>
                <a:spcPct val="115000"/>
              </a:lnSpc>
              <a:spcBef>
                <a:spcPts val="611"/>
              </a:spcBef>
              <a:buFont typeface="Arial" panose="020B0604020202020204" pitchFamily="34" charset="0"/>
              <a:buChar char="•"/>
            </a:pPr>
            <a:r>
              <a:rPr lang="en-US" sz="1100" b="0" baseline="0" dirty="0" smtClean="0">
                <a:ea typeface="Calibri"/>
                <a:cs typeface="Calibri"/>
              </a:rPr>
              <a:t>Much interactive activity already occurring</a:t>
            </a:r>
          </a:p>
          <a:p>
            <a:pPr marL="1085850" lvl="2" indent="-171450">
              <a:lnSpc>
                <a:spcPct val="115000"/>
              </a:lnSpc>
              <a:spcBef>
                <a:spcPts val="611"/>
              </a:spcBef>
              <a:buFont typeface="Arial" panose="020B0604020202020204" pitchFamily="34" charset="0"/>
              <a:buChar char="•"/>
            </a:pPr>
            <a:r>
              <a:rPr lang="en-US" sz="1100" b="0" baseline="0" dirty="0" smtClean="0">
                <a:ea typeface="Calibri"/>
                <a:cs typeface="Calibri"/>
              </a:rPr>
              <a:t>Contact Erin Bowles to join if you have not done so already: </a:t>
            </a:r>
            <a:r>
              <a:rPr lang="en-US" sz="1100" b="1" baseline="0" dirty="0" smtClean="0">
                <a:ea typeface="Calibri"/>
                <a:cs typeface="Calibri"/>
              </a:rPr>
              <a:t>erin.bowles@slh.wisc.edu</a:t>
            </a:r>
          </a:p>
          <a:p>
            <a:pPr marL="1085850" lvl="2" indent="-171450">
              <a:lnSpc>
                <a:spcPct val="115000"/>
              </a:lnSpc>
              <a:spcBef>
                <a:spcPts val="611"/>
              </a:spcBef>
              <a:buFont typeface="Arial" panose="020B0604020202020204" pitchFamily="34" charset="0"/>
              <a:buChar char="•"/>
            </a:pPr>
            <a:r>
              <a:rPr lang="en-US" sz="1100" b="0" baseline="0" dirty="0" smtClean="0">
                <a:ea typeface="Calibri"/>
                <a:cs typeface="Calibri"/>
              </a:rPr>
              <a:t>Building on the questions asked and insights shared on the Listserv…</a:t>
            </a:r>
          </a:p>
          <a:p>
            <a:pPr marL="628650" lvl="1" indent="-171450">
              <a:lnSpc>
                <a:spcPct val="115000"/>
              </a:lnSpc>
              <a:spcBef>
                <a:spcPts val="611"/>
              </a:spcBef>
              <a:buFont typeface="Arial" panose="020B0604020202020204" pitchFamily="34" charset="0"/>
              <a:buChar char="•"/>
            </a:pPr>
            <a:r>
              <a:rPr lang="en-US" sz="1100" b="0" baseline="0" dirty="0" smtClean="0">
                <a:ea typeface="Calibri"/>
                <a:cs typeface="Calibri"/>
              </a:rPr>
              <a:t>First audio conference is scheduled for Nov 10 with enrollment currently open</a:t>
            </a:r>
          </a:p>
          <a:p>
            <a:pPr marL="1085850" lvl="2" indent="-171450">
              <a:lnSpc>
                <a:spcPct val="115000"/>
              </a:lnSpc>
              <a:spcBef>
                <a:spcPts val="611"/>
              </a:spcBef>
              <a:buFont typeface="Arial" panose="020B0604020202020204" pitchFamily="34" charset="0"/>
              <a:buChar char="•"/>
            </a:pPr>
            <a:r>
              <a:rPr lang="en-US" sz="1100" b="0" baseline="0" dirty="0" smtClean="0">
                <a:ea typeface="Calibri"/>
                <a:cs typeface="Calibri"/>
              </a:rPr>
              <a:t>More about this later</a:t>
            </a:r>
          </a:p>
          <a:p>
            <a:pPr marL="171450" indent="-171450">
              <a:lnSpc>
                <a:spcPct val="115000"/>
              </a:lnSpc>
              <a:spcBef>
                <a:spcPts val="611"/>
              </a:spcBef>
              <a:buFont typeface="Arial" panose="020B0604020202020204" pitchFamily="34" charset="0"/>
              <a:buChar char="•"/>
            </a:pPr>
            <a:r>
              <a:rPr lang="en-US" sz="1100" b="1" baseline="0" dirty="0" smtClean="0">
                <a:ea typeface="Calibri"/>
                <a:cs typeface="Calibri"/>
              </a:rPr>
              <a:t>Now, I want to provide update on topics we have been getting the most enquiries about…</a:t>
            </a:r>
            <a:endParaRPr lang="en-US" sz="1100" b="1" dirty="0">
              <a:ea typeface="Calibri"/>
              <a:cs typeface="Calibri"/>
            </a:endParaRPr>
          </a:p>
        </p:txBody>
      </p:sp>
      <p:sp>
        <p:nvSpPr>
          <p:cNvPr id="4" name="Slide Number Placeholder 3"/>
          <p:cNvSpPr>
            <a:spLocks noGrp="1"/>
          </p:cNvSpPr>
          <p:nvPr>
            <p:ph type="sldNum" sz="quarter" idx="10"/>
          </p:nvPr>
        </p:nvSpPr>
        <p:spPr/>
        <p:txBody>
          <a:bodyPr/>
          <a:lstStyle/>
          <a:p>
            <a:fld id="{8468C71E-4441-4A90-B891-E24C2C48245C}"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lnSpc>
                <a:spcPct val="100000"/>
              </a:lnSpc>
              <a:spcBef>
                <a:spcPts val="611"/>
              </a:spcBef>
              <a:buFont typeface="Arial" panose="020B0604020202020204" pitchFamily="34" charset="0"/>
              <a:buChar char="•"/>
            </a:pPr>
            <a:r>
              <a:rPr lang="en-US" sz="1000" b="0" dirty="0" smtClean="0">
                <a:ea typeface="Calibri"/>
                <a:cs typeface="Calibri"/>
              </a:rPr>
              <a:t>…a couple of “late breakers”</a:t>
            </a:r>
          </a:p>
          <a:p>
            <a:pPr marL="171450" indent="-171450">
              <a:lnSpc>
                <a:spcPct val="100000"/>
              </a:lnSpc>
              <a:spcBef>
                <a:spcPts val="611"/>
              </a:spcBef>
              <a:buFont typeface="Arial" panose="020B0604020202020204" pitchFamily="34" charset="0"/>
              <a:buChar char="•"/>
            </a:pPr>
            <a:r>
              <a:rPr lang="en-US" sz="1000" b="0" dirty="0" smtClean="0">
                <a:ea typeface="Calibri"/>
                <a:cs typeface="Calibri"/>
              </a:rPr>
              <a:t>We will be one of  ~35 PHLs</a:t>
            </a:r>
            <a:r>
              <a:rPr lang="en-US" sz="1000" b="0" baseline="0" dirty="0" smtClean="0">
                <a:ea typeface="Calibri"/>
                <a:cs typeface="Calibri"/>
              </a:rPr>
              <a:t> that are able to offer the test</a:t>
            </a:r>
          </a:p>
          <a:p>
            <a:pPr marL="171450" indent="-171450">
              <a:lnSpc>
                <a:spcPct val="100000"/>
              </a:lnSpc>
              <a:spcBef>
                <a:spcPts val="611"/>
              </a:spcBef>
              <a:buFont typeface="Arial" panose="020B0604020202020204" pitchFamily="34" charset="0"/>
              <a:buChar char="•"/>
            </a:pPr>
            <a:r>
              <a:rPr lang="en-US" sz="1000" b="0" baseline="0" dirty="0" smtClean="0">
                <a:ea typeface="Calibri"/>
                <a:cs typeface="Calibri"/>
              </a:rPr>
              <a:t>Within 3 week timeframe:</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Train staff to safely perform; expand our Risk Assessment to include this testing</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Obtain and successfully complete qualification panel</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Develop specimen receipt, testing and reporting protocols</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Receive certification that we can offer test</a:t>
            </a:r>
          </a:p>
          <a:p>
            <a:pPr marL="171450" indent="-171450">
              <a:lnSpc>
                <a:spcPct val="100000"/>
              </a:lnSpc>
              <a:spcBef>
                <a:spcPts val="611"/>
              </a:spcBef>
              <a:buFont typeface="Arial" panose="020B0604020202020204" pitchFamily="34" charset="0"/>
              <a:buChar char="•"/>
            </a:pPr>
            <a:r>
              <a:rPr lang="en-US" sz="1000" b="0" baseline="0" dirty="0" smtClean="0">
                <a:ea typeface="Calibri"/>
                <a:cs typeface="Calibri"/>
              </a:rPr>
              <a:t>Test details:</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PCR performed on small aliquot of blood; whole blood EDTA</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Duplicate specimen will be concurrently shipped to CDC</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We estimate 4-6 h to perform based on other PHL performance</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Positive results will be presumptive but actionable; CDC will confirm</a:t>
            </a:r>
          </a:p>
          <a:p>
            <a:pPr marL="171450" lvl="0" indent="-171450">
              <a:lnSpc>
                <a:spcPct val="100000"/>
              </a:lnSpc>
              <a:spcBef>
                <a:spcPts val="611"/>
              </a:spcBef>
              <a:buFont typeface="Arial" panose="020B0604020202020204" pitchFamily="34" charset="0"/>
              <a:buChar char="•"/>
            </a:pPr>
            <a:r>
              <a:rPr lang="en-US" sz="1000" b="0" baseline="0" dirty="0" smtClean="0">
                <a:ea typeface="Calibri"/>
                <a:cs typeface="Calibri"/>
              </a:rPr>
              <a:t>Guidance for requesting test, specimens needed, packaging, shipment to WSLH, reporting etc.</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Will be distributed to all response partners along with formal announcement of test availability</a:t>
            </a:r>
          </a:p>
          <a:p>
            <a:pPr marL="457200" lvl="1" indent="0">
              <a:lnSpc>
                <a:spcPct val="100000"/>
              </a:lnSpc>
              <a:spcBef>
                <a:spcPts val="611"/>
              </a:spcBef>
              <a:buFont typeface="Arial" panose="020B0604020202020204" pitchFamily="34" charset="0"/>
              <a:buNone/>
            </a:pPr>
            <a:endParaRPr lang="en-US" sz="1000" b="0" dirty="0" smtClean="0">
              <a:ea typeface="Calibri"/>
              <a:cs typeface="Calibri"/>
            </a:endParaRPr>
          </a:p>
          <a:p>
            <a:pPr marL="171450" lvl="0" indent="-171450">
              <a:lnSpc>
                <a:spcPct val="100000"/>
              </a:lnSpc>
              <a:spcBef>
                <a:spcPts val="611"/>
              </a:spcBef>
              <a:buFont typeface="Arial" panose="020B0604020202020204" pitchFamily="34" charset="0"/>
              <a:buChar char="•"/>
            </a:pPr>
            <a:r>
              <a:rPr lang="en-US" sz="1000" b="0" dirty="0" smtClean="0">
                <a:ea typeface="Calibri"/>
                <a:cs typeface="Calibri"/>
              </a:rPr>
              <a:t>In the meantime…</a:t>
            </a:r>
          </a:p>
          <a:p>
            <a:pPr marL="628650" lvl="1" indent="-171450">
              <a:lnSpc>
                <a:spcPct val="100000"/>
              </a:lnSpc>
              <a:spcBef>
                <a:spcPts val="611"/>
              </a:spcBef>
              <a:buFont typeface="Arial" panose="020B0604020202020204" pitchFamily="34" charset="0"/>
              <a:buChar char="•"/>
            </a:pPr>
            <a:r>
              <a:rPr lang="en-US" sz="1000" b="0" dirty="0" smtClean="0">
                <a:ea typeface="Calibri"/>
                <a:cs typeface="Calibri"/>
              </a:rPr>
              <a:t>Process for obtaining</a:t>
            </a:r>
            <a:r>
              <a:rPr lang="en-US" sz="1000" b="0" baseline="0" dirty="0" smtClean="0">
                <a:ea typeface="Calibri"/>
                <a:cs typeface="Calibri"/>
              </a:rPr>
              <a:t> testing for Ebola as been described in previous webinars and can be found both on WI DHS(Department of Health Services) and WSLH websites</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Testing at CDC requires specimen be shipped directly to CDC. If decision is to have testing performed at neighboring PHL, WDPH will work with facility to facilitate most appropriate and expedient way to get specimen there. </a:t>
            </a:r>
          </a:p>
          <a:p>
            <a:pPr marL="1085850" lvl="2" indent="-171450">
              <a:lnSpc>
                <a:spcPct val="100000"/>
              </a:lnSpc>
              <a:spcBef>
                <a:spcPts val="611"/>
              </a:spcBef>
              <a:buFont typeface="Arial" panose="020B0604020202020204" pitchFamily="34" charset="0"/>
              <a:buChar char="•"/>
            </a:pPr>
            <a:r>
              <a:rPr lang="en-US" sz="1000" b="0" baseline="0" dirty="0" smtClean="0">
                <a:ea typeface="Calibri"/>
                <a:cs typeface="Calibri"/>
              </a:rPr>
              <a:t>Specimens should not be sent to WSLH first</a:t>
            </a:r>
          </a:p>
          <a:p>
            <a:pPr marL="457200" lvl="1" indent="0">
              <a:lnSpc>
                <a:spcPct val="100000"/>
              </a:lnSpc>
              <a:spcBef>
                <a:spcPts val="611"/>
              </a:spcBef>
              <a:buFont typeface="Arial" panose="020B0604020202020204" pitchFamily="34" charset="0"/>
              <a:buNone/>
            </a:pPr>
            <a:endParaRPr lang="en-US" sz="1000" b="0" baseline="0" dirty="0" smtClean="0">
              <a:ea typeface="Calibri"/>
              <a:cs typeface="Calibri"/>
            </a:endParaRPr>
          </a:p>
          <a:p>
            <a:pPr marL="171450" lvl="0" indent="-171450">
              <a:lnSpc>
                <a:spcPct val="100000"/>
              </a:lnSpc>
              <a:spcBef>
                <a:spcPts val="611"/>
              </a:spcBef>
              <a:buFont typeface="Arial" panose="020B0604020202020204" pitchFamily="34" charset="0"/>
              <a:buChar char="•"/>
            </a:pPr>
            <a:r>
              <a:rPr lang="en-US" sz="1000" b="1" baseline="0" dirty="0" smtClean="0">
                <a:ea typeface="Calibri"/>
                <a:cs typeface="Calibri"/>
              </a:rPr>
              <a:t>In any event HCF must be aware of how to appropriately package and ship these specimens</a:t>
            </a:r>
          </a:p>
          <a:p>
            <a:pPr marL="1085850" lvl="2" indent="-171450">
              <a:lnSpc>
                <a:spcPct val="100000"/>
              </a:lnSpc>
              <a:spcBef>
                <a:spcPts val="611"/>
              </a:spcBef>
              <a:buFont typeface="Arial" panose="020B0604020202020204" pitchFamily="34" charset="0"/>
              <a:buChar char="•"/>
            </a:pPr>
            <a:r>
              <a:rPr lang="en-US" sz="1000" b="1" baseline="0" dirty="0" smtClean="0">
                <a:ea typeface="Calibri"/>
                <a:cs typeface="Calibri"/>
              </a:rPr>
              <a:t>More about this in a second</a:t>
            </a:r>
            <a:endParaRPr lang="en-US" sz="1000" b="1" dirty="0">
              <a:ea typeface="Calibri"/>
              <a:cs typeface="Calibri"/>
            </a:endParaRPr>
          </a:p>
        </p:txBody>
      </p:sp>
      <p:sp>
        <p:nvSpPr>
          <p:cNvPr id="4" name="Slide Number Placeholder 3"/>
          <p:cNvSpPr>
            <a:spLocks noGrp="1"/>
          </p:cNvSpPr>
          <p:nvPr>
            <p:ph type="sldNum" sz="quarter" idx="10"/>
          </p:nvPr>
        </p:nvSpPr>
        <p:spPr/>
        <p:txBody>
          <a:bodyPr/>
          <a:lstStyle/>
          <a:p>
            <a:fld id="{8468C71E-4441-4A90-B891-E24C2C48245C}"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115000"/>
              </a:lnSpc>
              <a:spcBef>
                <a:spcPts val="611"/>
              </a:spcBef>
              <a:buFont typeface="Arial" panose="020B0604020202020204" pitchFamily="34" charset="0"/>
              <a:buChar char="•"/>
            </a:pPr>
            <a:r>
              <a:rPr lang="en-US" sz="1100" b="0" dirty="0" smtClean="0">
                <a:ea typeface="Calibri"/>
                <a:cs typeface="Calibri"/>
              </a:rPr>
              <a:t>Both use </a:t>
            </a:r>
            <a:r>
              <a:rPr lang="en-US" sz="1100" b="0" dirty="0" err="1" smtClean="0">
                <a:ea typeface="Calibri"/>
                <a:cs typeface="Calibri"/>
              </a:rPr>
              <a:t>BioFire</a:t>
            </a:r>
            <a:r>
              <a:rPr lang="en-US" sz="1100" b="0" dirty="0" smtClean="0">
                <a:ea typeface="Calibri"/>
                <a:cs typeface="Calibri"/>
              </a:rPr>
              <a:t> Film Array platform</a:t>
            </a:r>
          </a:p>
          <a:p>
            <a:pPr marL="628650" lvl="1" indent="-171450">
              <a:lnSpc>
                <a:spcPct val="115000"/>
              </a:lnSpc>
              <a:spcBef>
                <a:spcPts val="611"/>
              </a:spcBef>
              <a:buFont typeface="Arial" panose="020B0604020202020204" pitchFamily="34" charset="0"/>
              <a:buChar char="•"/>
            </a:pPr>
            <a:r>
              <a:rPr lang="en-US" sz="1100" b="0" dirty="0" smtClean="0">
                <a:ea typeface="Calibri"/>
                <a:cs typeface="Calibri"/>
              </a:rPr>
              <a:t>Currently</a:t>
            </a:r>
            <a:r>
              <a:rPr lang="en-US" sz="1100" b="0" baseline="0" dirty="0" smtClean="0">
                <a:ea typeface="Calibri"/>
                <a:cs typeface="Calibri"/>
              </a:rPr>
              <a:t> detects battery of Respiratory and GI pathogens</a:t>
            </a:r>
          </a:p>
          <a:p>
            <a:pPr marL="628650" lvl="1" indent="-171450">
              <a:lnSpc>
                <a:spcPct val="115000"/>
              </a:lnSpc>
              <a:spcBef>
                <a:spcPts val="611"/>
              </a:spcBef>
              <a:buFont typeface="Arial" panose="020B0604020202020204" pitchFamily="34" charset="0"/>
              <a:buChar char="•"/>
            </a:pPr>
            <a:r>
              <a:rPr lang="en-US" sz="1100" b="0" baseline="0" dirty="0" smtClean="0">
                <a:ea typeface="Calibri"/>
                <a:cs typeface="Calibri"/>
              </a:rPr>
              <a:t>Easy self-contained 1 hour test to detect </a:t>
            </a:r>
            <a:r>
              <a:rPr lang="en-US" sz="1100" b="0" baseline="0" dirty="0" err="1" smtClean="0">
                <a:ea typeface="Calibri"/>
                <a:cs typeface="Calibri"/>
              </a:rPr>
              <a:t>ebola</a:t>
            </a:r>
            <a:r>
              <a:rPr lang="en-US" sz="1100" b="0" baseline="0" dirty="0" smtClean="0">
                <a:ea typeface="Calibri"/>
                <a:cs typeface="Calibri"/>
              </a:rPr>
              <a:t> in blood or urine</a:t>
            </a:r>
          </a:p>
          <a:p>
            <a:pPr marL="628650" lvl="1" indent="-171450">
              <a:lnSpc>
                <a:spcPct val="115000"/>
              </a:lnSpc>
              <a:spcBef>
                <a:spcPts val="611"/>
              </a:spcBef>
              <a:buFont typeface="Arial" panose="020B0604020202020204" pitchFamily="34" charset="0"/>
              <a:buChar char="•"/>
            </a:pPr>
            <a:r>
              <a:rPr lang="en-US" sz="1100" b="0" baseline="0" dirty="0" smtClean="0">
                <a:ea typeface="Calibri"/>
                <a:cs typeface="Calibri"/>
              </a:rPr>
              <a:t>300 hospitals nationwide use this platform</a:t>
            </a:r>
          </a:p>
          <a:p>
            <a:pPr marL="628650" lvl="1" indent="-171450">
              <a:lnSpc>
                <a:spcPct val="115000"/>
              </a:lnSpc>
              <a:spcBef>
                <a:spcPts val="611"/>
              </a:spcBef>
              <a:buFont typeface="Arial" panose="020B0604020202020204" pitchFamily="34" charset="0"/>
              <a:buChar char="•"/>
            </a:pPr>
            <a:endParaRPr lang="en-US" sz="1100" b="0" baseline="0" dirty="0" smtClean="0">
              <a:ea typeface="Calibri"/>
              <a:cs typeface="Calibri"/>
            </a:endParaRPr>
          </a:p>
          <a:p>
            <a:pPr marL="171450" lvl="0" indent="-171450">
              <a:lnSpc>
                <a:spcPct val="115000"/>
              </a:lnSpc>
              <a:spcBef>
                <a:spcPts val="611"/>
              </a:spcBef>
              <a:buFont typeface="Arial" panose="020B0604020202020204" pitchFamily="34" charset="0"/>
              <a:buChar char="•"/>
            </a:pPr>
            <a:r>
              <a:rPr lang="en-US" sz="1100" b="0" baseline="0" dirty="0" smtClean="0">
                <a:ea typeface="Calibri"/>
                <a:cs typeface="Calibri"/>
              </a:rPr>
              <a:t>Strict requirements for test usage and reporting under the EUA; Nevertheless, performance of this test in real-life setting largely unknown</a:t>
            </a:r>
          </a:p>
          <a:p>
            <a:pPr marL="628650" lvl="1" indent="-171450">
              <a:lnSpc>
                <a:spcPct val="115000"/>
              </a:lnSpc>
              <a:spcBef>
                <a:spcPts val="611"/>
              </a:spcBef>
              <a:buFont typeface="Arial" panose="020B0604020202020204" pitchFamily="34" charset="0"/>
              <a:buChar char="•"/>
            </a:pPr>
            <a:r>
              <a:rPr lang="en-US" sz="1100" b="0" baseline="0" dirty="0" smtClean="0">
                <a:ea typeface="Calibri"/>
                <a:cs typeface="Calibri"/>
              </a:rPr>
              <a:t>Note Nebraska experience</a:t>
            </a:r>
          </a:p>
          <a:p>
            <a:pPr marL="171450" lvl="0" indent="-171450">
              <a:lnSpc>
                <a:spcPct val="115000"/>
              </a:lnSpc>
              <a:spcBef>
                <a:spcPts val="611"/>
              </a:spcBef>
              <a:buFont typeface="Arial" panose="020B0604020202020204" pitchFamily="34" charset="0"/>
              <a:buChar char="•"/>
            </a:pPr>
            <a:r>
              <a:rPr lang="en-US" sz="1100" b="0" baseline="0" dirty="0" smtClean="0">
                <a:ea typeface="Calibri"/>
                <a:cs typeface="Calibri"/>
              </a:rPr>
              <a:t>We have already received a guidance document for clinical labs from our professional society (APHL)</a:t>
            </a:r>
          </a:p>
          <a:p>
            <a:pPr marL="628650" lvl="1" indent="-171450">
              <a:lnSpc>
                <a:spcPct val="115000"/>
              </a:lnSpc>
              <a:spcBef>
                <a:spcPts val="611"/>
              </a:spcBef>
              <a:buFont typeface="Arial" panose="020B0604020202020204" pitchFamily="34" charset="0"/>
              <a:buChar char="•"/>
            </a:pPr>
            <a:r>
              <a:rPr lang="en-US" sz="1100" b="0" baseline="0" dirty="0" smtClean="0">
                <a:ea typeface="Calibri"/>
                <a:cs typeface="Calibri"/>
              </a:rPr>
              <a:t>This has been posted to </a:t>
            </a:r>
            <a:r>
              <a:rPr lang="en-US" sz="1100" b="0" baseline="0" dirty="0" err="1" smtClean="0">
                <a:ea typeface="Calibri"/>
                <a:cs typeface="Calibri"/>
              </a:rPr>
              <a:t>listsurv</a:t>
            </a:r>
            <a:r>
              <a:rPr lang="en-US" sz="1100" b="0" baseline="0" dirty="0" smtClean="0">
                <a:ea typeface="Calibri"/>
                <a:cs typeface="Calibri"/>
              </a:rPr>
              <a:t>, will be sent as part of bi-weekly message and will be place on our website shortly</a:t>
            </a:r>
          </a:p>
          <a:p>
            <a:pPr marL="171450" lvl="0" indent="-171450">
              <a:lnSpc>
                <a:spcPct val="115000"/>
              </a:lnSpc>
              <a:spcBef>
                <a:spcPts val="611"/>
              </a:spcBef>
              <a:buFont typeface="Arial" panose="020B0604020202020204" pitchFamily="34" charset="0"/>
              <a:buChar char="•"/>
            </a:pPr>
            <a:endParaRPr lang="en-US" sz="1100" b="0" baseline="0" dirty="0" smtClean="0">
              <a:ea typeface="Calibri"/>
              <a:cs typeface="Calibri"/>
            </a:endParaRPr>
          </a:p>
          <a:p>
            <a:pPr marL="742950" lvl="0"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Potential impact on clinical and public health  response being assessed</a:t>
            </a:r>
          </a:p>
          <a:p>
            <a:pPr marL="1143000" lvl="1" indent="-457200">
              <a:buClrTx/>
              <a:buFont typeface="Arial" panose="020B0604020202020204" pitchFamily="34" charset="0"/>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Who’s offering, who will be tested, how to verify results, how to ensure WDPH engaged, how to ensure specimens shared with WSLH/CDC, etc.</a:t>
            </a:r>
            <a:endPar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15000"/>
              </a:lnSpc>
              <a:spcBef>
                <a:spcPts val="611"/>
              </a:spcBef>
              <a:buFont typeface="Arial" panose="020B0604020202020204" pitchFamily="34" charset="0"/>
              <a:buChar char="•"/>
            </a:pPr>
            <a:endParaRPr lang="en-US" sz="1100" b="0" baseline="0" dirty="0" smtClean="0">
              <a:ea typeface="Calibri"/>
              <a:cs typeface="Calibri"/>
            </a:endParaRPr>
          </a:p>
          <a:p>
            <a:pPr marL="171450" lvl="0" indent="-171450">
              <a:lnSpc>
                <a:spcPct val="115000"/>
              </a:lnSpc>
              <a:spcBef>
                <a:spcPts val="611"/>
              </a:spcBef>
              <a:buFont typeface="Arial" panose="020B0604020202020204" pitchFamily="34" charset="0"/>
              <a:buChar char="•"/>
            </a:pPr>
            <a:endParaRPr lang="en-US" sz="1100" b="0" dirty="0" smtClean="0">
              <a:ea typeface="Calibri"/>
              <a:cs typeface="Calibri"/>
            </a:endParaRPr>
          </a:p>
        </p:txBody>
      </p:sp>
      <p:sp>
        <p:nvSpPr>
          <p:cNvPr id="4" name="Slide Number Placeholder 3"/>
          <p:cNvSpPr>
            <a:spLocks noGrp="1"/>
          </p:cNvSpPr>
          <p:nvPr>
            <p:ph type="sldNum" sz="quarter" idx="10"/>
          </p:nvPr>
        </p:nvSpPr>
        <p:spPr/>
        <p:txBody>
          <a:bodyPr/>
          <a:lstStyle/>
          <a:p>
            <a:fld id="{8468C71E-4441-4A90-B891-E24C2C48245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lvl="1" indent="-171450">
              <a:lnSpc>
                <a:spcPct val="115000"/>
              </a:lnSpc>
              <a:spcBef>
                <a:spcPts val="611"/>
              </a:spcBef>
              <a:buFont typeface="Arial" panose="020B0604020202020204" pitchFamily="34" charset="0"/>
              <a:buChar char="•"/>
            </a:pPr>
            <a:endParaRPr lang="en-US" sz="1100" b="0" dirty="0">
              <a:ea typeface="Calibri"/>
              <a:cs typeface="Calibri"/>
            </a:endParaRPr>
          </a:p>
        </p:txBody>
      </p:sp>
      <p:sp>
        <p:nvSpPr>
          <p:cNvPr id="4" name="Slide Number Placeholder 3"/>
          <p:cNvSpPr>
            <a:spLocks noGrp="1"/>
          </p:cNvSpPr>
          <p:nvPr>
            <p:ph type="sldNum" sz="quarter" idx="10"/>
          </p:nvPr>
        </p:nvSpPr>
        <p:spPr/>
        <p:txBody>
          <a:bodyPr/>
          <a:lstStyle/>
          <a:p>
            <a:fld id="{8468C71E-4441-4A90-B891-E24C2C48245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100000"/>
              </a:lnSpc>
              <a:spcBef>
                <a:spcPts val="611"/>
              </a:spcBef>
              <a:buFont typeface="Arial" panose="020B0604020202020204" pitchFamily="34" charset="0"/>
              <a:buChar char="•"/>
            </a:pPr>
            <a:r>
              <a:rPr lang="en-US" sz="1000" b="0" dirty="0" smtClean="0">
                <a:ea typeface="Calibri"/>
                <a:cs typeface="Calibri"/>
              </a:rPr>
              <a:t>RA’s should be conducted by laboratory director, biosafety officer and others to identify potential occupational exposures</a:t>
            </a:r>
          </a:p>
          <a:p>
            <a:pPr marL="1085850" marR="0" lvl="2" indent="-171450" algn="l" defTabSz="457200" rtl="0" eaLnBrk="1" fontAlgn="base" latinLnBrk="0" hangingPunct="1">
              <a:lnSpc>
                <a:spcPct val="100000"/>
              </a:lnSpc>
              <a:spcBef>
                <a:spcPts val="611"/>
              </a:spcBef>
              <a:spcAft>
                <a:spcPct val="0"/>
              </a:spcAft>
              <a:buClrTx/>
              <a:buSzTx/>
              <a:buFont typeface="Arial" panose="020B0604020202020204" pitchFamily="34" charset="0"/>
              <a:buChar char="•"/>
              <a:tabLst/>
              <a:defRPr/>
            </a:pPr>
            <a:r>
              <a:rPr lang="en-US" sz="1000" dirty="0" smtClean="0"/>
              <a:t>Examples</a:t>
            </a:r>
            <a:r>
              <a:rPr lang="en-US" sz="1000" baseline="0" dirty="0" smtClean="0"/>
              <a:t> of Partners --------Infection control, infectious disease specialists, laboratory, emergency department,</a:t>
            </a:r>
          </a:p>
          <a:p>
            <a:pPr marL="1085850" lvl="2" indent="-171450">
              <a:lnSpc>
                <a:spcPct val="100000"/>
              </a:lnSpc>
              <a:spcBef>
                <a:spcPts val="611"/>
              </a:spcBef>
              <a:buFont typeface="Arial" panose="020B0604020202020204" pitchFamily="34" charset="0"/>
              <a:buChar char="•"/>
            </a:pPr>
            <a:r>
              <a:rPr lang="en-US" sz="1000" b="0" baseline="0" dirty="0" smtClean="0">
                <a:ea typeface="Calibri"/>
                <a:cs typeface="Calibri"/>
              </a:rPr>
              <a:t>Diagnostic procedure</a:t>
            </a:r>
          </a:p>
          <a:p>
            <a:pPr marL="1543050" marR="0" lvl="3" indent="-171450" algn="l" defTabSz="457200" rtl="0" eaLnBrk="1" fontAlgn="base" latinLnBrk="0" hangingPunct="1">
              <a:lnSpc>
                <a:spcPct val="100000"/>
              </a:lnSpc>
              <a:spcBef>
                <a:spcPts val="611"/>
              </a:spcBef>
              <a:spcAft>
                <a:spcPct val="0"/>
              </a:spcAft>
              <a:buClrTx/>
              <a:buSzTx/>
              <a:buFont typeface="Arial" panose="020B0604020202020204" pitchFamily="34" charset="0"/>
              <a:buChar char="•"/>
              <a:tabLst/>
              <a:defRPr/>
            </a:pPr>
            <a:r>
              <a:rPr lang="en-US" sz="1000" b="0" dirty="0" smtClean="0">
                <a:ea typeface="Calibri"/>
                <a:cs typeface="Calibri"/>
              </a:rPr>
              <a:t>Particular concern with potential for sprays, splashes or aerosols</a:t>
            </a:r>
            <a:r>
              <a:rPr lang="en-US" sz="1000" b="0" baseline="0" dirty="0" smtClean="0">
                <a:ea typeface="Calibri"/>
                <a:cs typeface="Calibri"/>
              </a:rPr>
              <a:t> that might be generated</a:t>
            </a:r>
            <a:endParaRPr lang="en-US" sz="1000" b="0" dirty="0" smtClean="0">
              <a:ea typeface="Calibri"/>
              <a:cs typeface="Calibri"/>
            </a:endParaRPr>
          </a:p>
          <a:p>
            <a:pPr marL="1543050" lvl="3" indent="-171450">
              <a:lnSpc>
                <a:spcPct val="100000"/>
              </a:lnSpc>
              <a:spcBef>
                <a:spcPts val="611"/>
              </a:spcBef>
              <a:buFont typeface="Arial" panose="020B0604020202020204" pitchFamily="34" charset="0"/>
              <a:buChar char="•"/>
            </a:pPr>
            <a:r>
              <a:rPr lang="en-US" sz="1000" b="0" baseline="0" dirty="0" smtClean="0">
                <a:ea typeface="Calibri"/>
                <a:cs typeface="Calibri"/>
              </a:rPr>
              <a:t>Pre-analytic through post-analytic</a:t>
            </a:r>
          </a:p>
          <a:p>
            <a:pPr marL="1543050" marR="0" lvl="3" indent="-171450" algn="l" defTabSz="457200" rtl="0" eaLnBrk="1" fontAlgn="base" latinLnBrk="0" hangingPunct="1">
              <a:lnSpc>
                <a:spcPct val="100000"/>
              </a:lnSpc>
              <a:spcBef>
                <a:spcPts val="611"/>
              </a:spcBef>
              <a:spcAft>
                <a:spcPct val="0"/>
              </a:spcAft>
              <a:buClrTx/>
              <a:buSzTx/>
              <a:buFont typeface="Arial" panose="020B0604020202020204" pitchFamily="34" charset="0"/>
              <a:buChar char="•"/>
              <a:tabLst/>
              <a:defRPr/>
            </a:pPr>
            <a:r>
              <a:rPr lang="en-US" sz="1000" b="0" baseline="0" dirty="0" smtClean="0">
                <a:ea typeface="Calibri"/>
                <a:cs typeface="Calibri"/>
              </a:rPr>
              <a:t>ID potential exposures to individuals or facility</a:t>
            </a:r>
          </a:p>
          <a:p>
            <a:pPr marL="1543050" lvl="3" indent="-171450">
              <a:lnSpc>
                <a:spcPct val="100000"/>
              </a:lnSpc>
              <a:spcBef>
                <a:spcPts val="611"/>
              </a:spcBef>
              <a:buFont typeface="Arial" panose="020B0604020202020204" pitchFamily="34" charset="0"/>
              <a:buChar char="•"/>
            </a:pPr>
            <a:endParaRPr lang="en-US" sz="1000" b="0" baseline="0" dirty="0" smtClean="0">
              <a:ea typeface="Calibri"/>
              <a:cs typeface="Calibri"/>
            </a:endParaRPr>
          </a:p>
          <a:p>
            <a:pPr marL="1085850" lvl="2" indent="-171450">
              <a:lnSpc>
                <a:spcPct val="100000"/>
              </a:lnSpc>
              <a:spcBef>
                <a:spcPts val="611"/>
              </a:spcBef>
              <a:buFont typeface="Arial" panose="020B0604020202020204" pitchFamily="34" charset="0"/>
              <a:buChar char="•"/>
            </a:pPr>
            <a:r>
              <a:rPr lang="en-US" sz="1000" b="0" baseline="0" dirty="0" smtClean="0">
                <a:ea typeface="Calibri"/>
                <a:cs typeface="Calibri"/>
              </a:rPr>
              <a:t>Physical containment devices include BSC and </a:t>
            </a:r>
            <a:r>
              <a:rPr lang="en-US" sz="1000" b="0" baseline="0" dirty="0" err="1" smtClean="0">
                <a:ea typeface="Calibri"/>
                <a:cs typeface="Calibri"/>
              </a:rPr>
              <a:t>plexiglass</a:t>
            </a:r>
            <a:r>
              <a:rPr lang="en-US" sz="1000" b="0" baseline="0" dirty="0" smtClean="0">
                <a:ea typeface="Calibri"/>
                <a:cs typeface="Calibri"/>
              </a:rPr>
              <a:t> splash guards, sealed centrifuge rotors or centrifuge safety cups</a:t>
            </a:r>
          </a:p>
          <a:p>
            <a:pPr marL="628650" lvl="1" indent="-171450">
              <a:lnSpc>
                <a:spcPct val="100000"/>
              </a:lnSpc>
              <a:spcBef>
                <a:spcPts val="611"/>
              </a:spcBef>
              <a:buFont typeface="Arial" panose="020B0604020202020204" pitchFamily="34" charset="0"/>
              <a:buChar char="•"/>
            </a:pPr>
            <a:r>
              <a:rPr lang="en-US" sz="1000" b="0" baseline="0" dirty="0" smtClean="0">
                <a:ea typeface="Calibri"/>
                <a:cs typeface="Calibri"/>
              </a:rPr>
              <a:t>No set format for RA</a:t>
            </a:r>
          </a:p>
          <a:p>
            <a:pPr marL="1085850" lvl="2" indent="-171450">
              <a:lnSpc>
                <a:spcPct val="100000"/>
              </a:lnSpc>
              <a:spcBef>
                <a:spcPts val="611"/>
              </a:spcBef>
              <a:buFont typeface="Arial" panose="020B0604020202020204" pitchFamily="34" charset="0"/>
              <a:buChar char="•"/>
            </a:pPr>
            <a:r>
              <a:rPr lang="en-US" sz="1000" b="0" baseline="0" dirty="0" smtClean="0">
                <a:ea typeface="Calibri"/>
                <a:cs typeface="Calibri"/>
              </a:rPr>
              <a:t>A number of good resources(checklists) to help</a:t>
            </a:r>
          </a:p>
          <a:p>
            <a:pPr marL="1543050" lvl="3" indent="-171450">
              <a:lnSpc>
                <a:spcPct val="100000"/>
              </a:lnSpc>
              <a:spcBef>
                <a:spcPts val="611"/>
              </a:spcBef>
              <a:buFont typeface="Arial" panose="020B0604020202020204" pitchFamily="34" charset="0"/>
              <a:buChar char="•"/>
            </a:pPr>
            <a:r>
              <a:rPr lang="en-US" sz="1000" b="0" baseline="0" dirty="0" smtClean="0">
                <a:ea typeface="Calibri"/>
                <a:cs typeface="Calibri"/>
              </a:rPr>
              <a:t>We have posted ASM, APHL and CDC </a:t>
            </a:r>
            <a:r>
              <a:rPr lang="en-US" sz="1000" b="0" baseline="0" dirty="0" err="1" smtClean="0">
                <a:ea typeface="Calibri"/>
                <a:cs typeface="Calibri"/>
              </a:rPr>
              <a:t>resourecs</a:t>
            </a:r>
            <a:endParaRPr lang="en-US" sz="1000" b="0" baseline="0" dirty="0" smtClean="0">
              <a:ea typeface="Calibri"/>
              <a:cs typeface="Calibri"/>
            </a:endParaRPr>
          </a:p>
          <a:p>
            <a:pPr marL="1085850" lvl="2" indent="-171450">
              <a:lnSpc>
                <a:spcPct val="100000"/>
              </a:lnSpc>
              <a:spcBef>
                <a:spcPts val="611"/>
              </a:spcBef>
              <a:buFont typeface="Arial" panose="020B0604020202020204" pitchFamily="34" charset="0"/>
              <a:buChar char="•"/>
            </a:pPr>
            <a:r>
              <a:rPr lang="en-US" sz="1000" b="1" baseline="0" dirty="0" smtClean="0">
                <a:ea typeface="Calibri"/>
                <a:cs typeface="Calibri"/>
              </a:rPr>
              <a:t>Recent guidance for PPE published on 10/20/14</a:t>
            </a:r>
          </a:p>
          <a:p>
            <a:pPr marL="1543050" lvl="3" indent="-171450">
              <a:lnSpc>
                <a:spcPct val="100000"/>
              </a:lnSpc>
              <a:spcBef>
                <a:spcPts val="611"/>
              </a:spcBef>
              <a:buFont typeface="Arial" panose="020B0604020202020204" pitchFamily="34" charset="0"/>
              <a:buChar char="•"/>
            </a:pPr>
            <a:r>
              <a:rPr lang="en-US" sz="1000" b="1" baseline="0" dirty="0" smtClean="0">
                <a:ea typeface="Calibri"/>
                <a:cs typeface="Calibri"/>
              </a:rPr>
              <a:t>Written for healthcare workers, but key principles applicable to lab including…</a:t>
            </a:r>
          </a:p>
          <a:p>
            <a:pPr marL="1085850" lvl="2" indent="-171450">
              <a:lnSpc>
                <a:spcPct val="100000"/>
              </a:lnSpc>
              <a:spcBef>
                <a:spcPts val="611"/>
              </a:spcBef>
              <a:buFont typeface="Arial" panose="020B0604020202020204" pitchFamily="34" charset="0"/>
              <a:buChar char="•"/>
            </a:pPr>
            <a:endParaRPr lang="en-US" sz="1000" baseline="0" dirty="0" smtClean="0"/>
          </a:p>
          <a:p>
            <a:pPr marL="171450" indent="-171450">
              <a:lnSpc>
                <a:spcPct val="100000"/>
              </a:lnSpc>
              <a:buFont typeface="Arial" panose="020B0604020202020204" pitchFamily="34" charset="0"/>
              <a:buChar char="•"/>
            </a:pPr>
            <a:endParaRPr lang="en-US" sz="1000" baseline="0" dirty="0" smtClean="0"/>
          </a:p>
          <a:p>
            <a:pPr marL="171450" indent="-171450">
              <a:lnSpc>
                <a:spcPct val="100000"/>
              </a:lnSpc>
              <a:buFont typeface="Arial" panose="020B0604020202020204" pitchFamily="34" charset="0"/>
              <a:buChar char="•"/>
            </a:pPr>
            <a:r>
              <a:rPr lang="en-US" sz="1000" baseline="0" dirty="0" smtClean="0"/>
              <a:t>CDC suggests doing a walk-through of the lab with a pretend Ebola specimen.  How is the specimen collected and by whom?  How is the specimen transported?  Who handles and processes the specimen?  What PPE needs to be used? What testing is performed?  What equipment is used for testing? </a:t>
            </a:r>
            <a:r>
              <a:rPr lang="en-US" sz="1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a:t>
            </a:r>
            <a:r>
              <a:rPr lang="en-US" sz="1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instrument safety features? </a:t>
            </a:r>
            <a:r>
              <a:rPr lang="en-US" sz="1000" baseline="0" dirty="0" smtClean="0"/>
              <a:t> How is the area decontaminated after testing?  In the event of a spill? Will you know that the specimen is from a suspect or know Ebola patient?  How will that be communicated to the lab?</a:t>
            </a:r>
          </a:p>
          <a:p>
            <a:pPr marL="628650" marR="0" lvl="1"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000" dirty="0" smtClean="0">
                <a:solidFill>
                  <a:schemeClr val="tx1"/>
                </a:solidFill>
                <a:latin typeface="Tahoma" panose="020B0604030504040204" pitchFamily="34" charset="0"/>
                <a:ea typeface="Tahoma" panose="020B0604030504040204" pitchFamily="34" charset="0"/>
                <a:cs typeface="Tahoma" panose="020B0604030504040204" pitchFamily="34" charset="0"/>
              </a:rPr>
              <a:t>Identify potential occupational exposures</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000" b="1" baseline="0" dirty="0" smtClean="0">
                <a:ea typeface="Calibri"/>
                <a:cs typeface="Calibri"/>
              </a:rPr>
              <a:t>Alternative is employ facility-specific POC testing or refer patient or their specimens to another facility</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000" baseline="0" dirty="0" smtClean="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6</a:t>
            </a:fld>
            <a:endParaRPr lang="en-US" altLang="en-US"/>
          </a:p>
        </p:txBody>
      </p:sp>
    </p:spTree>
    <p:extLst>
      <p:ext uri="{BB962C8B-B14F-4D97-AF65-F5344CB8AC3E}">
        <p14:creationId xmlns:p14="http://schemas.microsoft.com/office/powerpoint/2010/main" val="210089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115000"/>
              </a:lnSpc>
              <a:spcBef>
                <a:spcPts val="611"/>
              </a:spcBef>
              <a:buFont typeface="Arial" panose="020B0604020202020204" pitchFamily="34" charset="0"/>
              <a:buChar char="•"/>
            </a:pPr>
            <a:r>
              <a:rPr lang="en-US" sz="1100" b="0" dirty="0" smtClean="0">
                <a:ea typeface="Calibri"/>
                <a:cs typeface="Calibri"/>
              </a:rPr>
              <a:t>Re-affirm WSLH commitment</a:t>
            </a:r>
            <a:r>
              <a:rPr lang="en-US" sz="1100" b="0" baseline="0" dirty="0" smtClean="0">
                <a:ea typeface="Calibri"/>
                <a:cs typeface="Calibri"/>
              </a:rPr>
              <a:t> to help with the last 3 bullets</a:t>
            </a:r>
          </a:p>
          <a:p>
            <a:pPr marL="171450" indent="-171450">
              <a:lnSpc>
                <a:spcPct val="115000"/>
              </a:lnSpc>
              <a:spcBef>
                <a:spcPts val="611"/>
              </a:spcBef>
              <a:buFont typeface="Arial" panose="020B0604020202020204" pitchFamily="34" charset="0"/>
              <a:buChar char="•"/>
            </a:pPr>
            <a:r>
              <a:rPr lang="en-US" sz="1100" b="0" baseline="0" dirty="0" smtClean="0">
                <a:ea typeface="Calibri"/>
                <a:cs typeface="Calibri"/>
              </a:rPr>
              <a:t>Most valuable resource right now maybe the </a:t>
            </a:r>
            <a:r>
              <a:rPr lang="en-US" sz="1100" b="0" baseline="0" smtClean="0">
                <a:ea typeface="Calibri"/>
                <a:cs typeface="Calibri"/>
              </a:rPr>
              <a:t>WCLN listserv</a:t>
            </a:r>
            <a:endParaRPr lang="en-US" sz="1100" b="0" dirty="0">
              <a:ea typeface="Calibri"/>
              <a:cs typeface="Calibri"/>
            </a:endParaRPr>
          </a:p>
        </p:txBody>
      </p:sp>
      <p:sp>
        <p:nvSpPr>
          <p:cNvPr id="4" name="Slide Number Placeholder 3"/>
          <p:cNvSpPr>
            <a:spLocks noGrp="1"/>
          </p:cNvSpPr>
          <p:nvPr>
            <p:ph type="sldNum" sz="quarter" idx="10"/>
          </p:nvPr>
        </p:nvSpPr>
        <p:spPr/>
        <p:txBody>
          <a:bodyPr/>
          <a:lstStyle/>
          <a:p>
            <a:fld id="{8468C71E-4441-4A90-B891-E24C2C48245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E84BC-8BFC-47C8-9D52-9A9951FCF3D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2774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E84BC-8BFC-47C8-9D52-9A9951FCF3D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196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D8CF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0" y="0"/>
            <a:ext cx="9144000" cy="6858000"/>
          </a:xfrm>
          <a:prstGeom prst="rect">
            <a:avLst/>
          </a:prstGeom>
          <a:pattFill prst="narHorz">
            <a:fgClr>
              <a:schemeClr val="bg2"/>
            </a:fgClr>
            <a:bgClr>
              <a:srgbClr val="D8CFA7"/>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Q:\Public Affairs\ART\LOGOS\WSLH UW Crest Logos 2013\PRINT LOGOS\PNG Print\WI State Lab Hygiene_4c_C.png"/>
          <p:cNvPicPr>
            <a:picLocks noChangeAspect="1" noChangeArrowheads="1"/>
          </p:cNvPicPr>
          <p:nvPr userDrawn="1"/>
        </p:nvPicPr>
        <p:blipFill>
          <a:blip r:embed="rId2"/>
          <a:srcRect/>
          <a:stretch>
            <a:fillRect/>
          </a:stretch>
        </p:blipFill>
        <p:spPr bwMode="auto">
          <a:xfrm>
            <a:off x="1848606" y="1285103"/>
            <a:ext cx="5776028" cy="3758822"/>
          </a:xfrm>
          <a:prstGeom prst="rect">
            <a:avLst/>
          </a:prstGeom>
          <a:noFill/>
        </p:spPr>
      </p:pic>
    </p:spTree>
    <p:extLst>
      <p:ext uri="{BB962C8B-B14F-4D97-AF65-F5344CB8AC3E}">
        <p14:creationId xmlns:p14="http://schemas.microsoft.com/office/powerpoint/2010/main" val="4011947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300027482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789CC0-6F8E-45B3-82F7-DBFE1642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24352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87DEBC-0289-4C4E-BD0B-037CA89D2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71482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50FBEB-6973-4BAB-A3C5-0FCC0EB92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50170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331AA6-5629-44DF-B330-0AA95EAF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99390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14E289-17A8-4D19-9904-BB969AE0D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45738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92B7AC-DD39-4411-9E2B-A6BA682A3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8917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EA37F-1A34-4072-8289-0A272CC82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78046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3BE4A3-3062-47EA-90C7-746D6A3089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71944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3CCD0C-2704-4BB0-8830-E0551EC6E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44300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9D0D08-59FF-4C9B-9601-8A8F8EFC6D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826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 y="850900"/>
            <a:ext cx="2832100" cy="58420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10000" y="850900"/>
            <a:ext cx="4584700" cy="5275263"/>
          </a:xfrm>
        </p:spPr>
        <p:txBody>
          <a:bodyPr/>
          <a:lstStyle>
            <a:lvl1pPr marL="228600" indent="-228600">
              <a:defRPr sz="2800" baseline="0"/>
            </a:lvl1pPr>
            <a:lvl2pPr marL="685800" indent="-228600">
              <a:spcBef>
                <a:spcPts val="1176"/>
              </a:spcBef>
              <a:defRPr sz="2400" baseline="0"/>
            </a:lvl2pPr>
            <a:lvl3pPr marL="1005840" indent="-182880">
              <a:spcBef>
                <a:spcPts val="1080"/>
              </a:spcBef>
              <a:defRPr sz="2000"/>
            </a:lvl3pPr>
            <a:lvl4pPr marL="1371600" indent="-182880">
              <a:spcBef>
                <a:spcPts val="1032"/>
              </a:spcBef>
              <a:defRPr sz="1800"/>
            </a:lvl4pPr>
            <a:lvl5pPr marL="1600200" indent="-182880">
              <a:spcBef>
                <a:spcPts val="984"/>
              </a:spcBef>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1549400"/>
            <a:ext cx="2832100" cy="45767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324361878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0DDA-17B2-4280-80F3-B83307118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57298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789CC0-6F8E-45B3-82F7-DBFE1642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05461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87DEBC-0289-4C4E-BD0B-037CA89D2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64900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50FBEB-6973-4BAB-A3C5-0FCC0EB92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94030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331AA6-5629-44DF-B330-0AA95EAF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18745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14E289-17A8-4D19-9904-BB969AE0D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78896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92B7AC-DD39-4411-9E2B-A6BA682A3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31978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EA37F-1A34-4072-8289-0A272CC82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67926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3BE4A3-3062-47EA-90C7-746D6A3089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16929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3CCD0C-2704-4BB0-8830-E0551EC6E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139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86400"/>
            <a:ext cx="5486400" cy="685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94819112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9D0D08-59FF-4C9B-9601-8A8F8EFC6D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59985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0DDA-17B2-4280-80F3-B83307118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81050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789CC0-6F8E-45B3-82F7-DBFE1642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37528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87DEBC-0289-4C4E-BD0B-037CA89D2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84601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50FBEB-6973-4BAB-A3C5-0FCC0EB92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52982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331AA6-5629-44DF-B330-0AA95EAF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7631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14E289-17A8-4D19-9904-BB969AE0D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40646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92B7AC-DD39-4411-9E2B-A6BA682A3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32518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EA37F-1A34-4072-8289-0A272CC82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51681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3BE4A3-3062-47EA-90C7-746D6A3089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8703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footer bar2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3475"/>
            <a:ext cx="9144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ChangeArrowheads="1"/>
          </p:cNvSpPr>
          <p:nvPr userDrawn="1"/>
        </p:nvSpPr>
        <p:spPr bwMode="auto">
          <a:xfrm>
            <a:off x="1219200" y="6251575"/>
            <a:ext cx="3276600" cy="471488"/>
          </a:xfrm>
          <a:prstGeom prst="rect">
            <a:avLst/>
          </a:prstGeom>
          <a:noFill/>
          <a:ln>
            <a:noFill/>
          </a:ln>
          <a:effectLst>
            <a:outerShdw dist="17961" dir="2700000" algn="ctr" rotWithShape="0">
              <a:schemeClr val="tx1"/>
            </a:outerShdw>
          </a:effectLst>
          <a:extLst/>
        </p:spPr>
        <p:txBody>
          <a:bodyPr lIns="0" tIns="0">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hangingPunct="1">
              <a:spcBef>
                <a:spcPct val="50000"/>
              </a:spcBef>
              <a:defRPr/>
            </a:pPr>
            <a:r>
              <a:rPr lang="en-US" sz="1400" b="1" i="1" smtClean="0">
                <a:solidFill>
                  <a:srgbClr val="FFFFFF"/>
                </a:solidFill>
                <a:latin typeface="Trebuchet MS" pitchFamily="34" charset="0"/>
              </a:rPr>
              <a:t>WISCONSIN STATE </a:t>
            </a:r>
            <a:br>
              <a:rPr lang="en-US" sz="1400" b="1" i="1" smtClean="0">
                <a:solidFill>
                  <a:srgbClr val="FFFFFF"/>
                </a:solidFill>
                <a:latin typeface="Trebuchet MS" pitchFamily="34" charset="0"/>
              </a:rPr>
            </a:br>
            <a:r>
              <a:rPr lang="en-US" sz="1400" b="1" i="1" smtClean="0">
                <a:solidFill>
                  <a:srgbClr val="FFFFFF"/>
                </a:solidFill>
                <a:latin typeface="Trebuchet MS" pitchFamily="34" charset="0"/>
              </a:rPr>
              <a:t>LABORATORY OF HYGIENE</a:t>
            </a:r>
          </a:p>
        </p:txBody>
      </p:sp>
      <p:pic>
        <p:nvPicPr>
          <p:cNvPr id="6" name="Picture 23" descr="wslh blac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92850"/>
            <a:ext cx="11461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side image stri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21717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 descr="uw_logo_h_2c"/>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27925" y="6270625"/>
            <a:ext cx="13763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8" name="Rectangle 20"/>
          <p:cNvSpPr>
            <a:spLocks noGrp="1" noChangeArrowheads="1"/>
          </p:cNvSpPr>
          <p:nvPr>
            <p:ph type="ctrTitle" sz="quarter"/>
          </p:nvPr>
        </p:nvSpPr>
        <p:spPr>
          <a:xfrm>
            <a:off x="2235200" y="958850"/>
            <a:ext cx="6276975" cy="1470025"/>
          </a:xfrm>
        </p:spPr>
        <p:txBody>
          <a:bodyPr/>
          <a:lstStyle>
            <a:lvl1pPr>
              <a:defRPr/>
            </a:lvl1pPr>
          </a:lstStyle>
          <a:p>
            <a:r>
              <a:rPr lang="en-US"/>
              <a:t>Click to edit Master title style</a:t>
            </a:r>
          </a:p>
        </p:txBody>
      </p:sp>
      <p:sp>
        <p:nvSpPr>
          <p:cNvPr id="43029" name="Rectangle 21"/>
          <p:cNvSpPr>
            <a:spLocks noGrp="1" noChangeArrowheads="1"/>
          </p:cNvSpPr>
          <p:nvPr>
            <p:ph type="subTitle" sz="quarter" idx="1"/>
          </p:nvPr>
        </p:nvSpPr>
        <p:spPr>
          <a:xfrm>
            <a:off x="2211388" y="2982913"/>
            <a:ext cx="6400800" cy="1752600"/>
          </a:xfrm>
        </p:spPr>
        <p:txBody>
          <a:bodyPr/>
          <a:lstStyle>
            <a:lvl1pPr marL="0" indent="0">
              <a:buFontTx/>
              <a:buNone/>
              <a:defRPr/>
            </a:lvl1pPr>
          </a:lstStyle>
          <a:p>
            <a:r>
              <a:rPr lang="en-US"/>
              <a:t>Click to edit Master subtitle style</a:t>
            </a:r>
          </a:p>
        </p:txBody>
      </p:sp>
      <p:sp>
        <p:nvSpPr>
          <p:cNvPr id="9"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0E3756CC-78D3-44C3-A104-C02203D1B6DE}" type="slidenum">
              <a:rPr lang="en-US"/>
              <a:pPr>
                <a:defRPr/>
              </a:pPr>
              <a:t>‹#›</a:t>
            </a:fld>
            <a:endParaRPr lang="en-US"/>
          </a:p>
        </p:txBody>
      </p:sp>
    </p:spTree>
    <p:extLst>
      <p:ext uri="{BB962C8B-B14F-4D97-AF65-F5344CB8AC3E}">
        <p14:creationId xmlns:p14="http://schemas.microsoft.com/office/powerpoint/2010/main" val="16142119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3CCD0C-2704-4BB0-8830-E0551EC6E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01412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9D0D08-59FF-4C9B-9601-8A8F8EFC6D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35168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0DDA-17B2-4280-80F3-B83307118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07100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789CC0-6F8E-45B3-82F7-DBFE1642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44287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87DEBC-0289-4C4E-BD0B-037CA89D2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98776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50FBEB-6973-4BAB-A3C5-0FCC0EB92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6190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331AA6-5629-44DF-B330-0AA95EAF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90149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14E289-17A8-4D19-9904-BB969AE0D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19093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92B7AC-DD39-4411-9E2B-A6BA682A3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78738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EA37F-1A34-4072-8289-0A272CC82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087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E3C6FF9-89A8-4A54-9363-003B082BC042}" type="slidenum">
              <a:rPr lang="en-US"/>
              <a:pPr>
                <a:defRPr/>
              </a:pPr>
              <a:t>‹#›</a:t>
            </a:fld>
            <a:endParaRPr lang="en-US"/>
          </a:p>
        </p:txBody>
      </p:sp>
    </p:spTree>
    <p:extLst>
      <p:ext uri="{BB962C8B-B14F-4D97-AF65-F5344CB8AC3E}">
        <p14:creationId xmlns:p14="http://schemas.microsoft.com/office/powerpoint/2010/main" val="42255231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3BE4A3-3062-47EA-90C7-746D6A3089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08293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3CCD0C-2704-4BB0-8830-E0551EC6E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3324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9D0D08-59FF-4C9B-9601-8A8F8EFC6D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16134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0DDA-17B2-4280-80F3-B83307118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58935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789CC0-6F8E-45B3-82F7-DBFE1642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07435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87DEBC-0289-4C4E-BD0B-037CA89D2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79859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50FBEB-6973-4BAB-A3C5-0FCC0EB92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28897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331AA6-5629-44DF-B330-0AA95EAF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8755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14E289-17A8-4D19-9904-BB969AE0D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73250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92B7AC-DD39-4411-9E2B-A6BA682A3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7966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5EA61F6-8392-4A76-A6F8-8F2E81840C9A}" type="slidenum">
              <a:rPr lang="en-US"/>
              <a:pPr>
                <a:defRPr/>
              </a:pPr>
              <a:t>‹#›</a:t>
            </a:fld>
            <a:endParaRPr lang="en-US"/>
          </a:p>
        </p:txBody>
      </p:sp>
    </p:spTree>
    <p:extLst>
      <p:ext uri="{BB962C8B-B14F-4D97-AF65-F5344CB8AC3E}">
        <p14:creationId xmlns:p14="http://schemas.microsoft.com/office/powerpoint/2010/main" val="113556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EA37F-1A34-4072-8289-0A272CC82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0902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3BE4A3-3062-47EA-90C7-746D6A3089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41220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3CCD0C-2704-4BB0-8830-E0551EC6E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7573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9D0D08-59FF-4C9B-9601-8A8F8EFC6D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70791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0DDA-17B2-4280-80F3-B83307118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38917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789CC0-6F8E-45B3-82F7-DBFE1642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38851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87DEBC-0289-4C4E-BD0B-037CA89D2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6642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50FBEB-6973-4BAB-A3C5-0FCC0EB92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10170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331AA6-5629-44DF-B330-0AA95EAF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02379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14E289-17A8-4D19-9904-BB969AE0D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229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2050" y="1806575"/>
            <a:ext cx="3686175"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0625" y="1806575"/>
            <a:ext cx="3686175"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D5ECD3C-406F-4B19-92E6-8D9573A16654}" type="slidenum">
              <a:rPr lang="en-US"/>
              <a:pPr>
                <a:defRPr/>
              </a:pPr>
              <a:t>‹#›</a:t>
            </a:fld>
            <a:endParaRPr lang="en-US"/>
          </a:p>
        </p:txBody>
      </p:sp>
    </p:spTree>
    <p:extLst>
      <p:ext uri="{BB962C8B-B14F-4D97-AF65-F5344CB8AC3E}">
        <p14:creationId xmlns:p14="http://schemas.microsoft.com/office/powerpoint/2010/main" val="24090455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92B7AC-DD39-4411-9E2B-A6BA682A3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98046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EA37F-1A34-4072-8289-0A272CC82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62614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3BE4A3-3062-47EA-90C7-746D6A3089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1114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DC21097-EDA1-409D-8F0E-469D4D2AB674}" type="slidenum">
              <a:rPr lang="en-US"/>
              <a:pPr>
                <a:defRPr/>
              </a:pPr>
              <a:t>‹#›</a:t>
            </a:fld>
            <a:endParaRPr lang="en-US"/>
          </a:p>
        </p:txBody>
      </p:sp>
    </p:spTree>
    <p:extLst>
      <p:ext uri="{BB962C8B-B14F-4D97-AF65-F5344CB8AC3E}">
        <p14:creationId xmlns:p14="http://schemas.microsoft.com/office/powerpoint/2010/main" val="3164831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A912793-FE16-431C-AB93-2701AA112F00}" type="slidenum">
              <a:rPr lang="en-US"/>
              <a:pPr>
                <a:defRPr/>
              </a:pPr>
              <a:t>‹#›</a:t>
            </a:fld>
            <a:endParaRPr lang="en-US"/>
          </a:p>
        </p:txBody>
      </p:sp>
    </p:spTree>
    <p:extLst>
      <p:ext uri="{BB962C8B-B14F-4D97-AF65-F5344CB8AC3E}">
        <p14:creationId xmlns:p14="http://schemas.microsoft.com/office/powerpoint/2010/main" val="146954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07FB5E6-FD40-4D71-9D20-154C409584FE}" type="slidenum">
              <a:rPr lang="en-US"/>
              <a:pPr>
                <a:defRPr/>
              </a:pPr>
              <a:t>‹#›</a:t>
            </a:fld>
            <a:endParaRPr lang="en-US"/>
          </a:p>
        </p:txBody>
      </p:sp>
    </p:spTree>
    <p:extLst>
      <p:ext uri="{BB962C8B-B14F-4D97-AF65-F5344CB8AC3E}">
        <p14:creationId xmlns:p14="http://schemas.microsoft.com/office/powerpoint/2010/main" val="54969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2020313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A9A2967-D5CB-4912-8CA4-69BC8F038244}" type="slidenum">
              <a:rPr lang="en-US"/>
              <a:pPr>
                <a:defRPr/>
              </a:pPr>
              <a:t>‹#›</a:t>
            </a:fld>
            <a:endParaRPr lang="en-US"/>
          </a:p>
        </p:txBody>
      </p:sp>
    </p:spTree>
    <p:extLst>
      <p:ext uri="{BB962C8B-B14F-4D97-AF65-F5344CB8AC3E}">
        <p14:creationId xmlns:p14="http://schemas.microsoft.com/office/powerpoint/2010/main" val="4283469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69F10BD-C42C-439B-8EB7-AA6E417F9772}" type="slidenum">
              <a:rPr lang="en-US"/>
              <a:pPr>
                <a:defRPr/>
              </a:pPr>
              <a:t>‹#›</a:t>
            </a:fld>
            <a:endParaRPr lang="en-US"/>
          </a:p>
        </p:txBody>
      </p:sp>
    </p:spTree>
    <p:extLst>
      <p:ext uri="{BB962C8B-B14F-4D97-AF65-F5344CB8AC3E}">
        <p14:creationId xmlns:p14="http://schemas.microsoft.com/office/powerpoint/2010/main" val="1612619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0890952-1DDA-4792-B46C-72C765F8379F}" type="slidenum">
              <a:rPr lang="en-US"/>
              <a:pPr>
                <a:defRPr/>
              </a:pPr>
              <a:t>‹#›</a:t>
            </a:fld>
            <a:endParaRPr lang="en-US"/>
          </a:p>
        </p:txBody>
      </p:sp>
    </p:spTree>
    <p:extLst>
      <p:ext uri="{BB962C8B-B14F-4D97-AF65-F5344CB8AC3E}">
        <p14:creationId xmlns:p14="http://schemas.microsoft.com/office/powerpoint/2010/main" val="3291369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0200" y="714375"/>
            <a:ext cx="2006600" cy="524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14375"/>
            <a:ext cx="5872162" cy="524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0655E26-64AF-4651-98DE-0AD30F59F0C8}" type="slidenum">
              <a:rPr lang="en-US"/>
              <a:pPr>
                <a:defRPr/>
              </a:pPr>
              <a:t>‹#›</a:t>
            </a:fld>
            <a:endParaRPr lang="en-US"/>
          </a:p>
        </p:txBody>
      </p:sp>
    </p:spTree>
    <p:extLst>
      <p:ext uri="{BB962C8B-B14F-4D97-AF65-F5344CB8AC3E}">
        <p14:creationId xmlns:p14="http://schemas.microsoft.com/office/powerpoint/2010/main" val="1087973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2050"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0625"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71E5AD0-088D-4F88-9DEB-A9ABB7CC5309}" type="slidenum">
              <a:rPr lang="en-US"/>
              <a:pPr>
                <a:defRPr/>
              </a:pPr>
              <a:t>‹#›</a:t>
            </a:fld>
            <a:endParaRPr lang="en-US"/>
          </a:p>
        </p:txBody>
      </p:sp>
    </p:spTree>
    <p:extLst>
      <p:ext uri="{BB962C8B-B14F-4D97-AF65-F5344CB8AC3E}">
        <p14:creationId xmlns:p14="http://schemas.microsoft.com/office/powerpoint/2010/main" val="263615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62050" y="1806575"/>
            <a:ext cx="7524750" cy="41529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582DBFBF-7941-4DAC-A987-2456F6EC2078}" type="slidenum">
              <a:rPr lang="en-US"/>
              <a:pPr>
                <a:defRPr/>
              </a:pPr>
              <a:t>‹#›</a:t>
            </a:fld>
            <a:endParaRPr lang="en-US"/>
          </a:p>
        </p:txBody>
      </p:sp>
    </p:spTree>
    <p:extLst>
      <p:ext uri="{BB962C8B-B14F-4D97-AF65-F5344CB8AC3E}">
        <p14:creationId xmlns:p14="http://schemas.microsoft.com/office/powerpoint/2010/main" val="1225675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62050" y="1806575"/>
            <a:ext cx="7524750" cy="41529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5C02347A-66F6-47F6-90C1-BD81B4A4759A}" type="slidenum">
              <a:rPr lang="en-US"/>
              <a:pPr>
                <a:defRPr/>
              </a:pPr>
              <a:t>‹#›</a:t>
            </a:fld>
            <a:endParaRPr lang="en-US"/>
          </a:p>
        </p:txBody>
      </p:sp>
    </p:spTree>
    <p:extLst>
      <p:ext uri="{BB962C8B-B14F-4D97-AF65-F5344CB8AC3E}">
        <p14:creationId xmlns:p14="http://schemas.microsoft.com/office/powerpoint/2010/main" val="786248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62050"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00625"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CCE20D8-D481-41FD-9178-201FE929D077}" type="slidenum">
              <a:rPr lang="en-US"/>
              <a:pPr>
                <a:defRPr/>
              </a:pPr>
              <a:t>‹#›</a:t>
            </a:fld>
            <a:endParaRPr lang="en-US"/>
          </a:p>
        </p:txBody>
      </p:sp>
    </p:spTree>
    <p:extLst>
      <p:ext uri="{BB962C8B-B14F-4D97-AF65-F5344CB8AC3E}">
        <p14:creationId xmlns:p14="http://schemas.microsoft.com/office/powerpoint/2010/main" val="3217562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2050"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00625" y="180657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00625" y="395922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21E72AF3-20AE-4FF1-9D66-7987717B893B}" type="slidenum">
              <a:rPr lang="en-US"/>
              <a:pPr>
                <a:defRPr/>
              </a:pPr>
              <a:t>‹#›</a:t>
            </a:fld>
            <a:endParaRPr lang="en-US"/>
          </a:p>
        </p:txBody>
      </p:sp>
    </p:spTree>
    <p:extLst>
      <p:ext uri="{BB962C8B-B14F-4D97-AF65-F5344CB8AC3E}">
        <p14:creationId xmlns:p14="http://schemas.microsoft.com/office/powerpoint/2010/main" val="1239795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62050"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00625" y="180657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00625" y="395922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E8FFFC8B-A8FF-4F86-9230-ED27C3BF9DFD}" type="slidenum">
              <a:rPr lang="en-US"/>
              <a:pPr>
                <a:defRPr/>
              </a:pPr>
              <a:t>‹#›</a:t>
            </a:fld>
            <a:endParaRPr lang="en-US"/>
          </a:p>
        </p:txBody>
      </p:sp>
    </p:spTree>
    <p:extLst>
      <p:ext uri="{BB962C8B-B14F-4D97-AF65-F5344CB8AC3E}">
        <p14:creationId xmlns:p14="http://schemas.microsoft.com/office/powerpoint/2010/main" val="283554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Snip Single Corner Rectangle 8"/>
          <p:cNvSpPr>
            <a:spLocks/>
          </p:cNvSpPr>
          <p:nvPr/>
        </p:nvSpPr>
        <p:spPr bwMode="auto">
          <a:xfrm>
            <a:off x="381000" y="381000"/>
            <a:ext cx="8343900" cy="5981700"/>
          </a:xfrm>
          <a:custGeom>
            <a:avLst/>
            <a:gdLst>
              <a:gd name="T0" fmla="*/ 0 w 8343900"/>
              <a:gd name="T1" fmla="*/ 0 h 5981700"/>
              <a:gd name="T2" fmla="*/ 7346930 w 8343900"/>
              <a:gd name="T3" fmla="*/ 0 h 5981700"/>
              <a:gd name="T4" fmla="*/ 8343900 w 8343900"/>
              <a:gd name="T5" fmla="*/ 996970 h 5981700"/>
              <a:gd name="T6" fmla="*/ 8343900 w 8343900"/>
              <a:gd name="T7" fmla="*/ 5981700 h 5981700"/>
              <a:gd name="T8" fmla="*/ 0 w 8343900"/>
              <a:gd name="T9" fmla="*/ 5981700 h 5981700"/>
              <a:gd name="T10" fmla="*/ 0 w 8343900"/>
              <a:gd name="T11" fmla="*/ 0 h 598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43900" h="5981700">
                <a:moveTo>
                  <a:pt x="0" y="0"/>
                </a:moveTo>
                <a:lnTo>
                  <a:pt x="7346930" y="0"/>
                </a:lnTo>
                <a:lnTo>
                  <a:pt x="8343900" y="996970"/>
                </a:lnTo>
                <a:lnTo>
                  <a:pt x="8343900" y="5981700"/>
                </a:lnTo>
                <a:lnTo>
                  <a:pt x="0" y="5981700"/>
                </a:lnTo>
                <a:lnTo>
                  <a:pt x="0" y="0"/>
                </a:lnTo>
                <a:close/>
              </a:path>
            </a:pathLst>
          </a:custGeom>
          <a:gradFill rotWithShape="1">
            <a:gsLst>
              <a:gs pos="0">
                <a:srgbClr val="7B0000"/>
              </a:gs>
              <a:gs pos="70000">
                <a:srgbClr val="B70000"/>
              </a:gs>
              <a:gs pos="100000">
                <a:srgbClr val="B70000"/>
              </a:gs>
            </a:gsLst>
            <a:lin ang="17700000"/>
          </a:gradFill>
          <a:ln>
            <a:noFill/>
          </a:ln>
          <a:effectLst>
            <a:outerShdw blurRad="76200" dist="25400" dir="4799952" algn="tl" rotWithShape="0">
              <a:srgbClr val="000000">
                <a:alpha val="21999"/>
              </a:srgbClr>
            </a:outerShdw>
          </a:effectLst>
          <a:extLst>
            <a:ext uri="{91240B29-F687-4F45-9708-019B960494DF}">
              <a14:hiddenLine xmlns:a14="http://schemas.microsoft.com/office/drawing/2010/main" w="3175"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ctrTitle"/>
          </p:nvPr>
        </p:nvSpPr>
        <p:spPr>
          <a:xfrm>
            <a:off x="685800" y="2130425"/>
            <a:ext cx="7772400" cy="1470025"/>
          </a:xfrm>
        </p:spPr>
        <p:txBody>
          <a:bodyPr/>
          <a:lstStyle>
            <a:lvl1pPr>
              <a:defRPr sz="4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22551517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5638" y="714375"/>
            <a:ext cx="8031162" cy="524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80D319-CCE3-4B03-B95B-8DBE4B53D031}" type="slidenum">
              <a:rPr lang="en-US"/>
              <a:pPr>
                <a:defRPr/>
              </a:pPr>
              <a:t>‹#›</a:t>
            </a:fld>
            <a:endParaRPr lang="en-US"/>
          </a:p>
        </p:txBody>
      </p:sp>
    </p:spTree>
    <p:extLst>
      <p:ext uri="{BB962C8B-B14F-4D97-AF65-F5344CB8AC3E}">
        <p14:creationId xmlns:p14="http://schemas.microsoft.com/office/powerpoint/2010/main" val="332528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5638" y="714375"/>
            <a:ext cx="7877175" cy="7683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62050" y="180657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00625" y="180657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62050" y="395922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00625" y="395922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211F758-24DA-4A7E-B370-F61BEC054553}" type="slidenum">
              <a:rPr lang="en-US"/>
              <a:pPr>
                <a:defRPr/>
              </a:pPr>
              <a:t>‹#›</a:t>
            </a:fld>
            <a:endParaRPr lang="en-US"/>
          </a:p>
        </p:txBody>
      </p:sp>
    </p:spTree>
    <p:extLst>
      <p:ext uri="{BB962C8B-B14F-4D97-AF65-F5344CB8AC3E}">
        <p14:creationId xmlns:p14="http://schemas.microsoft.com/office/powerpoint/2010/main" val="4219323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USE ME">
    <p:spTree>
      <p:nvGrpSpPr>
        <p:cNvPr id="1" name=""/>
        <p:cNvGrpSpPr/>
        <p:nvPr/>
      </p:nvGrpSpPr>
      <p:grpSpPr>
        <a:xfrm>
          <a:off x="0" y="0"/>
          <a:ext cx="0" cy="0"/>
          <a:chOff x="0" y="0"/>
          <a:chExt cx="0" cy="0"/>
        </a:xfrm>
      </p:grpSpPr>
      <p:sp>
        <p:nvSpPr>
          <p:cNvPr id="5" name="Line 6"/>
          <p:cNvSpPr>
            <a:spLocks noChangeShapeType="1"/>
          </p:cNvSpPr>
          <p:nvPr userDrawn="1"/>
        </p:nvSpPr>
        <p:spPr bwMode="auto">
          <a:xfrm>
            <a:off x="609600" y="1066800"/>
            <a:ext cx="8001000" cy="0"/>
          </a:xfrm>
          <a:prstGeom prst="line">
            <a:avLst/>
          </a:prstGeom>
          <a:noFill/>
          <a:ln w="25400">
            <a:solidFill>
              <a:schemeClr val="accent6">
                <a:lumMod val="75000"/>
                <a:lumOff val="25000"/>
              </a:schemeClr>
            </a:solidFill>
            <a:round/>
            <a:headEnd/>
            <a:tailEnd/>
          </a:ln>
        </p:spPr>
        <p:txBody>
          <a:bodyPr wrap="none" anchor="ctr"/>
          <a:lstStyle/>
          <a:p>
            <a:pPr defTabSz="914400">
              <a:defRPr/>
            </a:pPr>
            <a:endParaRPr lang="en-US" dirty="0">
              <a:ln>
                <a:solidFill>
                  <a:srgbClr val="002060">
                    <a:lumMod val="50000"/>
                    <a:lumOff val="50000"/>
                  </a:srgbClr>
                </a:solidFill>
              </a:ln>
              <a:solidFill>
                <a:srgbClr val="0F56DC"/>
              </a:solidFill>
              <a:latin typeface="Arial" charset="0"/>
            </a:endParaRPr>
          </a:p>
        </p:txBody>
      </p:sp>
      <p:sp>
        <p:nvSpPr>
          <p:cNvPr id="3" name="Content Placeholder 2"/>
          <p:cNvSpPr>
            <a:spLocks noGrp="1"/>
          </p:cNvSpPr>
          <p:nvPr>
            <p:ph idx="1"/>
          </p:nvPr>
        </p:nvSpPr>
        <p:spPr>
          <a:xfrm>
            <a:off x="457200" y="1295400"/>
            <a:ext cx="8229600" cy="5029200"/>
          </a:xfrm>
          <a:prstGeom prst="rect">
            <a:avLst/>
          </a:prstGeom>
        </p:spPr>
        <p:txBody>
          <a:bodyPr>
            <a:normAutofit/>
          </a:bodyPr>
          <a:lstStyle>
            <a:lvl1pPr marL="342900" indent="-342900">
              <a:buClr>
                <a:schemeClr val="accent1">
                  <a:lumMod val="75000"/>
                </a:schemeClr>
              </a:buClr>
              <a:buSzPct val="70000"/>
              <a:buFont typeface="Wingdings" pitchFamily="2" charset="2"/>
              <a:buChar char="q"/>
              <a:defRPr sz="2400" b="1" baseline="0">
                <a:solidFill>
                  <a:schemeClr val="tx1"/>
                </a:solidFill>
              </a:defRPr>
            </a:lvl1pPr>
            <a:lvl2pPr marL="800100" indent="-342900">
              <a:buClr>
                <a:schemeClr val="accent1">
                  <a:lumMod val="75000"/>
                </a:schemeClr>
              </a:buClr>
              <a:buSzPct val="100000"/>
              <a:buFont typeface="Wingdings" pitchFamily="2" charset="2"/>
              <a:buChar char="§"/>
              <a:defRPr sz="2400">
                <a:solidFill>
                  <a:schemeClr val="tx1"/>
                </a:solidFill>
              </a:defRPr>
            </a:lvl2pPr>
            <a:lvl3pPr marL="1257300" indent="-342900">
              <a:buClr>
                <a:schemeClr val="accent1">
                  <a:lumMod val="75000"/>
                </a:schemeClr>
              </a:buClr>
              <a:buSzPct val="70000"/>
              <a:buFont typeface="Courier New" pitchFamily="49" charset="0"/>
              <a:buChar char="o"/>
              <a:defRPr sz="2400">
                <a:solidFill>
                  <a:schemeClr val="tx1"/>
                </a:solidFill>
              </a:defRPr>
            </a:lvl3pPr>
            <a:lvl4pPr marL="1714500" indent="-342900">
              <a:buClr>
                <a:schemeClr val="accent1">
                  <a:lumMod val="75000"/>
                </a:schemeClr>
              </a:buClr>
              <a:buSzPct val="70000"/>
              <a:buFont typeface="Wingdings" pitchFamily="2" charset="2"/>
              <a:buChar char="Ø"/>
              <a:defRPr sz="2400" baseline="0">
                <a:solidFill>
                  <a:schemeClr val="tx1"/>
                </a:solidFill>
              </a:defRPr>
            </a:lvl4pPr>
            <a:lvl5pPr marL="2171700" indent="-342900">
              <a:buClr>
                <a:schemeClr val="accent1">
                  <a:lumMod val="75000"/>
                </a:schemeClr>
              </a:buClr>
              <a:buSzPct val="70000"/>
              <a:buFont typeface="Arial" pitchFamily="34" charset="0"/>
              <a:buChar cha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85800"/>
            <a:ext cx="8229600" cy="381000"/>
          </a:xfrm>
          <a:prstGeom prst="rect">
            <a:avLst/>
          </a:prstGeom>
        </p:spPr>
        <p:txBody>
          <a:bodyPr rtlCol="0" anchor="ctr">
            <a:noAutofit/>
          </a:bodyPr>
          <a:lstStyle>
            <a:lvl1pPr algn="ctr">
              <a:buFont typeface="Arial" pitchFamily="34" charset="0"/>
              <a:buNone/>
              <a:defRPr kumimoji="0" lang="en-US" sz="2400" b="1" i="0" u="none" strike="noStrike" kern="1200" cap="none"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text styles</a:t>
            </a:r>
          </a:p>
        </p:txBody>
      </p:sp>
      <p:sp>
        <p:nvSpPr>
          <p:cNvPr id="16" name="Text Placeholder 15"/>
          <p:cNvSpPr>
            <a:spLocks noGrp="1"/>
          </p:cNvSpPr>
          <p:nvPr>
            <p:ph type="body" sz="quarter" idx="11"/>
          </p:nvPr>
        </p:nvSpPr>
        <p:spPr>
          <a:xfrm>
            <a:off x="457200" y="177800"/>
            <a:ext cx="8229600" cy="381000"/>
          </a:xfrm>
          <a:prstGeom prst="rect">
            <a:avLst/>
          </a:prstGeom>
        </p:spPr>
        <p:txBody>
          <a:bodyPr/>
          <a:lstStyle>
            <a:lvl1pPr algn="ctr">
              <a:buNone/>
              <a:defRPr sz="1600" b="1">
                <a:solidFill>
                  <a:schemeClr val="tx1"/>
                </a:solidFill>
                <a:effectLs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6" name="Date Placeholder 1"/>
          <p:cNvSpPr>
            <a:spLocks noGrp="1"/>
          </p:cNvSpPr>
          <p:nvPr>
            <p:ph type="dt" sz="half" idx="12"/>
          </p:nvPr>
        </p:nvSpPr>
        <p:spPr>
          <a:xfrm>
            <a:off x="0" y="6721475"/>
            <a:ext cx="1371600" cy="136525"/>
          </a:xfrm>
          <a:prstGeom prst="rect">
            <a:avLst/>
          </a:prstGeom>
        </p:spPr>
        <p:txBody>
          <a:bodyPr/>
          <a:lstStyle>
            <a:lvl1pPr fontAlgn="base">
              <a:spcBef>
                <a:spcPct val="0"/>
              </a:spcBef>
              <a:spcAft>
                <a:spcPct val="0"/>
              </a:spcAft>
              <a:defRPr>
                <a:latin typeface="Arial" pitchFamily="34" charset="0"/>
              </a:defRPr>
            </a:lvl1pPr>
          </a:lstStyle>
          <a:p>
            <a:pPr defTabSz="914400">
              <a:defRPr/>
            </a:pPr>
            <a:endParaRPr lang="en-US" sz="2800" dirty="0">
              <a:solidFill>
                <a:srgbClr val="000000"/>
              </a:solidFill>
            </a:endParaRPr>
          </a:p>
        </p:txBody>
      </p:sp>
      <p:sp>
        <p:nvSpPr>
          <p:cNvPr id="7" name="Slide Number Placeholder 4"/>
          <p:cNvSpPr>
            <a:spLocks noGrp="1"/>
          </p:cNvSpPr>
          <p:nvPr>
            <p:ph type="sldNum" sz="quarter" idx="13"/>
          </p:nvPr>
        </p:nvSpPr>
        <p:spPr/>
        <p:txBody>
          <a:bodyPr/>
          <a:lstStyle>
            <a:lvl1pPr fontAlgn="base">
              <a:spcBef>
                <a:spcPct val="0"/>
              </a:spcBef>
              <a:spcAft>
                <a:spcPct val="0"/>
              </a:spcAft>
              <a:defRPr>
                <a:latin typeface="Arial" pitchFamily="34" charset="0"/>
              </a:defRPr>
            </a:lvl1pPr>
          </a:lstStyle>
          <a:p>
            <a:pPr>
              <a:defRPr/>
            </a:pPr>
            <a:fld id="{7DA8CF4A-90B1-454E-8E5D-7A062890CFC2}" type="slidenum">
              <a:rPr lang="en-US"/>
              <a:pPr>
                <a:defRPr/>
              </a:pPr>
              <a:t>‹#›</a:t>
            </a:fld>
            <a:endParaRPr lang="en-US" dirty="0"/>
          </a:p>
        </p:txBody>
      </p:sp>
      <p:sp>
        <p:nvSpPr>
          <p:cNvPr id="8" name="Footer Placeholder 4"/>
          <p:cNvSpPr>
            <a:spLocks noGrp="1"/>
          </p:cNvSpPr>
          <p:nvPr>
            <p:ph type="ftr" sz="quarter" idx="14"/>
          </p:nvPr>
        </p:nvSpPr>
        <p:spPr>
          <a:xfrm>
            <a:off x="762000" y="6611938"/>
            <a:ext cx="7848600" cy="390525"/>
          </a:xfrm>
          <a:prstGeom prst="rect">
            <a:avLst/>
          </a:prstGeom>
        </p:spPr>
        <p:txBody>
          <a:bodyPr/>
          <a:lstStyle>
            <a:lvl1pPr algn="ctr" fontAlgn="base">
              <a:spcBef>
                <a:spcPct val="0"/>
              </a:spcBef>
              <a:spcAft>
                <a:spcPct val="0"/>
              </a:spcAft>
              <a:defRPr sz="800">
                <a:latin typeface="Arial" pitchFamily="34" charset="0"/>
              </a:defRPr>
            </a:lvl1pPr>
          </a:lstStyle>
          <a:p>
            <a:pPr defTabSz="914400">
              <a:defRPr/>
            </a:pPr>
            <a:r>
              <a:rPr lang="en-US" smtClean="0">
                <a:solidFill>
                  <a:srgbClr val="000000"/>
                </a:solidFill>
              </a:rPr>
              <a:t>Wisconsin State Laboratory of Hygiene</a:t>
            </a:r>
            <a:endParaRPr lang="en-US">
              <a:solidFill>
                <a:srgbClr val="000000"/>
              </a:solidFill>
            </a:endParaRPr>
          </a:p>
        </p:txBody>
      </p:sp>
    </p:spTree>
    <p:extLst>
      <p:ext uri="{BB962C8B-B14F-4D97-AF65-F5344CB8AC3E}">
        <p14:creationId xmlns:p14="http://schemas.microsoft.com/office/powerpoint/2010/main" val="170676498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footer bar2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3475"/>
            <a:ext cx="9144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ChangeArrowheads="1"/>
          </p:cNvSpPr>
          <p:nvPr userDrawn="1"/>
        </p:nvSpPr>
        <p:spPr bwMode="auto">
          <a:xfrm>
            <a:off x="1219200" y="6251575"/>
            <a:ext cx="3276600" cy="471488"/>
          </a:xfrm>
          <a:prstGeom prst="rect">
            <a:avLst/>
          </a:prstGeom>
          <a:noFill/>
          <a:ln>
            <a:noFill/>
          </a:ln>
          <a:effectLst>
            <a:outerShdw dist="17961" dir="2700000" algn="ctr" rotWithShape="0">
              <a:schemeClr val="tx1"/>
            </a:outerShdw>
          </a:effectLst>
          <a:extLst/>
        </p:spPr>
        <p:txBody>
          <a:bodyPr lIns="0" tIns="0">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hangingPunct="1">
              <a:spcBef>
                <a:spcPct val="50000"/>
              </a:spcBef>
              <a:defRPr/>
            </a:pPr>
            <a:r>
              <a:rPr lang="en-US" sz="1400" b="1" i="1" smtClean="0">
                <a:solidFill>
                  <a:srgbClr val="FFFFFF"/>
                </a:solidFill>
                <a:latin typeface="Trebuchet MS" pitchFamily="34" charset="0"/>
                <a:ea typeface="+mn-ea"/>
              </a:rPr>
              <a:t>WISCONSIN STATE </a:t>
            </a:r>
            <a:br>
              <a:rPr lang="en-US" sz="1400" b="1" i="1" smtClean="0">
                <a:solidFill>
                  <a:srgbClr val="FFFFFF"/>
                </a:solidFill>
                <a:latin typeface="Trebuchet MS" pitchFamily="34" charset="0"/>
                <a:ea typeface="+mn-ea"/>
              </a:rPr>
            </a:br>
            <a:r>
              <a:rPr lang="en-US" sz="1400" b="1" i="1" smtClean="0">
                <a:solidFill>
                  <a:srgbClr val="FFFFFF"/>
                </a:solidFill>
                <a:latin typeface="Trebuchet MS" pitchFamily="34" charset="0"/>
                <a:ea typeface="+mn-ea"/>
              </a:rPr>
              <a:t>LABORATORY OF HYGIENE</a:t>
            </a:r>
          </a:p>
        </p:txBody>
      </p:sp>
      <p:pic>
        <p:nvPicPr>
          <p:cNvPr id="6" name="Picture 23" descr="wslh blac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92850"/>
            <a:ext cx="11461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side image stri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21717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 descr="uw_logo_h_2c"/>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27925" y="6270625"/>
            <a:ext cx="13763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8" name="Rectangle 20"/>
          <p:cNvSpPr>
            <a:spLocks noGrp="1" noChangeArrowheads="1"/>
          </p:cNvSpPr>
          <p:nvPr>
            <p:ph type="ctrTitle" sz="quarter"/>
          </p:nvPr>
        </p:nvSpPr>
        <p:spPr>
          <a:xfrm>
            <a:off x="2235200" y="958850"/>
            <a:ext cx="6276975" cy="1470025"/>
          </a:xfrm>
        </p:spPr>
        <p:txBody>
          <a:bodyPr/>
          <a:lstStyle>
            <a:lvl1pPr>
              <a:defRPr/>
            </a:lvl1pPr>
          </a:lstStyle>
          <a:p>
            <a:r>
              <a:rPr lang="en-US"/>
              <a:t>Click to edit Master title style</a:t>
            </a:r>
          </a:p>
        </p:txBody>
      </p:sp>
      <p:sp>
        <p:nvSpPr>
          <p:cNvPr id="43029" name="Rectangle 21"/>
          <p:cNvSpPr>
            <a:spLocks noGrp="1" noChangeArrowheads="1"/>
          </p:cNvSpPr>
          <p:nvPr>
            <p:ph type="subTitle" sz="quarter" idx="1"/>
          </p:nvPr>
        </p:nvSpPr>
        <p:spPr>
          <a:xfrm>
            <a:off x="2211388" y="2982913"/>
            <a:ext cx="6400800" cy="1752600"/>
          </a:xfrm>
        </p:spPr>
        <p:txBody>
          <a:bodyPr/>
          <a:lstStyle>
            <a:lvl1pPr marL="0" indent="0">
              <a:buFontTx/>
              <a:buNone/>
              <a:defRPr/>
            </a:lvl1pPr>
          </a:lstStyle>
          <a:p>
            <a:r>
              <a:rPr lang="en-US"/>
              <a:t>Click to edit Master subtitle style</a:t>
            </a:r>
          </a:p>
        </p:txBody>
      </p:sp>
      <p:sp>
        <p:nvSpPr>
          <p:cNvPr id="9"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5DD67177-DA2A-46FD-B13F-615F381E72CE}" type="slidenum">
              <a:rPr lang="en-US"/>
              <a:pPr>
                <a:defRPr/>
              </a:pPr>
              <a:t>‹#›</a:t>
            </a:fld>
            <a:endParaRPr lang="en-US"/>
          </a:p>
        </p:txBody>
      </p:sp>
    </p:spTree>
    <p:extLst>
      <p:ext uri="{BB962C8B-B14F-4D97-AF65-F5344CB8AC3E}">
        <p14:creationId xmlns:p14="http://schemas.microsoft.com/office/powerpoint/2010/main" val="541227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24E78A4-A9E0-44C1-A67B-AF44A1F90463}" type="slidenum">
              <a:rPr lang="en-US"/>
              <a:pPr>
                <a:defRPr/>
              </a:pPr>
              <a:t>‹#›</a:t>
            </a:fld>
            <a:endParaRPr lang="en-US"/>
          </a:p>
        </p:txBody>
      </p:sp>
    </p:spTree>
    <p:extLst>
      <p:ext uri="{BB962C8B-B14F-4D97-AF65-F5344CB8AC3E}">
        <p14:creationId xmlns:p14="http://schemas.microsoft.com/office/powerpoint/2010/main" val="1342570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817FBF2-4DB7-4041-BDBD-6A3EAC48BEDC}" type="slidenum">
              <a:rPr lang="en-US"/>
              <a:pPr>
                <a:defRPr/>
              </a:pPr>
              <a:t>‹#›</a:t>
            </a:fld>
            <a:endParaRPr lang="en-US"/>
          </a:p>
        </p:txBody>
      </p:sp>
    </p:spTree>
    <p:extLst>
      <p:ext uri="{BB962C8B-B14F-4D97-AF65-F5344CB8AC3E}">
        <p14:creationId xmlns:p14="http://schemas.microsoft.com/office/powerpoint/2010/main" val="4076540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2050" y="1806575"/>
            <a:ext cx="3686175"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0625" y="1806575"/>
            <a:ext cx="3686175"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279D21C-49E0-49A3-AAE5-3627C43921CE}" type="slidenum">
              <a:rPr lang="en-US"/>
              <a:pPr>
                <a:defRPr/>
              </a:pPr>
              <a:t>‹#›</a:t>
            </a:fld>
            <a:endParaRPr lang="en-US"/>
          </a:p>
        </p:txBody>
      </p:sp>
    </p:spTree>
    <p:extLst>
      <p:ext uri="{BB962C8B-B14F-4D97-AF65-F5344CB8AC3E}">
        <p14:creationId xmlns:p14="http://schemas.microsoft.com/office/powerpoint/2010/main" val="863544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E6BDEB6-6076-4AEE-A6D8-CF5D7542D76B}" type="slidenum">
              <a:rPr lang="en-US"/>
              <a:pPr>
                <a:defRPr/>
              </a:pPr>
              <a:t>‹#›</a:t>
            </a:fld>
            <a:endParaRPr lang="en-US"/>
          </a:p>
        </p:txBody>
      </p:sp>
    </p:spTree>
    <p:extLst>
      <p:ext uri="{BB962C8B-B14F-4D97-AF65-F5344CB8AC3E}">
        <p14:creationId xmlns:p14="http://schemas.microsoft.com/office/powerpoint/2010/main" val="2220456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D83F862-B484-4142-8818-29C8FFE7A11B}" type="slidenum">
              <a:rPr lang="en-US"/>
              <a:pPr>
                <a:defRPr/>
              </a:pPr>
              <a:t>‹#›</a:t>
            </a:fld>
            <a:endParaRPr lang="en-US"/>
          </a:p>
        </p:txBody>
      </p:sp>
    </p:spTree>
    <p:extLst>
      <p:ext uri="{BB962C8B-B14F-4D97-AF65-F5344CB8AC3E}">
        <p14:creationId xmlns:p14="http://schemas.microsoft.com/office/powerpoint/2010/main" val="314599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5AD0145-641D-4036-A006-BC2FB1E87399}" type="slidenum">
              <a:rPr lang="en-US"/>
              <a:pPr>
                <a:defRPr/>
              </a:pPr>
              <a:t>‹#›</a:t>
            </a:fld>
            <a:endParaRPr lang="en-US"/>
          </a:p>
        </p:txBody>
      </p:sp>
    </p:spTree>
    <p:extLst>
      <p:ext uri="{BB962C8B-B14F-4D97-AF65-F5344CB8AC3E}">
        <p14:creationId xmlns:p14="http://schemas.microsoft.com/office/powerpoint/2010/main" val="67059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stStyle>
          <a:p>
            <a:pPr lvl="0"/>
            <a:r>
              <a:rPr lang="en-US" smtClean="0"/>
              <a:t>Click to edit Master text styles</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8677733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AD6E92D-DE71-4839-A1E7-E8773ADF9798}" type="slidenum">
              <a:rPr lang="en-US"/>
              <a:pPr>
                <a:defRPr/>
              </a:pPr>
              <a:t>‹#›</a:t>
            </a:fld>
            <a:endParaRPr lang="en-US"/>
          </a:p>
        </p:txBody>
      </p:sp>
    </p:spTree>
    <p:extLst>
      <p:ext uri="{BB962C8B-B14F-4D97-AF65-F5344CB8AC3E}">
        <p14:creationId xmlns:p14="http://schemas.microsoft.com/office/powerpoint/2010/main" val="582120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EA9412D-70F3-4555-A6DB-6B745C05CCED}" type="slidenum">
              <a:rPr lang="en-US"/>
              <a:pPr>
                <a:defRPr/>
              </a:pPr>
              <a:t>‹#›</a:t>
            </a:fld>
            <a:endParaRPr lang="en-US"/>
          </a:p>
        </p:txBody>
      </p:sp>
    </p:spTree>
    <p:extLst>
      <p:ext uri="{BB962C8B-B14F-4D97-AF65-F5344CB8AC3E}">
        <p14:creationId xmlns:p14="http://schemas.microsoft.com/office/powerpoint/2010/main" val="1779384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4021797-FBB9-44EA-B564-59C36997E8A6}" type="slidenum">
              <a:rPr lang="en-US"/>
              <a:pPr>
                <a:defRPr/>
              </a:pPr>
              <a:t>‹#›</a:t>
            </a:fld>
            <a:endParaRPr lang="en-US"/>
          </a:p>
        </p:txBody>
      </p:sp>
    </p:spTree>
    <p:extLst>
      <p:ext uri="{BB962C8B-B14F-4D97-AF65-F5344CB8AC3E}">
        <p14:creationId xmlns:p14="http://schemas.microsoft.com/office/powerpoint/2010/main" val="24742172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0200" y="714375"/>
            <a:ext cx="2006600" cy="524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14375"/>
            <a:ext cx="5872162" cy="524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AEDA86-5AED-4DEA-BA57-DEA5255573AA}" type="slidenum">
              <a:rPr lang="en-US"/>
              <a:pPr>
                <a:defRPr/>
              </a:pPr>
              <a:t>‹#›</a:t>
            </a:fld>
            <a:endParaRPr lang="en-US"/>
          </a:p>
        </p:txBody>
      </p:sp>
    </p:spTree>
    <p:extLst>
      <p:ext uri="{BB962C8B-B14F-4D97-AF65-F5344CB8AC3E}">
        <p14:creationId xmlns:p14="http://schemas.microsoft.com/office/powerpoint/2010/main" val="773371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2050"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0625"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C322272-44B3-407A-8637-DB80BE19CC45}" type="slidenum">
              <a:rPr lang="en-US"/>
              <a:pPr>
                <a:defRPr/>
              </a:pPr>
              <a:t>‹#›</a:t>
            </a:fld>
            <a:endParaRPr lang="en-US"/>
          </a:p>
        </p:txBody>
      </p:sp>
    </p:spTree>
    <p:extLst>
      <p:ext uri="{BB962C8B-B14F-4D97-AF65-F5344CB8AC3E}">
        <p14:creationId xmlns:p14="http://schemas.microsoft.com/office/powerpoint/2010/main" val="3672294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62050" y="1806575"/>
            <a:ext cx="7524750" cy="41529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AF42E9ED-F688-4419-B708-F82075276CE8}" type="slidenum">
              <a:rPr lang="en-US"/>
              <a:pPr>
                <a:defRPr/>
              </a:pPr>
              <a:t>‹#›</a:t>
            </a:fld>
            <a:endParaRPr lang="en-US"/>
          </a:p>
        </p:txBody>
      </p:sp>
    </p:spTree>
    <p:extLst>
      <p:ext uri="{BB962C8B-B14F-4D97-AF65-F5344CB8AC3E}">
        <p14:creationId xmlns:p14="http://schemas.microsoft.com/office/powerpoint/2010/main" val="4027180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62050" y="1806575"/>
            <a:ext cx="7524750" cy="41529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5BA47A2E-A6DB-4F3B-91D9-FB4E8669D2FA}" type="slidenum">
              <a:rPr lang="en-US"/>
              <a:pPr>
                <a:defRPr/>
              </a:pPr>
              <a:t>‹#›</a:t>
            </a:fld>
            <a:endParaRPr lang="en-US"/>
          </a:p>
        </p:txBody>
      </p:sp>
    </p:spTree>
    <p:extLst>
      <p:ext uri="{BB962C8B-B14F-4D97-AF65-F5344CB8AC3E}">
        <p14:creationId xmlns:p14="http://schemas.microsoft.com/office/powerpoint/2010/main" val="3713101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62050"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00625"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D317A1-DF15-42CE-BD80-786827BBEAC9}" type="slidenum">
              <a:rPr lang="en-US"/>
              <a:pPr>
                <a:defRPr/>
              </a:pPr>
              <a:t>‹#›</a:t>
            </a:fld>
            <a:endParaRPr lang="en-US"/>
          </a:p>
        </p:txBody>
      </p:sp>
    </p:spTree>
    <p:extLst>
      <p:ext uri="{BB962C8B-B14F-4D97-AF65-F5344CB8AC3E}">
        <p14:creationId xmlns:p14="http://schemas.microsoft.com/office/powerpoint/2010/main" val="1899910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2050"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00625" y="180657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00625" y="395922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9076B001-BA9B-4AD8-B8B7-F621D4D5C411}" type="slidenum">
              <a:rPr lang="en-US"/>
              <a:pPr>
                <a:defRPr/>
              </a:pPr>
              <a:t>‹#›</a:t>
            </a:fld>
            <a:endParaRPr lang="en-US"/>
          </a:p>
        </p:txBody>
      </p:sp>
    </p:spTree>
    <p:extLst>
      <p:ext uri="{BB962C8B-B14F-4D97-AF65-F5344CB8AC3E}">
        <p14:creationId xmlns:p14="http://schemas.microsoft.com/office/powerpoint/2010/main" val="2877476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14375"/>
            <a:ext cx="7877175" cy="768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62050" y="1806575"/>
            <a:ext cx="3686175"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00625" y="180657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00625" y="395922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560FD865-09B4-43F0-865D-00919CD12CB6}" type="slidenum">
              <a:rPr lang="en-US"/>
              <a:pPr>
                <a:defRPr/>
              </a:pPr>
              <a:t>‹#›</a:t>
            </a:fld>
            <a:endParaRPr lang="en-US"/>
          </a:p>
        </p:txBody>
      </p:sp>
    </p:spTree>
    <p:extLst>
      <p:ext uri="{BB962C8B-B14F-4D97-AF65-F5344CB8AC3E}">
        <p14:creationId xmlns:p14="http://schemas.microsoft.com/office/powerpoint/2010/main" val="183938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34375179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5638" y="714375"/>
            <a:ext cx="8031162" cy="524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0E870FB-349B-40D3-BF28-1F00F00A9D31}" type="slidenum">
              <a:rPr lang="en-US"/>
              <a:pPr>
                <a:defRPr/>
              </a:pPr>
              <a:t>‹#›</a:t>
            </a:fld>
            <a:endParaRPr lang="en-US"/>
          </a:p>
        </p:txBody>
      </p:sp>
    </p:spTree>
    <p:extLst>
      <p:ext uri="{BB962C8B-B14F-4D97-AF65-F5344CB8AC3E}">
        <p14:creationId xmlns:p14="http://schemas.microsoft.com/office/powerpoint/2010/main" val="23427222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5638" y="714375"/>
            <a:ext cx="7877175" cy="7683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62050" y="180657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00625" y="180657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62050" y="395922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00625" y="3959225"/>
            <a:ext cx="368617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0D28E5B-C462-480E-AA96-C5C6B5C3B193}" type="slidenum">
              <a:rPr lang="en-US"/>
              <a:pPr>
                <a:defRPr/>
              </a:pPr>
              <a:t>‹#›</a:t>
            </a:fld>
            <a:endParaRPr lang="en-US"/>
          </a:p>
        </p:txBody>
      </p:sp>
    </p:spTree>
    <p:extLst>
      <p:ext uri="{BB962C8B-B14F-4D97-AF65-F5344CB8AC3E}">
        <p14:creationId xmlns:p14="http://schemas.microsoft.com/office/powerpoint/2010/main" val="2526175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USE ME">
    <p:spTree>
      <p:nvGrpSpPr>
        <p:cNvPr id="1" name=""/>
        <p:cNvGrpSpPr/>
        <p:nvPr/>
      </p:nvGrpSpPr>
      <p:grpSpPr>
        <a:xfrm>
          <a:off x="0" y="0"/>
          <a:ext cx="0" cy="0"/>
          <a:chOff x="0" y="0"/>
          <a:chExt cx="0" cy="0"/>
        </a:xfrm>
      </p:grpSpPr>
      <p:sp>
        <p:nvSpPr>
          <p:cNvPr id="5" name="Line 6"/>
          <p:cNvSpPr>
            <a:spLocks noChangeShapeType="1"/>
          </p:cNvSpPr>
          <p:nvPr userDrawn="1"/>
        </p:nvSpPr>
        <p:spPr bwMode="auto">
          <a:xfrm>
            <a:off x="609600" y="1066800"/>
            <a:ext cx="8001000" cy="0"/>
          </a:xfrm>
          <a:prstGeom prst="line">
            <a:avLst/>
          </a:prstGeom>
          <a:noFill/>
          <a:ln w="25400">
            <a:solidFill>
              <a:schemeClr val="accent6">
                <a:lumMod val="75000"/>
                <a:lumOff val="25000"/>
              </a:schemeClr>
            </a:solidFill>
            <a:round/>
            <a:headEnd/>
            <a:tailEnd/>
          </a:ln>
        </p:spPr>
        <p:txBody>
          <a:bodyPr wrap="none" anchor="ctr"/>
          <a:lstStyle/>
          <a:p>
            <a:pPr defTabSz="914400">
              <a:defRPr/>
            </a:pPr>
            <a:endParaRPr lang="en-US" dirty="0">
              <a:ln>
                <a:solidFill>
                  <a:srgbClr val="002060">
                    <a:lumMod val="50000"/>
                    <a:lumOff val="50000"/>
                  </a:srgbClr>
                </a:solidFill>
              </a:ln>
              <a:solidFill>
                <a:srgbClr val="0F56DC"/>
              </a:solidFill>
              <a:latin typeface="Arial" charset="0"/>
              <a:ea typeface="+mn-ea"/>
            </a:endParaRPr>
          </a:p>
        </p:txBody>
      </p:sp>
      <p:sp>
        <p:nvSpPr>
          <p:cNvPr id="3" name="Content Placeholder 2"/>
          <p:cNvSpPr>
            <a:spLocks noGrp="1"/>
          </p:cNvSpPr>
          <p:nvPr>
            <p:ph idx="1"/>
          </p:nvPr>
        </p:nvSpPr>
        <p:spPr>
          <a:xfrm>
            <a:off x="457200" y="1295400"/>
            <a:ext cx="8229600" cy="5029200"/>
          </a:xfrm>
          <a:prstGeom prst="rect">
            <a:avLst/>
          </a:prstGeom>
        </p:spPr>
        <p:txBody>
          <a:bodyPr>
            <a:normAutofit/>
          </a:bodyPr>
          <a:lstStyle>
            <a:lvl1pPr marL="342900" indent="-342900">
              <a:buClr>
                <a:schemeClr val="accent1">
                  <a:lumMod val="75000"/>
                </a:schemeClr>
              </a:buClr>
              <a:buSzPct val="70000"/>
              <a:buFont typeface="Wingdings" pitchFamily="2" charset="2"/>
              <a:buChar char="q"/>
              <a:defRPr sz="2400" b="1" baseline="0">
                <a:solidFill>
                  <a:schemeClr val="tx1"/>
                </a:solidFill>
              </a:defRPr>
            </a:lvl1pPr>
            <a:lvl2pPr marL="800100" indent="-342900">
              <a:buClr>
                <a:schemeClr val="accent1">
                  <a:lumMod val="75000"/>
                </a:schemeClr>
              </a:buClr>
              <a:buSzPct val="100000"/>
              <a:buFont typeface="Wingdings" pitchFamily="2" charset="2"/>
              <a:buChar char="§"/>
              <a:defRPr sz="2400">
                <a:solidFill>
                  <a:schemeClr val="tx1"/>
                </a:solidFill>
              </a:defRPr>
            </a:lvl2pPr>
            <a:lvl3pPr marL="1257300" indent="-342900">
              <a:buClr>
                <a:schemeClr val="accent1">
                  <a:lumMod val="75000"/>
                </a:schemeClr>
              </a:buClr>
              <a:buSzPct val="70000"/>
              <a:buFont typeface="Courier New" pitchFamily="49" charset="0"/>
              <a:buChar char="o"/>
              <a:defRPr sz="2400">
                <a:solidFill>
                  <a:schemeClr val="tx1"/>
                </a:solidFill>
              </a:defRPr>
            </a:lvl3pPr>
            <a:lvl4pPr marL="1714500" indent="-342900">
              <a:buClr>
                <a:schemeClr val="accent1">
                  <a:lumMod val="75000"/>
                </a:schemeClr>
              </a:buClr>
              <a:buSzPct val="70000"/>
              <a:buFont typeface="Wingdings" pitchFamily="2" charset="2"/>
              <a:buChar char="Ø"/>
              <a:defRPr sz="2400" baseline="0">
                <a:solidFill>
                  <a:schemeClr val="tx1"/>
                </a:solidFill>
              </a:defRPr>
            </a:lvl4pPr>
            <a:lvl5pPr marL="2171700" indent="-342900">
              <a:buClr>
                <a:schemeClr val="accent1">
                  <a:lumMod val="75000"/>
                </a:schemeClr>
              </a:buClr>
              <a:buSzPct val="70000"/>
              <a:buFont typeface="Arial" pitchFamily="34" charset="0"/>
              <a:buChar cha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85800"/>
            <a:ext cx="8229600" cy="381000"/>
          </a:xfrm>
          <a:prstGeom prst="rect">
            <a:avLst/>
          </a:prstGeom>
        </p:spPr>
        <p:txBody>
          <a:bodyPr rtlCol="0" anchor="ctr">
            <a:noAutofit/>
          </a:bodyPr>
          <a:lstStyle>
            <a:lvl1pPr algn="ctr">
              <a:buFont typeface="Arial" pitchFamily="34" charset="0"/>
              <a:buNone/>
              <a:defRPr kumimoji="0" lang="en-US" sz="2400" b="1" i="0" u="none" strike="noStrike" kern="1200" cap="none"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text styles</a:t>
            </a:r>
          </a:p>
        </p:txBody>
      </p:sp>
      <p:sp>
        <p:nvSpPr>
          <p:cNvPr id="16" name="Text Placeholder 15"/>
          <p:cNvSpPr>
            <a:spLocks noGrp="1"/>
          </p:cNvSpPr>
          <p:nvPr>
            <p:ph type="body" sz="quarter" idx="11"/>
          </p:nvPr>
        </p:nvSpPr>
        <p:spPr>
          <a:xfrm>
            <a:off x="457200" y="177800"/>
            <a:ext cx="8229600" cy="381000"/>
          </a:xfrm>
          <a:prstGeom prst="rect">
            <a:avLst/>
          </a:prstGeom>
        </p:spPr>
        <p:txBody>
          <a:bodyPr/>
          <a:lstStyle>
            <a:lvl1pPr algn="ctr">
              <a:buNone/>
              <a:defRPr sz="1600" b="1">
                <a:solidFill>
                  <a:schemeClr val="tx1"/>
                </a:solidFill>
                <a:effectLs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6" name="Date Placeholder 1"/>
          <p:cNvSpPr>
            <a:spLocks noGrp="1"/>
          </p:cNvSpPr>
          <p:nvPr>
            <p:ph type="dt" sz="half" idx="12"/>
          </p:nvPr>
        </p:nvSpPr>
        <p:spPr>
          <a:xfrm>
            <a:off x="0" y="6721475"/>
            <a:ext cx="1371600" cy="136525"/>
          </a:xfrm>
          <a:prstGeom prst="rect">
            <a:avLst/>
          </a:prstGeom>
        </p:spPr>
        <p:txBody>
          <a:bodyPr/>
          <a:lstStyle>
            <a:lvl1pPr fontAlgn="base">
              <a:spcBef>
                <a:spcPct val="0"/>
              </a:spcBef>
              <a:spcAft>
                <a:spcPct val="0"/>
              </a:spcAft>
              <a:defRPr>
                <a:latin typeface="Arial" pitchFamily="34" charset="0"/>
              </a:defRPr>
            </a:lvl1pPr>
          </a:lstStyle>
          <a:p>
            <a:pPr defTabSz="914400">
              <a:defRPr/>
            </a:pPr>
            <a:endParaRPr lang="en-US" sz="2800" dirty="0">
              <a:solidFill>
                <a:srgbClr val="000000"/>
              </a:solidFill>
              <a:ea typeface="+mn-ea"/>
            </a:endParaRPr>
          </a:p>
        </p:txBody>
      </p:sp>
      <p:sp>
        <p:nvSpPr>
          <p:cNvPr id="7" name="Slide Number Placeholder 4"/>
          <p:cNvSpPr>
            <a:spLocks noGrp="1"/>
          </p:cNvSpPr>
          <p:nvPr>
            <p:ph type="sldNum" sz="quarter" idx="13"/>
          </p:nvPr>
        </p:nvSpPr>
        <p:spPr/>
        <p:txBody>
          <a:bodyPr/>
          <a:lstStyle>
            <a:lvl1pPr fontAlgn="base">
              <a:spcBef>
                <a:spcPct val="0"/>
              </a:spcBef>
              <a:spcAft>
                <a:spcPct val="0"/>
              </a:spcAft>
              <a:defRPr>
                <a:latin typeface="Arial" pitchFamily="34" charset="0"/>
              </a:defRPr>
            </a:lvl1pPr>
          </a:lstStyle>
          <a:p>
            <a:pPr>
              <a:defRPr/>
            </a:pPr>
            <a:fld id="{E4E9BD8F-FB07-4052-818A-AF42208C7119}" type="slidenum">
              <a:rPr lang="en-US"/>
              <a:pPr>
                <a:defRPr/>
              </a:pPr>
              <a:t>‹#›</a:t>
            </a:fld>
            <a:endParaRPr lang="en-US" dirty="0"/>
          </a:p>
        </p:txBody>
      </p:sp>
      <p:sp>
        <p:nvSpPr>
          <p:cNvPr id="8" name="Footer Placeholder 4"/>
          <p:cNvSpPr>
            <a:spLocks noGrp="1"/>
          </p:cNvSpPr>
          <p:nvPr>
            <p:ph type="ftr" sz="quarter" idx="14"/>
          </p:nvPr>
        </p:nvSpPr>
        <p:spPr>
          <a:xfrm>
            <a:off x="762000" y="6611938"/>
            <a:ext cx="7848600" cy="390525"/>
          </a:xfrm>
          <a:prstGeom prst="rect">
            <a:avLst/>
          </a:prstGeom>
        </p:spPr>
        <p:txBody>
          <a:bodyPr/>
          <a:lstStyle>
            <a:lvl1pPr algn="ctr" fontAlgn="base">
              <a:spcBef>
                <a:spcPct val="0"/>
              </a:spcBef>
              <a:spcAft>
                <a:spcPct val="0"/>
              </a:spcAft>
              <a:defRPr sz="800">
                <a:latin typeface="Arial" pitchFamily="34" charset="0"/>
              </a:defRPr>
            </a:lvl1pPr>
          </a:lstStyle>
          <a:p>
            <a:pPr defTabSz="914400">
              <a:defRPr/>
            </a:pPr>
            <a:r>
              <a:rPr lang="en-US" smtClean="0">
                <a:solidFill>
                  <a:srgbClr val="000000"/>
                </a:solidFill>
                <a:ea typeface="+mn-ea"/>
              </a:rPr>
              <a:t>Wisconsin State Laboratory of Hygiene</a:t>
            </a:r>
            <a:endParaRPr lang="en-US">
              <a:solidFill>
                <a:srgbClr val="000000"/>
              </a:solidFill>
              <a:ea typeface="+mn-ea"/>
            </a:endParaRPr>
          </a:p>
        </p:txBody>
      </p:sp>
    </p:spTree>
    <p:extLst>
      <p:ext uri="{BB962C8B-B14F-4D97-AF65-F5344CB8AC3E}">
        <p14:creationId xmlns:p14="http://schemas.microsoft.com/office/powerpoint/2010/main" val="28197128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3CCD0C-2704-4BB0-8830-E0551EC6E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0365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9D0D08-59FF-4C9B-9601-8A8F8EFC6D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77174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0DDA-17B2-4280-80F3-B83307118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470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789CC0-6F8E-45B3-82F7-DBFE1642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40914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87DEBC-0289-4C4E-BD0B-037CA89D2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6643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50FBEB-6973-4BAB-A3C5-0FCC0EB92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4916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331AA6-5629-44DF-B330-0AA95EAF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95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ctr">
              <a:defRPr sz="3000" b="0" i="0" kern="1200" cap="all" spc="40"/>
            </a:lvl1pPr>
          </a:lstStyle>
          <a:p>
            <a:r>
              <a:rPr lang="en-US" smtClean="0"/>
              <a:t>Click to edit Master title style</a:t>
            </a:r>
            <a:endParaRPr lang="en-US" dirty="0"/>
          </a:p>
        </p:txBody>
      </p:sp>
      <p:sp>
        <p:nvSpPr>
          <p:cNvPr id="3" name="Text Placeholder 2"/>
          <p:cNvSpPr>
            <a:spLocks noGrp="1"/>
          </p:cNvSpPr>
          <p:nvPr>
            <p:ph type="body" idx="1"/>
          </p:nvPr>
        </p:nvSpPr>
        <p:spPr>
          <a:xfrm>
            <a:off x="722313" y="2830513"/>
            <a:ext cx="7772400" cy="1500187"/>
          </a:xfrm>
        </p:spPr>
        <p:txBody>
          <a:bodyPr anchor="b">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123601860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14E289-17A8-4D19-9904-BB969AE0D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08049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92B7AC-DD39-4411-9E2B-A6BA682A3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06989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EA37F-1A34-4072-8289-0A272CC82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03504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3BE4A3-3062-47EA-90C7-746D6A3089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67829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3CCD0C-2704-4BB0-8830-E0551EC6E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1268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9D0D08-59FF-4C9B-9601-8A8F8EFC6D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93684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0DDA-17B2-4280-80F3-B83307118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3141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789CC0-6F8E-45B3-82F7-DBFE1642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23610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87DEBC-0289-4C4E-BD0B-037CA89D2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44954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50FBEB-6973-4BAB-A3C5-0FCC0EB92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561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3900" y="1714500"/>
            <a:ext cx="3632200" cy="4411663"/>
          </a:xfrm>
        </p:spPr>
        <p:txBody>
          <a:bodyPr/>
          <a:lstStyle>
            <a:lvl1pPr marL="182880" indent="-182880">
              <a:defRPr sz="2200"/>
            </a:lvl1pPr>
            <a:lvl2pPr marL="548640" indent="-182880">
              <a:spcBef>
                <a:spcPts val="1080"/>
              </a:spcBef>
              <a:buClr>
                <a:srgbClr val="B70000"/>
              </a:buClr>
              <a:defRPr sz="2000"/>
            </a:lvl2pPr>
            <a:lvl3pPr marL="822960" indent="-182880">
              <a:spcBef>
                <a:spcPts val="1032"/>
              </a:spcBef>
              <a:defRPr sz="1800"/>
            </a:lvl3pPr>
            <a:lvl4pPr marL="1143000" indent="-182880">
              <a:spcBef>
                <a:spcPts val="984"/>
              </a:spcBef>
              <a:defRPr sz="1700"/>
            </a:lvl4pPr>
            <a:lvl5pPr marL="1417320" indent="-137160">
              <a:spcBef>
                <a:spcPts val="984"/>
              </a:spcBef>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3300" y="1714500"/>
            <a:ext cx="3619500" cy="4411663"/>
          </a:xfrm>
        </p:spPr>
        <p:txBody>
          <a:bodyPr/>
          <a:lstStyle>
            <a:lvl1pPr marL="182880" indent="-182880">
              <a:defRPr sz="2200"/>
            </a:lvl1pPr>
            <a:lvl2pPr marL="548640" indent="-182880">
              <a:spcBef>
                <a:spcPts val="1080"/>
              </a:spcBef>
              <a:defRPr sz="2000"/>
            </a:lvl2pPr>
            <a:lvl3pPr marL="822960" indent="-182880">
              <a:spcBef>
                <a:spcPts val="1032"/>
              </a:spcBef>
              <a:defRPr sz="1800"/>
            </a:lvl3pPr>
            <a:lvl4pPr marL="1143000" indent="-182880">
              <a:spcBef>
                <a:spcPts val="1008"/>
              </a:spcBef>
              <a:defRPr sz="1700"/>
            </a:lvl4pPr>
            <a:lvl5pPr marL="1417320" indent="-137160">
              <a:spcBef>
                <a:spcPts val="1008"/>
              </a:spcBef>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22682045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331AA6-5629-44DF-B330-0AA95EAF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8958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14E289-17A8-4D19-9904-BB969AE0D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63572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92B7AC-DD39-4411-9E2B-A6BA682A3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78999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EA37F-1A34-4072-8289-0A272CC82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780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3BE4A3-3062-47EA-90C7-746D6A3089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0880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3CCD0C-2704-4BB0-8830-E0551EC6E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34453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9D0D08-59FF-4C9B-9601-8A8F8EFC6D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31440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0DDA-17B2-4280-80F3-B83307118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3223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789CC0-6F8E-45B3-82F7-DBFE1642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17449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87DEBC-0289-4C4E-BD0B-037CA89D2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089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3900" y="1714499"/>
            <a:ext cx="3632200" cy="571501"/>
          </a:xfrm>
        </p:spPr>
        <p:txBody>
          <a:bodyPr>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286001"/>
            <a:ext cx="3632200" cy="3840162"/>
          </a:xfrm>
        </p:spPr>
        <p:txBody>
          <a:bodyPr/>
          <a:lstStyle>
            <a:lvl1pPr marL="182880" indent="-182880">
              <a:spcBef>
                <a:spcPts val="1032"/>
              </a:spcBef>
              <a:defRPr sz="1800" baseline="0"/>
            </a:lvl1pPr>
            <a:lvl2pPr marL="502920" indent="-182880">
              <a:spcBef>
                <a:spcPts val="1008"/>
              </a:spcBef>
              <a:defRPr sz="1700" baseline="0"/>
            </a:lvl2pPr>
            <a:lvl3pPr marL="822960" indent="-182880">
              <a:spcBef>
                <a:spcPts val="960"/>
              </a:spcBef>
              <a:defRPr sz="1600"/>
            </a:lvl3pPr>
            <a:lvl4pPr marL="1097280" indent="-182880">
              <a:spcBef>
                <a:spcPts val="960"/>
              </a:spcBef>
              <a:defRPr sz="1600"/>
            </a:lvl4pPr>
            <a:lvl5pPr marL="1371600" indent="-182880">
              <a:spcBef>
                <a:spcPts val="960"/>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714499"/>
            <a:ext cx="3683000" cy="571502"/>
          </a:xfrm>
        </p:spPr>
        <p:txBody>
          <a:bodyPr>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286001"/>
            <a:ext cx="3683000" cy="3840161"/>
          </a:xfrm>
        </p:spPr>
        <p:txBody>
          <a:bodyPr/>
          <a:lstStyle>
            <a:lvl1pPr marL="182880" indent="-182880">
              <a:spcBef>
                <a:spcPts val="1032"/>
              </a:spcBef>
              <a:defRPr sz="1800"/>
            </a:lvl1pPr>
            <a:lvl2pPr marL="502920" indent="-182880">
              <a:spcBef>
                <a:spcPts val="984"/>
              </a:spcBef>
              <a:defRPr sz="1600"/>
            </a:lvl2pPr>
            <a:lvl3pPr marL="822960" indent="-182880">
              <a:spcBef>
                <a:spcPts val="984"/>
              </a:spcBef>
              <a:defRPr sz="1600"/>
            </a:lvl3pPr>
            <a:lvl4pPr marL="1143000" indent="-182880">
              <a:spcBef>
                <a:spcPts val="984"/>
              </a:spcBef>
              <a:defRPr sz="1600"/>
            </a:lvl4pPr>
            <a:lvl5pPr marL="1371600" indent="-182880">
              <a:spcBef>
                <a:spcPts val="984"/>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0"/>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170442097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50FBEB-6973-4BAB-A3C5-0FCC0EB92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18966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331AA6-5629-44DF-B330-0AA95EAF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04130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14E289-17A8-4D19-9904-BB969AE0D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60795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92B7AC-DD39-4411-9E2B-A6BA682A3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45837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EA37F-1A34-4072-8289-0A272CC82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0702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3BE4A3-3062-47EA-90C7-746D6A3089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70098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3CCD0C-2704-4BB0-8830-E0551EC6E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03132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9D0D08-59FF-4C9B-9601-8A8F8EFC6D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02404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0DDA-17B2-4280-80F3-B83307118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10372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789CC0-6F8E-45B3-82F7-DBFE1642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795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extLst>
      <p:ext uri="{BB962C8B-B14F-4D97-AF65-F5344CB8AC3E}">
        <p14:creationId xmlns:p14="http://schemas.microsoft.com/office/powerpoint/2010/main" val="15098671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87DEBC-0289-4C4E-BD0B-037CA89D2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54694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50FBEB-6973-4BAB-A3C5-0FCC0EB92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59512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331AA6-5629-44DF-B330-0AA95EAF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5094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14E289-17A8-4D19-9904-BB969AE0D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85796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92B7AC-DD39-4411-9E2B-A6BA682A3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00924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EA37F-1A34-4072-8289-0A272CC82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21074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3BE4A3-3062-47EA-90C7-746D6A3089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6506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3CCD0C-2704-4BB0-8830-E0551EC6E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24743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9D0D08-59FF-4C9B-9601-8A8F8EFC6D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8862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0DDA-17B2-4280-80F3-B83307118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978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8.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8.jpe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8.jpe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8.jpe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5.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4.wmf"/><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5.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4.wmf"/><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8.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8.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8.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8.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8.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8.jpe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2"/>
          </a:fgClr>
          <a:bgClr>
            <a:srgbClr val="D8CFA7"/>
          </a:bgClr>
        </a:pattFill>
        <a:effectLst/>
      </p:bgPr>
    </p:bg>
    <p:spTree>
      <p:nvGrpSpPr>
        <p:cNvPr id="1" name=""/>
        <p:cNvGrpSpPr/>
        <p:nvPr/>
      </p:nvGrpSpPr>
      <p:grpSpPr>
        <a:xfrm>
          <a:off x="0" y="0"/>
          <a:ext cx="0" cy="0"/>
          <a:chOff x="0" y="0"/>
          <a:chExt cx="0" cy="0"/>
        </a:xfrm>
      </p:grpSpPr>
      <p:pic>
        <p:nvPicPr>
          <p:cNvPr id="1026" name="Picture 2" descr="Q:\Public Affairs\ART\LOGOS\UW_Madison_LOGOS\2011 UW logos PRINT\UWCrest_4c.png"/>
          <p:cNvPicPr>
            <a:picLocks noChangeAspect="1" noChangeArrowheads="1"/>
          </p:cNvPicPr>
          <p:nvPr userDrawn="1"/>
        </p:nvPicPr>
        <p:blipFill>
          <a:blip r:embed="rId14"/>
          <a:srcRect/>
          <a:stretch>
            <a:fillRect/>
          </a:stretch>
        </p:blipFill>
        <p:spPr bwMode="auto">
          <a:xfrm>
            <a:off x="8297943" y="71024"/>
            <a:ext cx="808351" cy="1062271"/>
          </a:xfrm>
          <a:prstGeom prst="rect">
            <a:avLst/>
          </a:prstGeom>
          <a:noFill/>
        </p:spPr>
      </p:pic>
      <p:sp>
        <p:nvSpPr>
          <p:cNvPr id="62" name="Snip Single Corner Rectangle 61"/>
          <p:cNvSpPr>
            <a:spLocks/>
          </p:cNvSpPr>
          <p:nvPr/>
        </p:nvSpPr>
        <p:spPr bwMode="auto">
          <a:xfrm>
            <a:off x="381000" y="381000"/>
            <a:ext cx="8343900" cy="5981700"/>
          </a:xfrm>
          <a:custGeom>
            <a:avLst/>
            <a:gdLst>
              <a:gd name="T0" fmla="*/ 0 w 8343900"/>
              <a:gd name="T1" fmla="*/ 0 h 5981700"/>
              <a:gd name="T2" fmla="*/ 7346930 w 8343900"/>
              <a:gd name="T3" fmla="*/ 0 h 5981700"/>
              <a:gd name="T4" fmla="*/ 8343900 w 8343900"/>
              <a:gd name="T5" fmla="*/ 996970 h 5981700"/>
              <a:gd name="T6" fmla="*/ 8343900 w 8343900"/>
              <a:gd name="T7" fmla="*/ 5981700 h 5981700"/>
              <a:gd name="T8" fmla="*/ 0 w 8343900"/>
              <a:gd name="T9" fmla="*/ 5981700 h 5981700"/>
              <a:gd name="T10" fmla="*/ 0 w 8343900"/>
              <a:gd name="T11" fmla="*/ 0 h 598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43900" h="5981700">
                <a:moveTo>
                  <a:pt x="0" y="0"/>
                </a:moveTo>
                <a:lnTo>
                  <a:pt x="7346930" y="0"/>
                </a:lnTo>
                <a:lnTo>
                  <a:pt x="8343900" y="996970"/>
                </a:lnTo>
                <a:lnTo>
                  <a:pt x="8343900" y="5981700"/>
                </a:lnTo>
                <a:lnTo>
                  <a:pt x="0" y="5981700"/>
                </a:lnTo>
                <a:lnTo>
                  <a:pt x="0" y="0"/>
                </a:lnTo>
                <a:close/>
              </a:path>
            </a:pathLst>
          </a:custGeom>
          <a:solidFill>
            <a:srgbClr val="FFFFFF"/>
          </a:solidFill>
          <a:ln w="3175" cap="flat" cmpd="sng">
            <a:solidFill>
              <a:srgbClr val="D8CFA7"/>
            </a:solidFill>
            <a:prstDash val="solid"/>
            <a:round/>
            <a:headEnd/>
            <a:tailEnd/>
          </a:ln>
          <a:effectLst>
            <a:outerShdw blurRad="76200" dist="25400" dir="4799952" algn="tl" rotWithShape="0">
              <a:srgbClr val="000000">
                <a:alpha val="21999"/>
              </a:srgbClr>
            </a:outerShdw>
          </a:effectLst>
        </p:spPr>
        <p:txBody>
          <a:bodyPr anchor="ctr"/>
          <a:lstStyle/>
          <a:p>
            <a:endParaRPr lang="en-US"/>
          </a:p>
        </p:txBody>
      </p:sp>
      <p:sp>
        <p:nvSpPr>
          <p:cNvPr id="2" name="Title Placeholder 1"/>
          <p:cNvSpPr>
            <a:spLocks noGrp="1"/>
          </p:cNvSpPr>
          <p:nvPr>
            <p:ph type="title"/>
          </p:nvPr>
        </p:nvSpPr>
        <p:spPr>
          <a:xfrm>
            <a:off x="381000" y="758825"/>
            <a:ext cx="8331200" cy="125095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736600" y="1727200"/>
            <a:ext cx="76454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smtClean="0"/>
              <a:t>Wisconsin State Laboratory of Hygiene</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67" r:id="rId2"/>
    <p:sldLayoutId id="2147483676" r:id="rId3"/>
    <p:sldLayoutId id="2147483668" r:id="rId4"/>
    <p:sldLayoutId id="2147483669" r:id="rId5"/>
    <p:sldLayoutId id="2147483670" r:id="rId6"/>
    <p:sldLayoutId id="2147483677" r:id="rId7"/>
    <p:sldLayoutId id="2147483678" r:id="rId8"/>
    <p:sldLayoutId id="2147483671" r:id="rId9"/>
    <p:sldLayoutId id="2147483672" r:id="rId10"/>
    <p:sldLayoutId id="2147483673" r:id="rId11"/>
    <p:sldLayoutId id="2147483674" r:id="rId1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800" kern="1200">
          <a:solidFill>
            <a:srgbClr val="B70000"/>
          </a:solidFill>
          <a:effectLst>
            <a:outerShdw blurRad="57150" dist="25400" dir="2700000" algn="tl" rotWithShape="0">
              <a:srgbClr val="000000">
                <a:alpha val="30000"/>
              </a:srgbClr>
            </a:outerShdw>
          </a:effectLst>
          <a:latin typeface="+mj-lt"/>
          <a:ea typeface="MS PGothic" pitchFamily="34" charset="-128"/>
          <a:cs typeface="+mj-cs"/>
        </a:defRPr>
      </a:lvl1pPr>
      <a:lvl2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2pPr>
      <a:lvl3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3pPr>
      <a:lvl4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4pPr>
      <a:lvl5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5pPr>
      <a:lvl6pPr marL="4572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6pPr>
      <a:lvl7pPr marL="9144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7pPr>
      <a:lvl8pPr marL="13716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8pPr>
      <a:lvl9pPr marL="18288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90A0C674-FC13-4DE2-B2E5-8D042365EDAE}" type="slidenum">
              <a:rPr lang="en-US">
                <a:solidFill>
                  <a:srgbClr val="000000"/>
                </a:solidFill>
                <a:latin typeface="Arial" charset="0"/>
                <a:ea typeface="+mn-ea"/>
              </a:rPr>
              <a:pPr defTabSz="914400"/>
              <a:t>‹#›</a:t>
            </a:fld>
            <a:endParaRPr lang="en-US">
              <a:solidFill>
                <a:srgbClr val="000000"/>
              </a:solidFill>
              <a:latin typeface="Arial" charset="0"/>
              <a:ea typeface="+mn-ea"/>
            </a:endParaRPr>
          </a:p>
        </p:txBody>
      </p:sp>
      <p:pic>
        <p:nvPicPr>
          <p:cNvPr id="1059" name="Picture 35" descr="MCW gree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Text Box 37"/>
          <p:cNvSpPr txBox="1">
            <a:spLocks noChangeArrowheads="1"/>
          </p:cNvSpPr>
          <p:nvPr userDrawn="1"/>
        </p:nvSpPr>
        <p:spPr bwMode="auto">
          <a:xfrm>
            <a:off x="0" y="6553200"/>
            <a:ext cx="9144000" cy="336550"/>
          </a:xfrm>
          <a:prstGeom prst="rect">
            <a:avLst/>
          </a:prstGeom>
          <a:noFill/>
          <a:ln>
            <a:noFill/>
          </a:ln>
          <a:effectLst/>
          <a:extLst>
            <a:ext uri="{909E8E84-426E-40DD-AFC4-6F175D3DCCD1}">
              <a14:hiddenFill xmlns:a14="http://schemas.microsoft.com/office/drawing/2010/main">
                <a:solidFill>
                  <a:srgbClr val="21676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pPr>
            <a:r>
              <a:rPr lang="en-US" sz="1600" b="1" i="1">
                <a:solidFill>
                  <a:srgbClr val="216761"/>
                </a:solidFill>
                <a:latin typeface="Times New Roman" pitchFamily="18" charset="0"/>
                <a:ea typeface="+mn-ea"/>
              </a:rPr>
              <a:t>We Practice What We Teach</a:t>
            </a:r>
            <a:endParaRPr lang="en-US">
              <a:solidFill>
                <a:srgbClr val="216761"/>
              </a:solidFill>
              <a:latin typeface="Times New Roman" pitchFamily="18" charset="0"/>
              <a:ea typeface="+mn-ea"/>
            </a:endParaRPr>
          </a:p>
        </p:txBody>
      </p:sp>
      <p:sp>
        <p:nvSpPr>
          <p:cNvPr id="1062" name="Rectangle 38"/>
          <p:cNvSpPr>
            <a:spLocks noChangeArrowheads="1"/>
          </p:cNvSpPr>
          <p:nvPr userDrawn="1"/>
        </p:nvSpPr>
        <p:spPr bwMode="auto">
          <a:xfrm>
            <a:off x="0" y="0"/>
            <a:ext cx="9144000" cy="76200"/>
          </a:xfrm>
          <a:prstGeom prst="rect">
            <a:avLst/>
          </a:prstGeom>
          <a:solidFill>
            <a:srgbClr val="21676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a:solidFill>
                <a:srgbClr val="000000"/>
              </a:solidFill>
              <a:latin typeface="Arial" charset="0"/>
              <a:ea typeface="+mn-ea"/>
            </a:endParaRPr>
          </a:p>
        </p:txBody>
      </p:sp>
    </p:spTree>
    <p:extLst>
      <p:ext uri="{BB962C8B-B14F-4D97-AF65-F5344CB8AC3E}">
        <p14:creationId xmlns:p14="http://schemas.microsoft.com/office/powerpoint/2010/main" val="131508121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90A0C674-FC13-4DE2-B2E5-8D042365EDAE}" type="slidenum">
              <a:rPr lang="en-US">
                <a:solidFill>
                  <a:srgbClr val="000000"/>
                </a:solidFill>
                <a:latin typeface="Arial" charset="0"/>
                <a:ea typeface="+mn-ea"/>
              </a:rPr>
              <a:pPr defTabSz="914400"/>
              <a:t>‹#›</a:t>
            </a:fld>
            <a:endParaRPr lang="en-US">
              <a:solidFill>
                <a:srgbClr val="000000"/>
              </a:solidFill>
              <a:latin typeface="Arial" charset="0"/>
              <a:ea typeface="+mn-ea"/>
            </a:endParaRPr>
          </a:p>
        </p:txBody>
      </p:sp>
      <p:pic>
        <p:nvPicPr>
          <p:cNvPr id="1059" name="Picture 35" descr="MCW gree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Text Box 37"/>
          <p:cNvSpPr txBox="1">
            <a:spLocks noChangeArrowheads="1"/>
          </p:cNvSpPr>
          <p:nvPr userDrawn="1"/>
        </p:nvSpPr>
        <p:spPr bwMode="auto">
          <a:xfrm>
            <a:off x="0" y="6553200"/>
            <a:ext cx="9144000" cy="336550"/>
          </a:xfrm>
          <a:prstGeom prst="rect">
            <a:avLst/>
          </a:prstGeom>
          <a:noFill/>
          <a:ln>
            <a:noFill/>
          </a:ln>
          <a:effectLst/>
          <a:extLst>
            <a:ext uri="{909E8E84-426E-40DD-AFC4-6F175D3DCCD1}">
              <a14:hiddenFill xmlns:a14="http://schemas.microsoft.com/office/drawing/2010/main">
                <a:solidFill>
                  <a:srgbClr val="21676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pPr>
            <a:r>
              <a:rPr lang="en-US" sz="1600" b="1" i="1">
                <a:solidFill>
                  <a:srgbClr val="216761"/>
                </a:solidFill>
                <a:latin typeface="Times New Roman" pitchFamily="18" charset="0"/>
                <a:ea typeface="+mn-ea"/>
              </a:rPr>
              <a:t>We Practice What We Teach</a:t>
            </a:r>
            <a:endParaRPr lang="en-US">
              <a:solidFill>
                <a:srgbClr val="216761"/>
              </a:solidFill>
              <a:latin typeface="Times New Roman" pitchFamily="18" charset="0"/>
              <a:ea typeface="+mn-ea"/>
            </a:endParaRPr>
          </a:p>
        </p:txBody>
      </p:sp>
      <p:sp>
        <p:nvSpPr>
          <p:cNvPr id="1062" name="Rectangle 38"/>
          <p:cNvSpPr>
            <a:spLocks noChangeArrowheads="1"/>
          </p:cNvSpPr>
          <p:nvPr userDrawn="1"/>
        </p:nvSpPr>
        <p:spPr bwMode="auto">
          <a:xfrm>
            <a:off x="0" y="0"/>
            <a:ext cx="9144000" cy="76200"/>
          </a:xfrm>
          <a:prstGeom prst="rect">
            <a:avLst/>
          </a:prstGeom>
          <a:solidFill>
            <a:srgbClr val="21676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a:solidFill>
                <a:srgbClr val="000000"/>
              </a:solidFill>
              <a:latin typeface="Arial" charset="0"/>
              <a:ea typeface="+mn-ea"/>
            </a:endParaRPr>
          </a:p>
        </p:txBody>
      </p:sp>
    </p:spTree>
    <p:extLst>
      <p:ext uri="{BB962C8B-B14F-4D97-AF65-F5344CB8AC3E}">
        <p14:creationId xmlns:p14="http://schemas.microsoft.com/office/powerpoint/2010/main" val="93824622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90A0C674-FC13-4DE2-B2E5-8D042365EDAE}" type="slidenum">
              <a:rPr lang="en-US">
                <a:solidFill>
                  <a:srgbClr val="000000"/>
                </a:solidFill>
                <a:latin typeface="Arial" charset="0"/>
                <a:ea typeface="+mn-ea"/>
              </a:rPr>
              <a:pPr defTabSz="914400"/>
              <a:t>‹#›</a:t>
            </a:fld>
            <a:endParaRPr lang="en-US">
              <a:solidFill>
                <a:srgbClr val="000000"/>
              </a:solidFill>
              <a:latin typeface="Arial" charset="0"/>
              <a:ea typeface="+mn-ea"/>
            </a:endParaRPr>
          </a:p>
        </p:txBody>
      </p:sp>
      <p:pic>
        <p:nvPicPr>
          <p:cNvPr id="1059" name="Picture 35" descr="MCW gree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Text Box 37"/>
          <p:cNvSpPr txBox="1">
            <a:spLocks noChangeArrowheads="1"/>
          </p:cNvSpPr>
          <p:nvPr userDrawn="1"/>
        </p:nvSpPr>
        <p:spPr bwMode="auto">
          <a:xfrm>
            <a:off x="0" y="6553200"/>
            <a:ext cx="9144000" cy="336550"/>
          </a:xfrm>
          <a:prstGeom prst="rect">
            <a:avLst/>
          </a:prstGeom>
          <a:noFill/>
          <a:ln>
            <a:noFill/>
          </a:ln>
          <a:effectLst/>
          <a:extLst>
            <a:ext uri="{909E8E84-426E-40DD-AFC4-6F175D3DCCD1}">
              <a14:hiddenFill xmlns:a14="http://schemas.microsoft.com/office/drawing/2010/main">
                <a:solidFill>
                  <a:srgbClr val="21676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pPr>
            <a:r>
              <a:rPr lang="en-US" sz="1600" b="1" i="1">
                <a:solidFill>
                  <a:srgbClr val="216761"/>
                </a:solidFill>
                <a:latin typeface="Times New Roman" pitchFamily="18" charset="0"/>
                <a:ea typeface="+mn-ea"/>
              </a:rPr>
              <a:t>We Practice What We Teach</a:t>
            </a:r>
            <a:endParaRPr lang="en-US">
              <a:solidFill>
                <a:srgbClr val="216761"/>
              </a:solidFill>
              <a:latin typeface="Times New Roman" pitchFamily="18" charset="0"/>
              <a:ea typeface="+mn-ea"/>
            </a:endParaRPr>
          </a:p>
        </p:txBody>
      </p:sp>
      <p:sp>
        <p:nvSpPr>
          <p:cNvPr id="1062" name="Rectangle 38"/>
          <p:cNvSpPr>
            <a:spLocks noChangeArrowheads="1"/>
          </p:cNvSpPr>
          <p:nvPr userDrawn="1"/>
        </p:nvSpPr>
        <p:spPr bwMode="auto">
          <a:xfrm>
            <a:off x="0" y="0"/>
            <a:ext cx="9144000" cy="76200"/>
          </a:xfrm>
          <a:prstGeom prst="rect">
            <a:avLst/>
          </a:prstGeom>
          <a:solidFill>
            <a:srgbClr val="21676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a:solidFill>
                <a:srgbClr val="000000"/>
              </a:solidFill>
              <a:latin typeface="Arial" charset="0"/>
              <a:ea typeface="+mn-ea"/>
            </a:endParaRPr>
          </a:p>
        </p:txBody>
      </p:sp>
    </p:spTree>
    <p:extLst>
      <p:ext uri="{BB962C8B-B14F-4D97-AF65-F5344CB8AC3E}">
        <p14:creationId xmlns:p14="http://schemas.microsoft.com/office/powerpoint/2010/main" val="384955769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90A0C674-FC13-4DE2-B2E5-8D042365EDAE}" type="slidenum">
              <a:rPr lang="en-US">
                <a:solidFill>
                  <a:srgbClr val="000000"/>
                </a:solidFill>
                <a:latin typeface="Arial" charset="0"/>
                <a:ea typeface="+mn-ea"/>
              </a:rPr>
              <a:pPr defTabSz="914400"/>
              <a:t>‹#›</a:t>
            </a:fld>
            <a:endParaRPr lang="en-US">
              <a:solidFill>
                <a:srgbClr val="000000"/>
              </a:solidFill>
              <a:latin typeface="Arial" charset="0"/>
              <a:ea typeface="+mn-ea"/>
            </a:endParaRPr>
          </a:p>
        </p:txBody>
      </p:sp>
      <p:pic>
        <p:nvPicPr>
          <p:cNvPr id="1059" name="Picture 35" descr="MCW gree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Text Box 37"/>
          <p:cNvSpPr txBox="1">
            <a:spLocks noChangeArrowheads="1"/>
          </p:cNvSpPr>
          <p:nvPr userDrawn="1"/>
        </p:nvSpPr>
        <p:spPr bwMode="auto">
          <a:xfrm>
            <a:off x="0" y="6553200"/>
            <a:ext cx="9144000" cy="336550"/>
          </a:xfrm>
          <a:prstGeom prst="rect">
            <a:avLst/>
          </a:prstGeom>
          <a:noFill/>
          <a:ln>
            <a:noFill/>
          </a:ln>
          <a:effectLst/>
          <a:extLst>
            <a:ext uri="{909E8E84-426E-40DD-AFC4-6F175D3DCCD1}">
              <a14:hiddenFill xmlns:a14="http://schemas.microsoft.com/office/drawing/2010/main">
                <a:solidFill>
                  <a:srgbClr val="21676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pPr>
            <a:r>
              <a:rPr lang="en-US" sz="1600" b="1" i="1">
                <a:solidFill>
                  <a:srgbClr val="216761"/>
                </a:solidFill>
                <a:latin typeface="Times New Roman" pitchFamily="18" charset="0"/>
                <a:ea typeface="+mn-ea"/>
              </a:rPr>
              <a:t>We Practice What We Teach</a:t>
            </a:r>
            <a:endParaRPr lang="en-US">
              <a:solidFill>
                <a:srgbClr val="216761"/>
              </a:solidFill>
              <a:latin typeface="Times New Roman" pitchFamily="18" charset="0"/>
              <a:ea typeface="+mn-ea"/>
            </a:endParaRPr>
          </a:p>
        </p:txBody>
      </p:sp>
      <p:sp>
        <p:nvSpPr>
          <p:cNvPr id="1062" name="Rectangle 38"/>
          <p:cNvSpPr>
            <a:spLocks noChangeArrowheads="1"/>
          </p:cNvSpPr>
          <p:nvPr userDrawn="1"/>
        </p:nvSpPr>
        <p:spPr bwMode="auto">
          <a:xfrm>
            <a:off x="0" y="0"/>
            <a:ext cx="9144000" cy="76200"/>
          </a:xfrm>
          <a:prstGeom prst="rect">
            <a:avLst/>
          </a:prstGeom>
          <a:solidFill>
            <a:srgbClr val="21676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a:solidFill>
                <a:srgbClr val="000000"/>
              </a:solidFill>
              <a:latin typeface="Arial" charset="0"/>
              <a:ea typeface="+mn-ea"/>
            </a:endParaRPr>
          </a:p>
        </p:txBody>
      </p:sp>
    </p:spTree>
    <p:extLst>
      <p:ext uri="{BB962C8B-B14F-4D97-AF65-F5344CB8AC3E}">
        <p14:creationId xmlns:p14="http://schemas.microsoft.com/office/powerpoint/2010/main" val="251869050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9" descr="footer bar2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6405563"/>
            <a:ext cx="79676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1162050" y="1806575"/>
            <a:ext cx="75247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 What is public health?</a:t>
            </a:r>
          </a:p>
          <a:p>
            <a:pPr lvl="0"/>
            <a:r>
              <a:rPr lang="en-US" altLang="en-US" smtClean="0"/>
              <a:t> What does public health do?</a:t>
            </a:r>
          </a:p>
          <a:p>
            <a:pPr lvl="0"/>
            <a:r>
              <a:rPr lang="en-US" altLang="en-US" smtClean="0"/>
              <a:t> Who is public health?</a:t>
            </a:r>
          </a:p>
          <a:p>
            <a:pPr lvl="0"/>
            <a:r>
              <a:rPr lang="en-US" altLang="en-US" smtClean="0"/>
              <a:t> How is public health paid for?</a:t>
            </a:r>
          </a:p>
        </p:txBody>
      </p:sp>
      <p:sp>
        <p:nvSpPr>
          <p:cNvPr id="2052" name="Rectangle 2"/>
          <p:cNvSpPr>
            <a:spLocks noGrp="1" noChangeArrowheads="1"/>
          </p:cNvSpPr>
          <p:nvPr>
            <p:ph type="title"/>
          </p:nvPr>
        </p:nvSpPr>
        <p:spPr bwMode="auto">
          <a:xfrm>
            <a:off x="655638" y="714375"/>
            <a:ext cx="7877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
            </a:r>
            <a:br>
              <a:rPr lang="en-US" altLang="en-US" smtClean="0"/>
            </a:br>
            <a:r>
              <a:rPr lang="en-US" altLang="en-US" smtClean="0"/>
              <a:t>Objectives:  Answer these Questions</a:t>
            </a:r>
            <a:br>
              <a:rPr lang="en-US" altLang="en-US" smtClean="0"/>
            </a:br>
            <a:endParaRPr lang="en-US" altLang="en-US" smtClean="0"/>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8080"/>
                </a:solidFill>
                <a:latin typeface="+mn-lt"/>
              </a:defRPr>
            </a:lvl1pPr>
          </a:lstStyle>
          <a:p>
            <a:pPr defTabSz="914400">
              <a:defRPr/>
            </a:pPr>
            <a:fld id="{F6AD15F8-C2FE-42CB-8C5B-092CC560270F}" type="slidenum">
              <a:rPr lang="en-US"/>
              <a:pPr defTabSz="914400">
                <a:defRPr/>
              </a:pPr>
              <a:t>‹#›</a:t>
            </a:fld>
            <a:endParaRPr lang="en-US"/>
          </a:p>
        </p:txBody>
      </p:sp>
      <p:sp>
        <p:nvSpPr>
          <p:cNvPr id="2054" name="Text Box 26"/>
          <p:cNvSpPr txBox="1">
            <a:spLocks noChangeArrowheads="1"/>
          </p:cNvSpPr>
          <p:nvPr/>
        </p:nvSpPr>
        <p:spPr bwMode="auto">
          <a:xfrm>
            <a:off x="762000" y="6416675"/>
            <a:ext cx="3276600" cy="365125"/>
          </a:xfrm>
          <a:prstGeom prst="rect">
            <a:avLst/>
          </a:prstGeom>
          <a:noFill/>
          <a:ln>
            <a:noFill/>
          </a:ln>
          <a:effectLst>
            <a:outerShdw dist="17961" dir="2700000" algn="ctr" rotWithShape="0">
              <a:schemeClr val="tx1"/>
            </a:outerShdw>
          </a:effectLs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hangingPunct="1">
              <a:spcBef>
                <a:spcPct val="50000"/>
              </a:spcBef>
              <a:defRPr/>
            </a:pPr>
            <a:r>
              <a:rPr lang="en-US" sz="900" b="1" i="1" smtClean="0">
                <a:solidFill>
                  <a:srgbClr val="FFFFFF"/>
                </a:solidFill>
                <a:latin typeface="Trebuchet MS" pitchFamily="34" charset="0"/>
              </a:rPr>
              <a:t>WISCONSIN STATE </a:t>
            </a:r>
            <a:br>
              <a:rPr lang="en-US" sz="900" b="1" i="1" smtClean="0">
                <a:solidFill>
                  <a:srgbClr val="FFFFFF"/>
                </a:solidFill>
                <a:latin typeface="Trebuchet MS" pitchFamily="34" charset="0"/>
              </a:rPr>
            </a:br>
            <a:r>
              <a:rPr lang="en-US" sz="900" b="1" i="1" smtClean="0">
                <a:solidFill>
                  <a:srgbClr val="FFFFFF"/>
                </a:solidFill>
                <a:latin typeface="Trebuchet MS" pitchFamily="34" charset="0"/>
              </a:rPr>
              <a:t>LABORATORY OF HYGIENE</a:t>
            </a:r>
          </a:p>
        </p:txBody>
      </p:sp>
      <p:pic>
        <p:nvPicPr>
          <p:cNvPr id="2055" name="Picture 28" descr="wslh black"/>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13" y="6464300"/>
            <a:ext cx="7572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0" descr="uw_logo_h_2c"/>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70700" y="6415088"/>
            <a:ext cx="98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82382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hf hdr="0" dt="0"/>
  <p:txStyles>
    <p:titleStyle>
      <a:lvl1pPr algn="l" rtl="0" eaLnBrk="0" fontAlgn="base" hangingPunct="0">
        <a:spcBef>
          <a:spcPct val="0"/>
        </a:spcBef>
        <a:spcAft>
          <a:spcPct val="0"/>
        </a:spcAft>
        <a:defRPr sz="3200" b="1">
          <a:solidFill>
            <a:schemeClr val="hlink"/>
          </a:solidFill>
          <a:latin typeface="+mj-lt"/>
          <a:ea typeface="+mj-ea"/>
          <a:cs typeface="+mj-cs"/>
        </a:defRPr>
      </a:lvl1pPr>
      <a:lvl2pPr algn="l" rtl="0" eaLnBrk="0" fontAlgn="base" hangingPunct="0">
        <a:spcBef>
          <a:spcPct val="0"/>
        </a:spcBef>
        <a:spcAft>
          <a:spcPct val="0"/>
        </a:spcAft>
        <a:defRPr sz="3200" b="1">
          <a:solidFill>
            <a:schemeClr val="hlink"/>
          </a:solidFill>
          <a:latin typeface="Tahoma" pitchFamily="34" charset="0"/>
        </a:defRPr>
      </a:lvl2pPr>
      <a:lvl3pPr algn="l" rtl="0" eaLnBrk="0" fontAlgn="base" hangingPunct="0">
        <a:spcBef>
          <a:spcPct val="0"/>
        </a:spcBef>
        <a:spcAft>
          <a:spcPct val="0"/>
        </a:spcAft>
        <a:defRPr sz="3200" b="1">
          <a:solidFill>
            <a:schemeClr val="hlink"/>
          </a:solidFill>
          <a:latin typeface="Tahoma" pitchFamily="34" charset="0"/>
        </a:defRPr>
      </a:lvl3pPr>
      <a:lvl4pPr algn="l" rtl="0" eaLnBrk="0" fontAlgn="base" hangingPunct="0">
        <a:spcBef>
          <a:spcPct val="0"/>
        </a:spcBef>
        <a:spcAft>
          <a:spcPct val="0"/>
        </a:spcAft>
        <a:defRPr sz="3200" b="1">
          <a:solidFill>
            <a:schemeClr val="hlink"/>
          </a:solidFill>
          <a:latin typeface="Tahoma" pitchFamily="34" charset="0"/>
        </a:defRPr>
      </a:lvl4pPr>
      <a:lvl5pPr algn="l" rtl="0" eaLnBrk="0" fontAlgn="base" hangingPunct="0">
        <a:spcBef>
          <a:spcPct val="0"/>
        </a:spcBef>
        <a:spcAft>
          <a:spcPct val="0"/>
        </a:spcAft>
        <a:defRPr sz="3200" b="1">
          <a:solidFill>
            <a:schemeClr val="hlink"/>
          </a:solidFill>
          <a:latin typeface="Tahoma" pitchFamily="34" charset="0"/>
        </a:defRPr>
      </a:lvl5pPr>
      <a:lvl6pPr marL="457200" algn="l" rtl="0" fontAlgn="base">
        <a:spcBef>
          <a:spcPct val="0"/>
        </a:spcBef>
        <a:spcAft>
          <a:spcPct val="0"/>
        </a:spcAft>
        <a:defRPr sz="3200" b="1">
          <a:solidFill>
            <a:schemeClr val="hlink"/>
          </a:solidFill>
          <a:latin typeface="Tahoma" pitchFamily="34" charset="0"/>
        </a:defRPr>
      </a:lvl6pPr>
      <a:lvl7pPr marL="914400" algn="l" rtl="0" fontAlgn="base">
        <a:spcBef>
          <a:spcPct val="0"/>
        </a:spcBef>
        <a:spcAft>
          <a:spcPct val="0"/>
        </a:spcAft>
        <a:defRPr sz="3200" b="1">
          <a:solidFill>
            <a:schemeClr val="hlink"/>
          </a:solidFill>
          <a:latin typeface="Tahoma" pitchFamily="34" charset="0"/>
        </a:defRPr>
      </a:lvl7pPr>
      <a:lvl8pPr marL="1371600" algn="l" rtl="0" fontAlgn="base">
        <a:spcBef>
          <a:spcPct val="0"/>
        </a:spcBef>
        <a:spcAft>
          <a:spcPct val="0"/>
        </a:spcAft>
        <a:defRPr sz="3200" b="1">
          <a:solidFill>
            <a:schemeClr val="hlink"/>
          </a:solidFill>
          <a:latin typeface="Tahoma" pitchFamily="34" charset="0"/>
        </a:defRPr>
      </a:lvl8pPr>
      <a:lvl9pPr marL="1828800" algn="l" rtl="0" fontAlgn="base">
        <a:spcBef>
          <a:spcPct val="0"/>
        </a:spcBef>
        <a:spcAft>
          <a:spcPct val="0"/>
        </a:spcAft>
        <a:defRPr sz="3200" b="1">
          <a:solidFill>
            <a:schemeClr val="hlink"/>
          </a:solidFill>
          <a:latin typeface="Tahoma" pitchFamily="34" charset="0"/>
        </a:defRPr>
      </a:lvl9pPr>
    </p:titleStyle>
    <p:bodyStyle>
      <a:lvl1pPr marL="342900" indent="-342900" algn="l" rtl="0" eaLnBrk="0" fontAlgn="base" hangingPunct="0">
        <a:spcBef>
          <a:spcPct val="20000"/>
        </a:spcBef>
        <a:spcAft>
          <a:spcPct val="0"/>
        </a:spcAft>
        <a:buClr>
          <a:schemeClr val="tx1"/>
        </a:buClr>
        <a:buChar char="•"/>
        <a:defRPr sz="3200">
          <a:solidFill>
            <a:schemeClr val="hlink"/>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9" descr="footer bar2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6405563"/>
            <a:ext cx="79676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1162050" y="1806575"/>
            <a:ext cx="75247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 What is public health?</a:t>
            </a:r>
          </a:p>
          <a:p>
            <a:pPr lvl="0"/>
            <a:r>
              <a:rPr lang="en-US" altLang="en-US" smtClean="0"/>
              <a:t> What does public health do?</a:t>
            </a:r>
          </a:p>
          <a:p>
            <a:pPr lvl="0"/>
            <a:r>
              <a:rPr lang="en-US" altLang="en-US" smtClean="0"/>
              <a:t> Who is public health?</a:t>
            </a:r>
          </a:p>
          <a:p>
            <a:pPr lvl="0"/>
            <a:r>
              <a:rPr lang="en-US" altLang="en-US" smtClean="0"/>
              <a:t> How is public health paid for?</a:t>
            </a:r>
          </a:p>
        </p:txBody>
      </p:sp>
      <p:sp>
        <p:nvSpPr>
          <p:cNvPr id="2052" name="Rectangle 2"/>
          <p:cNvSpPr>
            <a:spLocks noGrp="1" noChangeArrowheads="1"/>
          </p:cNvSpPr>
          <p:nvPr>
            <p:ph type="title"/>
          </p:nvPr>
        </p:nvSpPr>
        <p:spPr bwMode="auto">
          <a:xfrm>
            <a:off x="655638" y="714375"/>
            <a:ext cx="7877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
            </a:r>
            <a:br>
              <a:rPr lang="en-US" altLang="en-US" smtClean="0"/>
            </a:br>
            <a:r>
              <a:rPr lang="en-US" altLang="en-US" smtClean="0"/>
              <a:t>Objectives:  Answer these Questions</a:t>
            </a:r>
            <a:br>
              <a:rPr lang="en-US" altLang="en-US" smtClean="0"/>
            </a:br>
            <a:endParaRPr lang="en-US" altLang="en-US" smtClean="0"/>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8080"/>
                </a:solidFill>
                <a:latin typeface="+mn-lt"/>
              </a:defRPr>
            </a:lvl1pPr>
          </a:lstStyle>
          <a:p>
            <a:pPr defTabSz="914400">
              <a:defRPr/>
            </a:pPr>
            <a:fld id="{D7085F1B-B19C-4127-B83B-30102F3B333A}" type="slidenum">
              <a:rPr lang="en-US">
                <a:ea typeface="+mn-ea"/>
              </a:rPr>
              <a:pPr defTabSz="914400">
                <a:defRPr/>
              </a:pPr>
              <a:t>‹#›</a:t>
            </a:fld>
            <a:endParaRPr lang="en-US">
              <a:ea typeface="+mn-ea"/>
            </a:endParaRPr>
          </a:p>
        </p:txBody>
      </p:sp>
      <p:sp>
        <p:nvSpPr>
          <p:cNvPr id="2054" name="Text Box 26"/>
          <p:cNvSpPr txBox="1">
            <a:spLocks noChangeArrowheads="1"/>
          </p:cNvSpPr>
          <p:nvPr/>
        </p:nvSpPr>
        <p:spPr bwMode="auto">
          <a:xfrm>
            <a:off x="762000" y="6416675"/>
            <a:ext cx="3276600" cy="365125"/>
          </a:xfrm>
          <a:prstGeom prst="rect">
            <a:avLst/>
          </a:prstGeom>
          <a:noFill/>
          <a:ln>
            <a:noFill/>
          </a:ln>
          <a:effectLst>
            <a:outerShdw dist="17961" dir="2700000" algn="ctr" rotWithShape="0">
              <a:schemeClr val="tx1"/>
            </a:outerShdw>
          </a:effectLs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hangingPunct="1">
              <a:spcBef>
                <a:spcPct val="50000"/>
              </a:spcBef>
              <a:defRPr/>
            </a:pPr>
            <a:r>
              <a:rPr lang="en-US" sz="900" b="1" i="1" smtClean="0">
                <a:solidFill>
                  <a:srgbClr val="FFFFFF"/>
                </a:solidFill>
                <a:latin typeface="Trebuchet MS" pitchFamily="34" charset="0"/>
                <a:ea typeface="+mn-ea"/>
              </a:rPr>
              <a:t>WISCONSIN STATE </a:t>
            </a:r>
            <a:br>
              <a:rPr lang="en-US" sz="900" b="1" i="1" smtClean="0">
                <a:solidFill>
                  <a:srgbClr val="FFFFFF"/>
                </a:solidFill>
                <a:latin typeface="Trebuchet MS" pitchFamily="34" charset="0"/>
                <a:ea typeface="+mn-ea"/>
              </a:rPr>
            </a:br>
            <a:r>
              <a:rPr lang="en-US" sz="900" b="1" i="1" smtClean="0">
                <a:solidFill>
                  <a:srgbClr val="FFFFFF"/>
                </a:solidFill>
                <a:latin typeface="Trebuchet MS" pitchFamily="34" charset="0"/>
                <a:ea typeface="+mn-ea"/>
              </a:rPr>
              <a:t>LABORATORY OF HYGIENE</a:t>
            </a:r>
          </a:p>
        </p:txBody>
      </p:sp>
      <p:pic>
        <p:nvPicPr>
          <p:cNvPr id="2055" name="Picture 28" descr="wslh black"/>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13" y="6464300"/>
            <a:ext cx="7572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0" descr="uw_logo_h_2c"/>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70700" y="6415088"/>
            <a:ext cx="98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85196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Lst>
  <p:hf hdr="0" dt="0"/>
  <p:txStyles>
    <p:titleStyle>
      <a:lvl1pPr algn="l" rtl="0" eaLnBrk="0" fontAlgn="base" hangingPunct="0">
        <a:spcBef>
          <a:spcPct val="0"/>
        </a:spcBef>
        <a:spcAft>
          <a:spcPct val="0"/>
        </a:spcAft>
        <a:defRPr sz="3200" b="1">
          <a:solidFill>
            <a:schemeClr val="hlink"/>
          </a:solidFill>
          <a:latin typeface="+mj-lt"/>
          <a:ea typeface="+mj-ea"/>
          <a:cs typeface="+mj-cs"/>
        </a:defRPr>
      </a:lvl1pPr>
      <a:lvl2pPr algn="l" rtl="0" eaLnBrk="0" fontAlgn="base" hangingPunct="0">
        <a:spcBef>
          <a:spcPct val="0"/>
        </a:spcBef>
        <a:spcAft>
          <a:spcPct val="0"/>
        </a:spcAft>
        <a:defRPr sz="3200" b="1">
          <a:solidFill>
            <a:schemeClr val="hlink"/>
          </a:solidFill>
          <a:latin typeface="Tahoma" pitchFamily="34" charset="0"/>
        </a:defRPr>
      </a:lvl2pPr>
      <a:lvl3pPr algn="l" rtl="0" eaLnBrk="0" fontAlgn="base" hangingPunct="0">
        <a:spcBef>
          <a:spcPct val="0"/>
        </a:spcBef>
        <a:spcAft>
          <a:spcPct val="0"/>
        </a:spcAft>
        <a:defRPr sz="3200" b="1">
          <a:solidFill>
            <a:schemeClr val="hlink"/>
          </a:solidFill>
          <a:latin typeface="Tahoma" pitchFamily="34" charset="0"/>
        </a:defRPr>
      </a:lvl3pPr>
      <a:lvl4pPr algn="l" rtl="0" eaLnBrk="0" fontAlgn="base" hangingPunct="0">
        <a:spcBef>
          <a:spcPct val="0"/>
        </a:spcBef>
        <a:spcAft>
          <a:spcPct val="0"/>
        </a:spcAft>
        <a:defRPr sz="3200" b="1">
          <a:solidFill>
            <a:schemeClr val="hlink"/>
          </a:solidFill>
          <a:latin typeface="Tahoma" pitchFamily="34" charset="0"/>
        </a:defRPr>
      </a:lvl4pPr>
      <a:lvl5pPr algn="l" rtl="0" eaLnBrk="0" fontAlgn="base" hangingPunct="0">
        <a:spcBef>
          <a:spcPct val="0"/>
        </a:spcBef>
        <a:spcAft>
          <a:spcPct val="0"/>
        </a:spcAft>
        <a:defRPr sz="3200" b="1">
          <a:solidFill>
            <a:schemeClr val="hlink"/>
          </a:solidFill>
          <a:latin typeface="Tahoma" pitchFamily="34" charset="0"/>
        </a:defRPr>
      </a:lvl5pPr>
      <a:lvl6pPr marL="457200" algn="l" rtl="0" fontAlgn="base">
        <a:spcBef>
          <a:spcPct val="0"/>
        </a:spcBef>
        <a:spcAft>
          <a:spcPct val="0"/>
        </a:spcAft>
        <a:defRPr sz="3200" b="1">
          <a:solidFill>
            <a:schemeClr val="hlink"/>
          </a:solidFill>
          <a:latin typeface="Tahoma" pitchFamily="34" charset="0"/>
        </a:defRPr>
      </a:lvl6pPr>
      <a:lvl7pPr marL="914400" algn="l" rtl="0" fontAlgn="base">
        <a:spcBef>
          <a:spcPct val="0"/>
        </a:spcBef>
        <a:spcAft>
          <a:spcPct val="0"/>
        </a:spcAft>
        <a:defRPr sz="3200" b="1">
          <a:solidFill>
            <a:schemeClr val="hlink"/>
          </a:solidFill>
          <a:latin typeface="Tahoma" pitchFamily="34" charset="0"/>
        </a:defRPr>
      </a:lvl7pPr>
      <a:lvl8pPr marL="1371600" algn="l" rtl="0" fontAlgn="base">
        <a:spcBef>
          <a:spcPct val="0"/>
        </a:spcBef>
        <a:spcAft>
          <a:spcPct val="0"/>
        </a:spcAft>
        <a:defRPr sz="3200" b="1">
          <a:solidFill>
            <a:schemeClr val="hlink"/>
          </a:solidFill>
          <a:latin typeface="Tahoma" pitchFamily="34" charset="0"/>
        </a:defRPr>
      </a:lvl8pPr>
      <a:lvl9pPr marL="1828800" algn="l" rtl="0" fontAlgn="base">
        <a:spcBef>
          <a:spcPct val="0"/>
        </a:spcBef>
        <a:spcAft>
          <a:spcPct val="0"/>
        </a:spcAft>
        <a:defRPr sz="3200" b="1">
          <a:solidFill>
            <a:schemeClr val="hlink"/>
          </a:solidFill>
          <a:latin typeface="Tahoma" pitchFamily="34" charset="0"/>
        </a:defRPr>
      </a:lvl9pPr>
    </p:titleStyle>
    <p:bodyStyle>
      <a:lvl1pPr marL="342900" indent="-342900" algn="l" rtl="0" eaLnBrk="0" fontAlgn="base" hangingPunct="0">
        <a:spcBef>
          <a:spcPct val="20000"/>
        </a:spcBef>
        <a:spcAft>
          <a:spcPct val="0"/>
        </a:spcAft>
        <a:buClr>
          <a:schemeClr val="tx1"/>
        </a:buClr>
        <a:buChar char="•"/>
        <a:defRPr sz="3200">
          <a:solidFill>
            <a:schemeClr val="hlink"/>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90A0C674-FC13-4DE2-B2E5-8D042365EDAE}" type="slidenum">
              <a:rPr lang="en-US">
                <a:solidFill>
                  <a:srgbClr val="000000"/>
                </a:solidFill>
                <a:latin typeface="Arial" charset="0"/>
                <a:ea typeface="+mn-ea"/>
              </a:rPr>
              <a:pPr defTabSz="914400"/>
              <a:t>‹#›</a:t>
            </a:fld>
            <a:endParaRPr lang="en-US">
              <a:solidFill>
                <a:srgbClr val="000000"/>
              </a:solidFill>
              <a:latin typeface="Arial" charset="0"/>
              <a:ea typeface="+mn-ea"/>
            </a:endParaRPr>
          </a:p>
        </p:txBody>
      </p:sp>
      <p:pic>
        <p:nvPicPr>
          <p:cNvPr id="1059" name="Picture 35" descr="MCW gree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Text Box 37"/>
          <p:cNvSpPr txBox="1">
            <a:spLocks noChangeArrowheads="1"/>
          </p:cNvSpPr>
          <p:nvPr userDrawn="1"/>
        </p:nvSpPr>
        <p:spPr bwMode="auto">
          <a:xfrm>
            <a:off x="0" y="6553200"/>
            <a:ext cx="9144000" cy="336550"/>
          </a:xfrm>
          <a:prstGeom prst="rect">
            <a:avLst/>
          </a:prstGeom>
          <a:noFill/>
          <a:ln>
            <a:noFill/>
          </a:ln>
          <a:effectLst/>
          <a:extLst>
            <a:ext uri="{909E8E84-426E-40DD-AFC4-6F175D3DCCD1}">
              <a14:hiddenFill xmlns:a14="http://schemas.microsoft.com/office/drawing/2010/main">
                <a:solidFill>
                  <a:srgbClr val="21676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pPr>
            <a:r>
              <a:rPr lang="en-US" sz="1600" b="1" i="1">
                <a:solidFill>
                  <a:srgbClr val="216761"/>
                </a:solidFill>
                <a:latin typeface="Times New Roman" pitchFamily="18" charset="0"/>
                <a:ea typeface="+mn-ea"/>
              </a:rPr>
              <a:t>We Practice What We Teach</a:t>
            </a:r>
            <a:endParaRPr lang="en-US">
              <a:solidFill>
                <a:srgbClr val="216761"/>
              </a:solidFill>
              <a:latin typeface="Times New Roman" pitchFamily="18" charset="0"/>
              <a:ea typeface="+mn-ea"/>
            </a:endParaRPr>
          </a:p>
        </p:txBody>
      </p:sp>
      <p:sp>
        <p:nvSpPr>
          <p:cNvPr id="1062" name="Rectangle 38"/>
          <p:cNvSpPr>
            <a:spLocks noChangeArrowheads="1"/>
          </p:cNvSpPr>
          <p:nvPr userDrawn="1"/>
        </p:nvSpPr>
        <p:spPr bwMode="auto">
          <a:xfrm>
            <a:off x="0" y="0"/>
            <a:ext cx="9144000" cy="76200"/>
          </a:xfrm>
          <a:prstGeom prst="rect">
            <a:avLst/>
          </a:prstGeom>
          <a:solidFill>
            <a:srgbClr val="21676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a:solidFill>
                <a:srgbClr val="000000"/>
              </a:solidFill>
              <a:latin typeface="Arial" charset="0"/>
              <a:ea typeface="+mn-ea"/>
            </a:endParaRPr>
          </a:p>
        </p:txBody>
      </p:sp>
    </p:spTree>
    <p:extLst>
      <p:ext uri="{BB962C8B-B14F-4D97-AF65-F5344CB8AC3E}">
        <p14:creationId xmlns:p14="http://schemas.microsoft.com/office/powerpoint/2010/main" val="124240244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90A0C674-FC13-4DE2-B2E5-8D042365EDAE}" type="slidenum">
              <a:rPr lang="en-US">
                <a:solidFill>
                  <a:srgbClr val="000000"/>
                </a:solidFill>
                <a:latin typeface="Arial" charset="0"/>
                <a:ea typeface="+mn-ea"/>
              </a:rPr>
              <a:pPr defTabSz="914400"/>
              <a:t>‹#›</a:t>
            </a:fld>
            <a:endParaRPr lang="en-US">
              <a:solidFill>
                <a:srgbClr val="000000"/>
              </a:solidFill>
              <a:latin typeface="Arial" charset="0"/>
              <a:ea typeface="+mn-ea"/>
            </a:endParaRPr>
          </a:p>
        </p:txBody>
      </p:sp>
      <p:pic>
        <p:nvPicPr>
          <p:cNvPr id="1059" name="Picture 35" descr="MCW gree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Text Box 37"/>
          <p:cNvSpPr txBox="1">
            <a:spLocks noChangeArrowheads="1"/>
          </p:cNvSpPr>
          <p:nvPr userDrawn="1"/>
        </p:nvSpPr>
        <p:spPr bwMode="auto">
          <a:xfrm>
            <a:off x="0" y="6553200"/>
            <a:ext cx="9144000" cy="336550"/>
          </a:xfrm>
          <a:prstGeom prst="rect">
            <a:avLst/>
          </a:prstGeom>
          <a:noFill/>
          <a:ln>
            <a:noFill/>
          </a:ln>
          <a:effectLst/>
          <a:extLst>
            <a:ext uri="{909E8E84-426E-40DD-AFC4-6F175D3DCCD1}">
              <a14:hiddenFill xmlns:a14="http://schemas.microsoft.com/office/drawing/2010/main">
                <a:solidFill>
                  <a:srgbClr val="21676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pPr>
            <a:r>
              <a:rPr lang="en-US" sz="1600" b="1" i="1">
                <a:solidFill>
                  <a:srgbClr val="216761"/>
                </a:solidFill>
                <a:latin typeface="Times New Roman" pitchFamily="18" charset="0"/>
                <a:ea typeface="+mn-ea"/>
              </a:rPr>
              <a:t>We Practice What We Teach</a:t>
            </a:r>
            <a:endParaRPr lang="en-US">
              <a:solidFill>
                <a:srgbClr val="216761"/>
              </a:solidFill>
              <a:latin typeface="Times New Roman" pitchFamily="18" charset="0"/>
              <a:ea typeface="+mn-ea"/>
            </a:endParaRPr>
          </a:p>
        </p:txBody>
      </p:sp>
      <p:sp>
        <p:nvSpPr>
          <p:cNvPr id="1062" name="Rectangle 38"/>
          <p:cNvSpPr>
            <a:spLocks noChangeArrowheads="1"/>
          </p:cNvSpPr>
          <p:nvPr userDrawn="1"/>
        </p:nvSpPr>
        <p:spPr bwMode="auto">
          <a:xfrm>
            <a:off x="0" y="0"/>
            <a:ext cx="9144000" cy="76200"/>
          </a:xfrm>
          <a:prstGeom prst="rect">
            <a:avLst/>
          </a:prstGeom>
          <a:solidFill>
            <a:srgbClr val="21676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a:solidFill>
                <a:srgbClr val="000000"/>
              </a:solidFill>
              <a:latin typeface="Arial" charset="0"/>
              <a:ea typeface="+mn-ea"/>
            </a:endParaRPr>
          </a:p>
        </p:txBody>
      </p:sp>
    </p:spTree>
    <p:extLst>
      <p:ext uri="{BB962C8B-B14F-4D97-AF65-F5344CB8AC3E}">
        <p14:creationId xmlns:p14="http://schemas.microsoft.com/office/powerpoint/2010/main" val="368493935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90A0C674-FC13-4DE2-B2E5-8D042365EDAE}" type="slidenum">
              <a:rPr lang="en-US">
                <a:solidFill>
                  <a:srgbClr val="000000"/>
                </a:solidFill>
                <a:latin typeface="Arial" charset="0"/>
                <a:ea typeface="+mn-ea"/>
              </a:rPr>
              <a:pPr defTabSz="914400"/>
              <a:t>‹#›</a:t>
            </a:fld>
            <a:endParaRPr lang="en-US">
              <a:solidFill>
                <a:srgbClr val="000000"/>
              </a:solidFill>
              <a:latin typeface="Arial" charset="0"/>
              <a:ea typeface="+mn-ea"/>
            </a:endParaRPr>
          </a:p>
        </p:txBody>
      </p:sp>
      <p:pic>
        <p:nvPicPr>
          <p:cNvPr id="1059" name="Picture 35" descr="MCW gree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Text Box 37"/>
          <p:cNvSpPr txBox="1">
            <a:spLocks noChangeArrowheads="1"/>
          </p:cNvSpPr>
          <p:nvPr userDrawn="1"/>
        </p:nvSpPr>
        <p:spPr bwMode="auto">
          <a:xfrm>
            <a:off x="0" y="6553200"/>
            <a:ext cx="9144000" cy="336550"/>
          </a:xfrm>
          <a:prstGeom prst="rect">
            <a:avLst/>
          </a:prstGeom>
          <a:noFill/>
          <a:ln>
            <a:noFill/>
          </a:ln>
          <a:effectLst/>
          <a:extLst>
            <a:ext uri="{909E8E84-426E-40DD-AFC4-6F175D3DCCD1}">
              <a14:hiddenFill xmlns:a14="http://schemas.microsoft.com/office/drawing/2010/main">
                <a:solidFill>
                  <a:srgbClr val="21676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pPr>
            <a:r>
              <a:rPr lang="en-US" sz="1600" b="1" i="1">
                <a:solidFill>
                  <a:srgbClr val="216761"/>
                </a:solidFill>
                <a:latin typeface="Times New Roman" pitchFamily="18" charset="0"/>
                <a:ea typeface="+mn-ea"/>
              </a:rPr>
              <a:t>We Practice What We Teach</a:t>
            </a:r>
            <a:endParaRPr lang="en-US">
              <a:solidFill>
                <a:srgbClr val="216761"/>
              </a:solidFill>
              <a:latin typeface="Times New Roman" pitchFamily="18" charset="0"/>
              <a:ea typeface="+mn-ea"/>
            </a:endParaRPr>
          </a:p>
        </p:txBody>
      </p:sp>
      <p:sp>
        <p:nvSpPr>
          <p:cNvPr id="1062" name="Rectangle 38"/>
          <p:cNvSpPr>
            <a:spLocks noChangeArrowheads="1"/>
          </p:cNvSpPr>
          <p:nvPr userDrawn="1"/>
        </p:nvSpPr>
        <p:spPr bwMode="auto">
          <a:xfrm>
            <a:off x="0" y="0"/>
            <a:ext cx="9144000" cy="76200"/>
          </a:xfrm>
          <a:prstGeom prst="rect">
            <a:avLst/>
          </a:prstGeom>
          <a:solidFill>
            <a:srgbClr val="21676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a:solidFill>
                <a:srgbClr val="000000"/>
              </a:solidFill>
              <a:latin typeface="Arial" charset="0"/>
              <a:ea typeface="+mn-ea"/>
            </a:endParaRPr>
          </a:p>
        </p:txBody>
      </p:sp>
    </p:spTree>
    <p:extLst>
      <p:ext uri="{BB962C8B-B14F-4D97-AF65-F5344CB8AC3E}">
        <p14:creationId xmlns:p14="http://schemas.microsoft.com/office/powerpoint/2010/main" val="427369497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90A0C674-FC13-4DE2-B2E5-8D042365EDAE}" type="slidenum">
              <a:rPr lang="en-US">
                <a:solidFill>
                  <a:srgbClr val="000000"/>
                </a:solidFill>
                <a:latin typeface="Arial" charset="0"/>
                <a:ea typeface="+mn-ea"/>
              </a:rPr>
              <a:pPr defTabSz="914400"/>
              <a:t>‹#›</a:t>
            </a:fld>
            <a:endParaRPr lang="en-US">
              <a:solidFill>
                <a:srgbClr val="000000"/>
              </a:solidFill>
              <a:latin typeface="Arial" charset="0"/>
              <a:ea typeface="+mn-ea"/>
            </a:endParaRPr>
          </a:p>
        </p:txBody>
      </p:sp>
      <p:pic>
        <p:nvPicPr>
          <p:cNvPr id="1059" name="Picture 35" descr="MCW gree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Text Box 37"/>
          <p:cNvSpPr txBox="1">
            <a:spLocks noChangeArrowheads="1"/>
          </p:cNvSpPr>
          <p:nvPr userDrawn="1"/>
        </p:nvSpPr>
        <p:spPr bwMode="auto">
          <a:xfrm>
            <a:off x="0" y="6553200"/>
            <a:ext cx="9144000" cy="336550"/>
          </a:xfrm>
          <a:prstGeom prst="rect">
            <a:avLst/>
          </a:prstGeom>
          <a:noFill/>
          <a:ln>
            <a:noFill/>
          </a:ln>
          <a:effectLst/>
          <a:extLst>
            <a:ext uri="{909E8E84-426E-40DD-AFC4-6F175D3DCCD1}">
              <a14:hiddenFill xmlns:a14="http://schemas.microsoft.com/office/drawing/2010/main">
                <a:solidFill>
                  <a:srgbClr val="21676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pPr>
            <a:r>
              <a:rPr lang="en-US" sz="1600" b="1" i="1">
                <a:solidFill>
                  <a:srgbClr val="216761"/>
                </a:solidFill>
                <a:latin typeface="Times New Roman" pitchFamily="18" charset="0"/>
                <a:ea typeface="+mn-ea"/>
              </a:rPr>
              <a:t>We Practice What We Teach</a:t>
            </a:r>
            <a:endParaRPr lang="en-US">
              <a:solidFill>
                <a:srgbClr val="216761"/>
              </a:solidFill>
              <a:latin typeface="Times New Roman" pitchFamily="18" charset="0"/>
              <a:ea typeface="+mn-ea"/>
            </a:endParaRPr>
          </a:p>
        </p:txBody>
      </p:sp>
      <p:sp>
        <p:nvSpPr>
          <p:cNvPr id="1062" name="Rectangle 38"/>
          <p:cNvSpPr>
            <a:spLocks noChangeArrowheads="1"/>
          </p:cNvSpPr>
          <p:nvPr userDrawn="1"/>
        </p:nvSpPr>
        <p:spPr bwMode="auto">
          <a:xfrm>
            <a:off x="0" y="0"/>
            <a:ext cx="9144000" cy="76200"/>
          </a:xfrm>
          <a:prstGeom prst="rect">
            <a:avLst/>
          </a:prstGeom>
          <a:solidFill>
            <a:srgbClr val="21676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a:solidFill>
                <a:srgbClr val="000000"/>
              </a:solidFill>
              <a:latin typeface="Arial" charset="0"/>
              <a:ea typeface="+mn-ea"/>
            </a:endParaRPr>
          </a:p>
        </p:txBody>
      </p:sp>
    </p:spTree>
    <p:extLst>
      <p:ext uri="{BB962C8B-B14F-4D97-AF65-F5344CB8AC3E}">
        <p14:creationId xmlns:p14="http://schemas.microsoft.com/office/powerpoint/2010/main" val="6321343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90A0C674-FC13-4DE2-B2E5-8D042365EDAE}" type="slidenum">
              <a:rPr lang="en-US">
                <a:solidFill>
                  <a:srgbClr val="000000"/>
                </a:solidFill>
                <a:latin typeface="Arial" charset="0"/>
                <a:ea typeface="+mn-ea"/>
              </a:rPr>
              <a:pPr defTabSz="914400"/>
              <a:t>‹#›</a:t>
            </a:fld>
            <a:endParaRPr lang="en-US">
              <a:solidFill>
                <a:srgbClr val="000000"/>
              </a:solidFill>
              <a:latin typeface="Arial" charset="0"/>
              <a:ea typeface="+mn-ea"/>
            </a:endParaRPr>
          </a:p>
        </p:txBody>
      </p:sp>
      <p:pic>
        <p:nvPicPr>
          <p:cNvPr id="1059" name="Picture 35" descr="MCW gree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Text Box 37"/>
          <p:cNvSpPr txBox="1">
            <a:spLocks noChangeArrowheads="1"/>
          </p:cNvSpPr>
          <p:nvPr userDrawn="1"/>
        </p:nvSpPr>
        <p:spPr bwMode="auto">
          <a:xfrm>
            <a:off x="0" y="6553200"/>
            <a:ext cx="9144000" cy="336550"/>
          </a:xfrm>
          <a:prstGeom prst="rect">
            <a:avLst/>
          </a:prstGeom>
          <a:noFill/>
          <a:ln>
            <a:noFill/>
          </a:ln>
          <a:effectLst/>
          <a:extLst>
            <a:ext uri="{909E8E84-426E-40DD-AFC4-6F175D3DCCD1}">
              <a14:hiddenFill xmlns:a14="http://schemas.microsoft.com/office/drawing/2010/main">
                <a:solidFill>
                  <a:srgbClr val="21676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pPr>
            <a:r>
              <a:rPr lang="en-US" sz="1600" b="1" i="1">
                <a:solidFill>
                  <a:srgbClr val="216761"/>
                </a:solidFill>
                <a:latin typeface="Times New Roman" pitchFamily="18" charset="0"/>
                <a:ea typeface="+mn-ea"/>
              </a:rPr>
              <a:t>We Practice What We Teach</a:t>
            </a:r>
            <a:endParaRPr lang="en-US">
              <a:solidFill>
                <a:srgbClr val="216761"/>
              </a:solidFill>
              <a:latin typeface="Times New Roman" pitchFamily="18" charset="0"/>
              <a:ea typeface="+mn-ea"/>
            </a:endParaRPr>
          </a:p>
        </p:txBody>
      </p:sp>
      <p:sp>
        <p:nvSpPr>
          <p:cNvPr id="1062" name="Rectangle 38"/>
          <p:cNvSpPr>
            <a:spLocks noChangeArrowheads="1"/>
          </p:cNvSpPr>
          <p:nvPr userDrawn="1"/>
        </p:nvSpPr>
        <p:spPr bwMode="auto">
          <a:xfrm>
            <a:off x="0" y="0"/>
            <a:ext cx="9144000" cy="76200"/>
          </a:xfrm>
          <a:prstGeom prst="rect">
            <a:avLst/>
          </a:prstGeom>
          <a:solidFill>
            <a:srgbClr val="21676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a:solidFill>
                <a:srgbClr val="000000"/>
              </a:solidFill>
              <a:latin typeface="Arial" charset="0"/>
              <a:ea typeface="+mn-ea"/>
            </a:endParaRPr>
          </a:p>
        </p:txBody>
      </p:sp>
    </p:spTree>
    <p:extLst>
      <p:ext uri="{BB962C8B-B14F-4D97-AF65-F5344CB8AC3E}">
        <p14:creationId xmlns:p14="http://schemas.microsoft.com/office/powerpoint/2010/main" val="389981285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90A0C674-FC13-4DE2-B2E5-8D042365EDAE}" type="slidenum">
              <a:rPr lang="en-US">
                <a:solidFill>
                  <a:srgbClr val="000000"/>
                </a:solidFill>
                <a:latin typeface="Arial" charset="0"/>
                <a:ea typeface="+mn-ea"/>
              </a:rPr>
              <a:pPr defTabSz="914400"/>
              <a:t>‹#›</a:t>
            </a:fld>
            <a:endParaRPr lang="en-US">
              <a:solidFill>
                <a:srgbClr val="000000"/>
              </a:solidFill>
              <a:latin typeface="Arial" charset="0"/>
              <a:ea typeface="+mn-ea"/>
            </a:endParaRPr>
          </a:p>
        </p:txBody>
      </p:sp>
      <p:pic>
        <p:nvPicPr>
          <p:cNvPr id="1059" name="Picture 35" descr="MCW gree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1066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Text Box 37"/>
          <p:cNvSpPr txBox="1">
            <a:spLocks noChangeArrowheads="1"/>
          </p:cNvSpPr>
          <p:nvPr userDrawn="1"/>
        </p:nvSpPr>
        <p:spPr bwMode="auto">
          <a:xfrm>
            <a:off x="0" y="6553200"/>
            <a:ext cx="9144000" cy="336550"/>
          </a:xfrm>
          <a:prstGeom prst="rect">
            <a:avLst/>
          </a:prstGeom>
          <a:noFill/>
          <a:ln>
            <a:noFill/>
          </a:ln>
          <a:effectLst/>
          <a:extLst>
            <a:ext uri="{909E8E84-426E-40DD-AFC4-6F175D3DCCD1}">
              <a14:hiddenFill xmlns:a14="http://schemas.microsoft.com/office/drawing/2010/main">
                <a:solidFill>
                  <a:srgbClr val="21676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pPr>
            <a:r>
              <a:rPr lang="en-US" sz="1600" b="1" i="1">
                <a:solidFill>
                  <a:srgbClr val="216761"/>
                </a:solidFill>
                <a:latin typeface="Times New Roman" pitchFamily="18" charset="0"/>
                <a:ea typeface="+mn-ea"/>
              </a:rPr>
              <a:t>We Practice What We Teach</a:t>
            </a:r>
            <a:endParaRPr lang="en-US">
              <a:solidFill>
                <a:srgbClr val="216761"/>
              </a:solidFill>
              <a:latin typeface="Times New Roman" pitchFamily="18" charset="0"/>
              <a:ea typeface="+mn-ea"/>
            </a:endParaRPr>
          </a:p>
        </p:txBody>
      </p:sp>
      <p:sp>
        <p:nvSpPr>
          <p:cNvPr id="1062" name="Rectangle 38"/>
          <p:cNvSpPr>
            <a:spLocks noChangeArrowheads="1"/>
          </p:cNvSpPr>
          <p:nvPr userDrawn="1"/>
        </p:nvSpPr>
        <p:spPr bwMode="auto">
          <a:xfrm>
            <a:off x="0" y="0"/>
            <a:ext cx="9144000" cy="76200"/>
          </a:xfrm>
          <a:prstGeom prst="rect">
            <a:avLst/>
          </a:prstGeom>
          <a:solidFill>
            <a:srgbClr val="21676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a:solidFill>
                <a:srgbClr val="000000"/>
              </a:solidFill>
              <a:latin typeface="Arial" charset="0"/>
              <a:ea typeface="+mn-ea"/>
            </a:endParaRPr>
          </a:p>
        </p:txBody>
      </p:sp>
    </p:spTree>
    <p:extLst>
      <p:ext uri="{BB962C8B-B14F-4D97-AF65-F5344CB8AC3E}">
        <p14:creationId xmlns:p14="http://schemas.microsoft.com/office/powerpoint/2010/main" val="112800139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shult@slh.wisc.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mhelgesen@hfmhealth.org" TargetMode="External"/><Relationship Id="rId5" Type="http://schemas.openxmlformats.org/officeDocument/2006/relationships/hyperlink" Target="mailto:nledeboe@mcw.edu" TargetMode="External"/><Relationship Id="rId4" Type="http://schemas.openxmlformats.org/officeDocument/2006/relationships/hyperlink" Target="mailto:cjordan@uwhealth.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6.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3" Type="http://schemas.openxmlformats.org/officeDocument/2006/relationships/hyperlink" Target="http://www.slh.wisc.edu/clinical/diseases/ebola-virus-information-for-lab-professional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2.wmf"/><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52452"/>
            <a:ext cx="7772400" cy="1142999"/>
          </a:xfrm>
        </p:spPr>
        <p:txBody>
          <a:bodyPr>
            <a:normAutofit fontScale="90000"/>
          </a:bodyPr>
          <a:lstStyle/>
          <a:p>
            <a:r>
              <a:rPr lang="en-US" sz="4800" b="1" i="1" dirty="0" smtClean="0">
                <a:latin typeface="Tahoma" panose="020B0604030504040204" pitchFamily="34" charset="0"/>
                <a:ea typeface="Tahoma" panose="020B0604030504040204" pitchFamily="34" charset="0"/>
                <a:cs typeface="Tahoma" panose="020B0604030504040204" pitchFamily="34" charset="0"/>
              </a:rPr>
              <a:t>Your Laboratory Ebola Plan</a:t>
            </a:r>
            <a:endParaRPr lang="en-US" sz="4800" b="1" i="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552450" y="1466850"/>
            <a:ext cx="8172450" cy="4876800"/>
          </a:xfrm>
        </p:spPr>
        <p:txBody>
          <a:bodyPr>
            <a:normAutofit lnSpcReduction="10000"/>
          </a:bodyPr>
          <a:lstStyle/>
          <a:p>
            <a:pPr algn="l"/>
            <a:r>
              <a:rPr lang="en-US" sz="2000" b="1" dirty="0" smtClean="0">
                <a:latin typeface="Tahoma" panose="020B0604030504040204" pitchFamily="34" charset="0"/>
                <a:ea typeface="Tahoma" panose="020B0604030504040204" pitchFamily="34" charset="0"/>
                <a:cs typeface="Tahoma" panose="020B0604030504040204" pitchFamily="34" charset="0"/>
              </a:rPr>
              <a:t>Peter Shult, Ph.D. - </a:t>
            </a:r>
            <a:r>
              <a:rPr lang="en-US" sz="2000" dirty="0">
                <a:solidFill>
                  <a:srgbClr val="EEECE1"/>
                </a:solidFill>
                <a:latin typeface="Tahoma" panose="020B0604030504040204" pitchFamily="34" charset="0"/>
                <a:ea typeface="Tahoma" panose="020B0604030504040204" pitchFamily="34" charset="0"/>
                <a:cs typeface="Tahoma" panose="020B0604030504040204" pitchFamily="34" charset="0"/>
              </a:rPr>
              <a:t>Director</a:t>
            </a:r>
            <a:r>
              <a:rPr lang="en-US" sz="2000" b="1" dirty="0" smtClean="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Communicable Disease Division and Emergency  Laboratory Response, WSLH, Madison, WI, </a:t>
            </a:r>
            <a:r>
              <a:rPr lang="en-US" sz="2000" dirty="0" smtClean="0">
                <a:latin typeface="Tahoma" panose="020B0604030504040204" pitchFamily="34" charset="0"/>
                <a:ea typeface="Tahoma" panose="020B0604030504040204" pitchFamily="34" charset="0"/>
                <a:cs typeface="Tahoma" panose="020B0604030504040204" pitchFamily="34" charset="0"/>
                <a:hlinkClick r:id="rId3"/>
              </a:rPr>
              <a:t>petershult@slh.wisc.edu</a:t>
            </a:r>
            <a:r>
              <a:rPr lang="en-US" sz="2000" dirty="0" smtClean="0">
                <a:latin typeface="Tahoma" panose="020B0604030504040204" pitchFamily="34" charset="0"/>
                <a:ea typeface="Tahoma" panose="020B0604030504040204" pitchFamily="34" charset="0"/>
                <a:cs typeface="Tahoma" panose="020B0604030504040204" pitchFamily="34" charset="0"/>
              </a:rPr>
              <a:t>, 608-262-5419</a:t>
            </a:r>
          </a:p>
          <a:p>
            <a:pPr algn="l"/>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gn="l"/>
            <a:r>
              <a:rPr lang="en-US" sz="2000" b="1" dirty="0" smtClean="0">
                <a:latin typeface="Tahoma" panose="020B0604030504040204" pitchFamily="34" charset="0"/>
                <a:ea typeface="Tahoma" panose="020B0604030504040204" pitchFamily="34" charset="0"/>
                <a:cs typeface="Tahoma" panose="020B0604030504040204" pitchFamily="34" charset="0"/>
              </a:rPr>
              <a:t>Cheryl Jordan, MT(ASCP)SM</a:t>
            </a:r>
            <a:r>
              <a:rPr lang="en-US" sz="2000" dirty="0" smtClean="0">
                <a:latin typeface="Tahoma" panose="020B0604030504040204" pitchFamily="34" charset="0"/>
                <a:ea typeface="Tahoma" panose="020B0604030504040204" pitchFamily="34" charset="0"/>
                <a:cs typeface="Tahoma" panose="020B0604030504040204" pitchFamily="34" charset="0"/>
              </a:rPr>
              <a:t> – Director Core Technical Services, UW Hospital and Clinics, Madison, WI,  </a:t>
            </a:r>
            <a:r>
              <a:rPr lang="en-US" sz="2000" dirty="0" smtClean="0">
                <a:latin typeface="Tahoma" panose="020B0604030504040204" pitchFamily="34" charset="0"/>
                <a:ea typeface="Tahoma" panose="020B0604030504040204" pitchFamily="34" charset="0"/>
                <a:cs typeface="Tahoma" panose="020B0604030504040204" pitchFamily="34" charset="0"/>
                <a:hlinkClick r:id="rId4"/>
              </a:rPr>
              <a:t>cjordan@uwhealth.org</a:t>
            </a:r>
            <a:r>
              <a:rPr lang="en-US" sz="2000" dirty="0" smtClean="0">
                <a:latin typeface="Tahoma" panose="020B0604030504040204" pitchFamily="34" charset="0"/>
                <a:ea typeface="Tahoma" panose="020B0604030504040204" pitchFamily="34" charset="0"/>
                <a:cs typeface="Tahoma" panose="020B0604030504040204" pitchFamily="34" charset="0"/>
              </a:rPr>
              <a:t>, 608-263-8712</a:t>
            </a:r>
          </a:p>
          <a:p>
            <a:pPr algn="l"/>
            <a:endParaRPr lang="en-US" sz="2000" b="1" dirty="0">
              <a:latin typeface="Tahoma" panose="020B0604030504040204" pitchFamily="34" charset="0"/>
              <a:ea typeface="Tahoma" panose="020B0604030504040204" pitchFamily="34" charset="0"/>
              <a:cs typeface="Tahoma" panose="020B0604030504040204" pitchFamily="34" charset="0"/>
            </a:endParaRPr>
          </a:p>
          <a:p>
            <a:pPr algn="l"/>
            <a:r>
              <a:rPr lang="en-US" sz="2000" b="1" dirty="0" smtClean="0">
                <a:latin typeface="Tahoma" panose="020B0604030504040204" pitchFamily="34" charset="0"/>
                <a:ea typeface="Tahoma" panose="020B0604030504040204" pitchFamily="34" charset="0"/>
                <a:cs typeface="Tahoma" panose="020B0604030504040204" pitchFamily="34" charset="0"/>
              </a:rPr>
              <a:t>Nathan </a:t>
            </a:r>
            <a:r>
              <a:rPr lang="en-US" sz="2000" b="1" dirty="0" err="1" smtClean="0">
                <a:latin typeface="Tahoma" panose="020B0604030504040204" pitchFamily="34" charset="0"/>
                <a:ea typeface="Tahoma" panose="020B0604030504040204" pitchFamily="34" charset="0"/>
                <a:cs typeface="Tahoma" panose="020B0604030504040204" pitchFamily="34" charset="0"/>
              </a:rPr>
              <a:t>Ledeboer</a:t>
            </a:r>
            <a:r>
              <a:rPr lang="en-US" sz="2000" b="1" dirty="0" smtClean="0">
                <a:latin typeface="Tahoma" panose="020B0604030504040204" pitchFamily="34" charset="0"/>
                <a:ea typeface="Tahoma" panose="020B0604030504040204" pitchFamily="34" charset="0"/>
                <a:cs typeface="Tahoma" panose="020B0604030504040204" pitchFamily="34" charset="0"/>
              </a:rPr>
              <a:t>, Ph.D., D(ABMM) </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smtClean="0">
                <a:latin typeface="Tahoma" panose="020B0604030504040204" pitchFamily="34" charset="0"/>
                <a:ea typeface="Tahoma" panose="020B0604030504040204" pitchFamily="34" charset="0"/>
                <a:cs typeface="Tahoma" panose="020B0604030504040204" pitchFamily="34" charset="0"/>
              </a:rPr>
              <a:t>Associate </a:t>
            </a:r>
            <a:r>
              <a:rPr lang="en-US" sz="2000" smtClean="0">
                <a:latin typeface="Tahoma" panose="020B0604030504040204" pitchFamily="34" charset="0"/>
                <a:ea typeface="Tahoma" panose="020B0604030504040204" pitchFamily="34" charset="0"/>
                <a:cs typeface="Tahoma" panose="020B0604030504040204" pitchFamily="34" charset="0"/>
              </a:rPr>
              <a:t>Professor </a:t>
            </a:r>
            <a:r>
              <a:rPr lang="en-US" sz="2000" dirty="0" smtClean="0">
                <a:latin typeface="Tahoma" panose="020B0604030504040204" pitchFamily="34" charset="0"/>
                <a:ea typeface="Tahoma" panose="020B0604030504040204" pitchFamily="34" charset="0"/>
                <a:cs typeface="Tahoma" panose="020B0604030504040204" pitchFamily="34" charset="0"/>
              </a:rPr>
              <a:t>of Pathology, Medical College of Wisconsin and Medical Director Microbiology and Molecular Diagnostics, Dynacare Laboratories and </a:t>
            </a:r>
            <a:r>
              <a:rPr lang="en-US" sz="2000" dirty="0" err="1" smtClean="0">
                <a:latin typeface="Tahoma" panose="020B0604030504040204" pitchFamily="34" charset="0"/>
                <a:ea typeface="Tahoma" panose="020B0604030504040204" pitchFamily="34" charset="0"/>
                <a:cs typeface="Tahoma" panose="020B0604030504040204" pitchFamily="34" charset="0"/>
              </a:rPr>
              <a:t>Froedtert</a:t>
            </a:r>
            <a:r>
              <a:rPr lang="en-US" sz="2000" dirty="0" smtClean="0">
                <a:latin typeface="Tahoma" panose="020B0604030504040204" pitchFamily="34" charset="0"/>
                <a:ea typeface="Tahoma" panose="020B0604030504040204" pitchFamily="34" charset="0"/>
                <a:cs typeface="Tahoma" panose="020B0604030504040204" pitchFamily="34" charset="0"/>
              </a:rPr>
              <a:t> Hospital, Milwaukee, WI, </a:t>
            </a:r>
            <a:r>
              <a:rPr lang="en-US" sz="2000" dirty="0" smtClean="0">
                <a:latin typeface="Tahoma" panose="020B0604030504040204" pitchFamily="34" charset="0"/>
                <a:ea typeface="Tahoma" panose="020B0604030504040204" pitchFamily="34" charset="0"/>
                <a:cs typeface="Tahoma" panose="020B0604030504040204" pitchFamily="34" charset="0"/>
                <a:hlinkClick r:id="rId5"/>
              </a:rPr>
              <a:t>nledeboe@mcw.edu</a:t>
            </a:r>
            <a:r>
              <a:rPr lang="en-US" sz="2000" dirty="0" smtClean="0">
                <a:latin typeface="Tahoma" panose="020B0604030504040204" pitchFamily="34" charset="0"/>
                <a:ea typeface="Tahoma" panose="020B0604030504040204" pitchFamily="34" charset="0"/>
                <a:cs typeface="Tahoma" panose="020B0604030504040204" pitchFamily="34" charset="0"/>
              </a:rPr>
              <a:t>, 414-805-7556</a:t>
            </a:r>
          </a:p>
          <a:p>
            <a:pPr algn="l"/>
            <a:endParaRPr lang="en-US" sz="2000" dirty="0">
              <a:latin typeface="Tahoma" panose="020B0604030504040204" pitchFamily="34" charset="0"/>
              <a:ea typeface="Tahoma" panose="020B0604030504040204" pitchFamily="34" charset="0"/>
              <a:cs typeface="Tahoma" panose="020B0604030504040204" pitchFamily="34" charset="0"/>
            </a:endParaRPr>
          </a:p>
          <a:p>
            <a:pPr algn="l"/>
            <a:r>
              <a:rPr lang="en-US" sz="2000" b="1" dirty="0" smtClean="0">
                <a:latin typeface="Tahoma" panose="020B0604030504040204" pitchFamily="34" charset="0"/>
                <a:ea typeface="Tahoma" panose="020B0604030504040204" pitchFamily="34" charset="0"/>
                <a:cs typeface="Tahoma" panose="020B0604030504040204" pitchFamily="34" charset="0"/>
              </a:rPr>
              <a:t>Michael </a:t>
            </a:r>
            <a:r>
              <a:rPr lang="en-US" sz="2000" b="1" dirty="0" err="1" smtClean="0">
                <a:latin typeface="Tahoma" panose="020B0604030504040204" pitchFamily="34" charset="0"/>
                <a:ea typeface="Tahoma" panose="020B0604030504040204" pitchFamily="34" charset="0"/>
                <a:cs typeface="Tahoma" panose="020B0604030504040204" pitchFamily="34" charset="0"/>
              </a:rPr>
              <a:t>Helgesen</a:t>
            </a:r>
            <a:r>
              <a:rPr lang="en-US" sz="2000" b="1" dirty="0" smtClean="0">
                <a:latin typeface="Tahoma" panose="020B0604030504040204" pitchFamily="34" charset="0"/>
                <a:ea typeface="Tahoma" panose="020B0604030504040204" pitchFamily="34" charset="0"/>
                <a:cs typeface="Tahoma" panose="020B0604030504040204" pitchFamily="34" charset="0"/>
              </a:rPr>
              <a:t>, B.S., MT(ASCP) </a:t>
            </a:r>
            <a:r>
              <a:rPr lang="en-US" sz="2000" dirty="0" smtClean="0">
                <a:latin typeface="Tahoma" panose="020B0604030504040204" pitchFamily="34" charset="0"/>
                <a:ea typeface="Tahoma" panose="020B0604030504040204" pitchFamily="34" charset="0"/>
                <a:cs typeface="Tahoma" panose="020B0604030504040204" pitchFamily="34" charset="0"/>
              </a:rPr>
              <a:t>- Microbiology/Histology Team Leader, Holy Family Memorial Hospital, Manitowoc, WI, </a:t>
            </a:r>
            <a:r>
              <a:rPr lang="en-US" sz="2000" dirty="0" smtClean="0">
                <a:latin typeface="Tahoma" panose="020B0604030504040204" pitchFamily="34" charset="0"/>
                <a:ea typeface="Tahoma" panose="020B0604030504040204" pitchFamily="34" charset="0"/>
                <a:cs typeface="Tahoma" panose="020B0604030504040204" pitchFamily="34" charset="0"/>
                <a:hlinkClick r:id="rId6"/>
              </a:rPr>
              <a:t>mhelgesen@hfmhealth.org</a:t>
            </a:r>
            <a:r>
              <a:rPr lang="en-US" sz="2000" dirty="0" smtClean="0">
                <a:latin typeface="Tahoma" panose="020B0604030504040204" pitchFamily="34" charset="0"/>
                <a:ea typeface="Tahoma" panose="020B0604030504040204" pitchFamily="34" charset="0"/>
                <a:cs typeface="Tahoma" panose="020B0604030504040204" pitchFamily="34" charset="0"/>
              </a:rPr>
              <a:t>, 920-320-2243</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r>
              <a:rPr lang="en-US" dirty="0" smtClean="0"/>
              <a:t>						Wisconsin State Laboratory of Hygiene						1</a:t>
            </a:r>
            <a:endParaRPr lang="en-US" dirty="0"/>
          </a:p>
        </p:txBody>
      </p:sp>
    </p:spTree>
    <p:extLst>
      <p:ext uri="{BB962C8B-B14F-4D97-AF65-F5344CB8AC3E}">
        <p14:creationId xmlns:p14="http://schemas.microsoft.com/office/powerpoint/2010/main" val="3015956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609600"/>
            <a:ext cx="8763000" cy="1828800"/>
          </a:xfrm>
        </p:spPr>
        <p:txBody>
          <a:bodyPr>
            <a:normAutofit/>
          </a:bodyPr>
          <a:lstStyle/>
          <a:p>
            <a:pPr algn="l"/>
            <a:r>
              <a:rPr lang="en-US" sz="3600" dirty="0" smtClean="0"/>
              <a:t>Laboratory Preparedness for Ebola, Managing Expectations in a Academic and Community Environment</a:t>
            </a:r>
            <a:endParaRPr lang="en-US" sz="3600" dirty="0"/>
          </a:p>
        </p:txBody>
      </p:sp>
      <p:sp>
        <p:nvSpPr>
          <p:cNvPr id="2051" name="Rectangle 3"/>
          <p:cNvSpPr>
            <a:spLocks noGrp="1" noChangeArrowheads="1"/>
          </p:cNvSpPr>
          <p:nvPr>
            <p:ph type="subTitle" idx="1"/>
          </p:nvPr>
        </p:nvSpPr>
        <p:spPr>
          <a:xfrm>
            <a:off x="2590800" y="2667000"/>
            <a:ext cx="6400800" cy="2971800"/>
          </a:xfrm>
        </p:spPr>
        <p:txBody>
          <a:bodyPr>
            <a:normAutofit fontScale="47500" lnSpcReduction="20000"/>
          </a:bodyPr>
          <a:lstStyle/>
          <a:p>
            <a:pPr algn="r"/>
            <a:endParaRPr lang="en-US" dirty="0"/>
          </a:p>
          <a:p>
            <a:pPr algn="r"/>
            <a:r>
              <a:rPr lang="en-US" dirty="0"/>
              <a:t>Nathan A Ledeboer</a:t>
            </a:r>
          </a:p>
          <a:p>
            <a:pPr algn="r"/>
            <a:r>
              <a:rPr lang="en-US" dirty="0"/>
              <a:t>Associate Professor of Pathology </a:t>
            </a:r>
          </a:p>
          <a:p>
            <a:pPr algn="r"/>
            <a:r>
              <a:rPr lang="en-US" dirty="0"/>
              <a:t>Medical College of Wisconsin</a:t>
            </a:r>
          </a:p>
          <a:p>
            <a:pPr algn="r"/>
            <a:endParaRPr lang="en-US" dirty="0"/>
          </a:p>
          <a:p>
            <a:pPr algn="r"/>
            <a:r>
              <a:rPr lang="en-US" dirty="0"/>
              <a:t>Medical Director, Microbiology and Molecular Pathology</a:t>
            </a:r>
          </a:p>
          <a:p>
            <a:pPr algn="r"/>
            <a:r>
              <a:rPr lang="en-US" dirty="0" smtClean="0"/>
              <a:t>Dynacare </a:t>
            </a:r>
            <a:r>
              <a:rPr lang="en-US" dirty="0"/>
              <a:t>Laboratories and </a:t>
            </a:r>
            <a:r>
              <a:rPr lang="en-US" dirty="0" err="1"/>
              <a:t>Froedtert</a:t>
            </a:r>
            <a:r>
              <a:rPr lang="en-US" dirty="0"/>
              <a:t> Hospital</a:t>
            </a:r>
          </a:p>
          <a:p>
            <a:pPr algn="r"/>
            <a:endParaRPr lang="en-US" dirty="0"/>
          </a:p>
          <a:p>
            <a:pPr algn="r"/>
            <a:r>
              <a:rPr lang="en-US" dirty="0"/>
              <a:t>Medical Director, Laboratory </a:t>
            </a:r>
            <a:r>
              <a:rPr lang="en-US" dirty="0" smtClean="0"/>
              <a:t>Outreach, Logistics, and Reference </a:t>
            </a:r>
            <a:r>
              <a:rPr lang="en-US" dirty="0"/>
              <a:t>Services</a:t>
            </a:r>
          </a:p>
          <a:p>
            <a:pPr algn="r"/>
            <a:r>
              <a:rPr lang="en-US" dirty="0"/>
              <a:t>Dynacare Laboratories</a:t>
            </a:r>
          </a:p>
          <a:p>
            <a:pPr algn="r"/>
            <a:r>
              <a:rPr lang="en-US" dirty="0"/>
              <a:t>Milwaukee, </a:t>
            </a:r>
            <a:r>
              <a:rPr lang="en-US" dirty="0" smtClean="0"/>
              <a:t>WI</a:t>
            </a:r>
            <a:endParaRPr lang="en-US" dirty="0"/>
          </a:p>
        </p:txBody>
      </p:sp>
      <p:sp>
        <p:nvSpPr>
          <p:cNvPr id="2" name="Footer Placeholder 1"/>
          <p:cNvSpPr>
            <a:spLocks noGrp="1"/>
          </p:cNvSpPr>
          <p:nvPr>
            <p:ph type="ftr" sz="quarter" idx="11"/>
          </p:nvPr>
        </p:nvSpPr>
        <p:spPr>
          <a:xfrm>
            <a:off x="152400" y="6261100"/>
            <a:ext cx="2895600" cy="476250"/>
          </a:xfrm>
        </p:spPr>
        <p:txBody>
          <a:bodyPr/>
          <a:lstStyle/>
          <a:p>
            <a:r>
              <a:rPr lang="en-US" dirty="0" smtClean="0">
                <a:solidFill>
                  <a:srgbClr val="000000"/>
                </a:solidFill>
              </a:rPr>
              <a:t>10</a:t>
            </a:r>
            <a:endParaRPr lang="en-US" dirty="0">
              <a:solidFill>
                <a:srgbClr val="000000"/>
              </a:solidFill>
            </a:endParaRPr>
          </a:p>
        </p:txBody>
      </p:sp>
    </p:spTree>
    <p:extLst>
      <p:ext uri="{BB962C8B-B14F-4D97-AF65-F5344CB8AC3E}">
        <p14:creationId xmlns:p14="http://schemas.microsoft.com/office/powerpoint/2010/main" val="2969078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456"/>
          <a:stretch/>
        </p:blipFill>
        <p:spPr bwMode="auto">
          <a:xfrm>
            <a:off x="1600200" y="228600"/>
            <a:ext cx="5919787" cy="22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4633913"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152400" y="6264275"/>
            <a:ext cx="2895600" cy="476250"/>
          </a:xfrm>
        </p:spPr>
        <p:txBody>
          <a:bodyPr/>
          <a:lstStyle/>
          <a:p>
            <a:r>
              <a:rPr lang="en-US" dirty="0" smtClean="0">
                <a:solidFill>
                  <a:srgbClr val="000000"/>
                </a:solidFill>
              </a:rPr>
              <a:t>11</a:t>
            </a:r>
            <a:endParaRPr lang="en-US" dirty="0">
              <a:solidFill>
                <a:srgbClr val="000000"/>
              </a:solidFill>
            </a:endParaRPr>
          </a:p>
        </p:txBody>
      </p:sp>
    </p:spTree>
    <p:extLst>
      <p:ext uri="{BB962C8B-B14F-4D97-AF65-F5344CB8AC3E}">
        <p14:creationId xmlns:p14="http://schemas.microsoft.com/office/powerpoint/2010/main" val="2381838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Specimen Collection Kit</a:t>
            </a:r>
            <a:endParaRPr lang="en-US" dirty="0"/>
          </a:p>
        </p:txBody>
      </p:sp>
      <p:pic>
        <p:nvPicPr>
          <p:cNvPr id="1026" name="Picture 2" descr="C:\Users\nledeboe\AppData\Local\Microsoft\Windows\Temporary Internet Files\Content.Outlook\VXXVSAVW\photo 3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071" b="16689"/>
          <a:stretch/>
        </p:blipFill>
        <p:spPr bwMode="auto">
          <a:xfrm>
            <a:off x="228600" y="1219200"/>
            <a:ext cx="368471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ledeboe\AppData\Local\Microsoft\Windows\Temporary Internet Files\Content.Outlook\VXXVSAVW\photo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447800"/>
            <a:ext cx="47244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ledeboe\AppData\Local\Microsoft\Windows\Temporary Internet Files\Content.Outlook\VXXVSAVW\photo 5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729" b="10904"/>
          <a:stretch/>
        </p:blipFill>
        <p:spPr bwMode="auto">
          <a:xfrm>
            <a:off x="356455" y="4038600"/>
            <a:ext cx="3429000" cy="245664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ledeboe\AppData\Local\Microsoft\Windows\Temporary Internet Files\Content.Outlook\VXXVSAVW\photo 2 (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993" r="42856"/>
          <a:stretch/>
        </p:blipFill>
        <p:spPr bwMode="auto">
          <a:xfrm rot="5400000">
            <a:off x="5547527" y="4053674"/>
            <a:ext cx="1020748" cy="32766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228600" y="6495248"/>
            <a:ext cx="2895600" cy="476250"/>
          </a:xfrm>
        </p:spPr>
        <p:txBody>
          <a:bodyPr/>
          <a:lstStyle/>
          <a:p>
            <a:r>
              <a:rPr lang="en-US" dirty="0" smtClean="0">
                <a:solidFill>
                  <a:srgbClr val="000000"/>
                </a:solidFill>
              </a:rPr>
              <a:t>12</a:t>
            </a:r>
            <a:endParaRPr lang="en-US" dirty="0">
              <a:solidFill>
                <a:srgbClr val="000000"/>
              </a:solidFill>
            </a:endParaRPr>
          </a:p>
        </p:txBody>
      </p:sp>
    </p:spTree>
    <p:extLst>
      <p:ext uri="{BB962C8B-B14F-4D97-AF65-F5344CB8AC3E}">
        <p14:creationId xmlns:p14="http://schemas.microsoft.com/office/powerpoint/2010/main" val="1975167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Collection Kit</a:t>
            </a:r>
            <a:endParaRPr lang="en-US" dirty="0"/>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r>
              <a:rPr lang="en-US" dirty="0" smtClean="0"/>
              <a:t>Contains double bags, absorbent material, all necessary collection vessels, etc..</a:t>
            </a:r>
          </a:p>
          <a:p>
            <a:r>
              <a:rPr lang="en-US" dirty="0" smtClean="0"/>
              <a:t>Dispatched staff member waits for nursing to collect and decontaminate packaging before returning to lab. </a:t>
            </a:r>
          </a:p>
          <a:p>
            <a:pPr lvl="1"/>
            <a:r>
              <a:rPr lang="en-US" dirty="0" smtClean="0"/>
              <a:t>Specimen accountability log maintained to document any staff member that will need monitoring</a:t>
            </a:r>
          </a:p>
          <a:p>
            <a:pPr lvl="1"/>
            <a:r>
              <a:rPr lang="en-US" dirty="0" smtClean="0"/>
              <a:t>Specimens are taken directly to negative-pressure lab (BSL-3) for testing and accessioning into the lab  </a:t>
            </a:r>
            <a:endParaRPr lang="en-US" dirty="0"/>
          </a:p>
        </p:txBody>
      </p:sp>
      <p:sp>
        <p:nvSpPr>
          <p:cNvPr id="4" name="Footer Placeholder 3"/>
          <p:cNvSpPr>
            <a:spLocks noGrp="1"/>
          </p:cNvSpPr>
          <p:nvPr>
            <p:ph type="ftr" sz="quarter" idx="11"/>
          </p:nvPr>
        </p:nvSpPr>
        <p:spPr>
          <a:xfrm>
            <a:off x="228600" y="6245225"/>
            <a:ext cx="2895600" cy="476250"/>
          </a:xfrm>
        </p:spPr>
        <p:txBody>
          <a:bodyPr/>
          <a:lstStyle/>
          <a:p>
            <a:r>
              <a:rPr lang="en-US" dirty="0" smtClean="0">
                <a:solidFill>
                  <a:srgbClr val="000000"/>
                </a:solidFill>
              </a:rPr>
              <a:t>13</a:t>
            </a:r>
            <a:endParaRPr lang="en-US" dirty="0">
              <a:solidFill>
                <a:srgbClr val="000000"/>
              </a:solidFill>
            </a:endParaRPr>
          </a:p>
        </p:txBody>
      </p:sp>
    </p:spTree>
    <p:extLst>
      <p:ext uri="{BB962C8B-B14F-4D97-AF65-F5344CB8AC3E}">
        <p14:creationId xmlns:p14="http://schemas.microsoft.com/office/powerpoint/2010/main" val="948781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Laboratory Test Menu</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Ebola Screening Panel</a:t>
            </a:r>
          </a:p>
          <a:p>
            <a:pPr lvl="1"/>
            <a:r>
              <a:rPr lang="en-US" dirty="0" smtClean="0"/>
              <a:t>PT/INR (Mini-</a:t>
            </a:r>
            <a:r>
              <a:rPr lang="en-US" dirty="0" err="1" smtClean="0"/>
              <a:t>Sysmex</a:t>
            </a:r>
            <a:r>
              <a:rPr lang="en-US" dirty="0" smtClean="0"/>
              <a:t>)</a:t>
            </a:r>
          </a:p>
          <a:p>
            <a:pPr lvl="1"/>
            <a:r>
              <a:rPr lang="en-US" dirty="0" smtClean="0"/>
              <a:t>CBC with Differential (Mini-</a:t>
            </a:r>
            <a:r>
              <a:rPr lang="en-US" dirty="0" err="1" smtClean="0"/>
              <a:t>Sysmex</a:t>
            </a:r>
            <a:r>
              <a:rPr lang="en-US" dirty="0" smtClean="0"/>
              <a:t>)</a:t>
            </a:r>
          </a:p>
          <a:p>
            <a:pPr lvl="1"/>
            <a:r>
              <a:rPr lang="en-US" dirty="0" smtClean="0"/>
              <a:t>UA (dipstick)</a:t>
            </a:r>
          </a:p>
          <a:p>
            <a:pPr lvl="1"/>
            <a:r>
              <a:rPr lang="en-US" dirty="0" smtClean="0"/>
              <a:t>Comprehensive Metabolic Panel (Piccolo)</a:t>
            </a:r>
          </a:p>
          <a:p>
            <a:pPr lvl="1"/>
            <a:r>
              <a:rPr lang="en-US" dirty="0" smtClean="0"/>
              <a:t>Malaria Smears (thick and thin per CDC protocol)</a:t>
            </a:r>
          </a:p>
          <a:p>
            <a:pPr lvl="2"/>
            <a:r>
              <a:rPr lang="en-US" dirty="0" smtClean="0"/>
              <a:t>Rapid Malaria (</a:t>
            </a:r>
            <a:r>
              <a:rPr lang="en-US" dirty="0" err="1" smtClean="0"/>
              <a:t>BinaxNOW</a:t>
            </a:r>
            <a:r>
              <a:rPr lang="en-US" dirty="0" smtClean="0"/>
              <a:t>)</a:t>
            </a:r>
          </a:p>
          <a:p>
            <a:pPr lvl="1"/>
            <a:r>
              <a:rPr lang="en-US" dirty="0" smtClean="0"/>
              <a:t>Ebola PCR (</a:t>
            </a:r>
            <a:r>
              <a:rPr lang="en-US" dirty="0" err="1" smtClean="0"/>
              <a:t>BioFire</a:t>
            </a:r>
            <a:r>
              <a:rPr lang="en-US" dirty="0" smtClean="0"/>
              <a:t>)</a:t>
            </a:r>
          </a:p>
          <a:p>
            <a:pPr lvl="2"/>
            <a:r>
              <a:rPr lang="en-US" dirty="0" smtClean="0"/>
              <a:t>Combined with referral of specimen to CDC</a:t>
            </a:r>
          </a:p>
          <a:p>
            <a:pPr lvl="1"/>
            <a:r>
              <a:rPr lang="en-US" dirty="0" smtClean="0"/>
              <a:t>Respiratory Virus panel (</a:t>
            </a:r>
            <a:r>
              <a:rPr lang="en-US" dirty="0" err="1" smtClean="0"/>
              <a:t>BioFire</a:t>
            </a:r>
            <a:r>
              <a:rPr lang="en-US" dirty="0" smtClean="0"/>
              <a:t>)</a:t>
            </a:r>
          </a:p>
          <a:p>
            <a:pPr lvl="1"/>
            <a:r>
              <a:rPr lang="en-US" dirty="0" smtClean="0"/>
              <a:t>Blood Culture (manually incubated)</a:t>
            </a:r>
          </a:p>
          <a:p>
            <a:pPr lvl="1"/>
            <a:endParaRPr lang="en-US" dirty="0"/>
          </a:p>
        </p:txBody>
      </p:sp>
      <p:sp>
        <p:nvSpPr>
          <p:cNvPr id="4" name="Footer Placeholder 3"/>
          <p:cNvSpPr>
            <a:spLocks noGrp="1"/>
          </p:cNvSpPr>
          <p:nvPr>
            <p:ph type="ftr" sz="quarter" idx="11"/>
          </p:nvPr>
        </p:nvSpPr>
        <p:spPr>
          <a:xfrm>
            <a:off x="228600" y="6245225"/>
            <a:ext cx="2895600" cy="476250"/>
          </a:xfrm>
        </p:spPr>
        <p:txBody>
          <a:bodyPr/>
          <a:lstStyle/>
          <a:p>
            <a:r>
              <a:rPr lang="en-US" dirty="0" smtClean="0">
                <a:solidFill>
                  <a:srgbClr val="000000"/>
                </a:solidFill>
              </a:rPr>
              <a:t>14</a:t>
            </a:r>
            <a:endParaRPr lang="en-US" dirty="0">
              <a:solidFill>
                <a:srgbClr val="000000"/>
              </a:solidFill>
            </a:endParaRPr>
          </a:p>
        </p:txBody>
      </p:sp>
    </p:spTree>
    <p:extLst>
      <p:ext uri="{BB962C8B-B14F-4D97-AF65-F5344CB8AC3E}">
        <p14:creationId xmlns:p14="http://schemas.microsoft.com/office/powerpoint/2010/main" val="2976224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Confirmed Ebola Patient, Management Panel</a:t>
            </a:r>
            <a:endParaRPr lang="en-US" dirty="0"/>
          </a:p>
        </p:txBody>
      </p:sp>
      <p:sp>
        <p:nvSpPr>
          <p:cNvPr id="3" name="Content Placeholder 2"/>
          <p:cNvSpPr>
            <a:spLocks noGrp="1"/>
          </p:cNvSpPr>
          <p:nvPr>
            <p:ph idx="1"/>
          </p:nvPr>
        </p:nvSpPr>
        <p:spPr>
          <a:xfrm>
            <a:off x="457200" y="1828800"/>
            <a:ext cx="8229600" cy="4525963"/>
          </a:xfrm>
        </p:spPr>
        <p:txBody>
          <a:bodyPr>
            <a:normAutofit fontScale="85000" lnSpcReduction="20000"/>
          </a:bodyPr>
          <a:lstStyle/>
          <a:p>
            <a:r>
              <a:rPr lang="en-US" dirty="0" smtClean="0"/>
              <a:t>Allow testing 24-7, but each day need to disinfect negative-pressure suite and process mycobacterial specimens</a:t>
            </a:r>
          </a:p>
          <a:p>
            <a:pPr lvl="1"/>
            <a:r>
              <a:rPr lang="en-US" dirty="0" smtClean="0"/>
              <a:t>Alternate locations for mycobacterial processing is mycology or pediatric hospital, if critical patient will not allow shut-down</a:t>
            </a:r>
          </a:p>
          <a:p>
            <a:r>
              <a:rPr lang="en-US" dirty="0" smtClean="0"/>
              <a:t>Test Menu</a:t>
            </a:r>
          </a:p>
          <a:p>
            <a:pPr lvl="1"/>
            <a:r>
              <a:rPr lang="en-US" dirty="0" smtClean="0"/>
              <a:t>Type and Cross match</a:t>
            </a:r>
          </a:p>
          <a:p>
            <a:pPr lvl="1"/>
            <a:r>
              <a:rPr lang="en-US" dirty="0" smtClean="0"/>
              <a:t>PT/INR</a:t>
            </a:r>
            <a:endParaRPr lang="en-US" dirty="0"/>
          </a:p>
          <a:p>
            <a:pPr lvl="1"/>
            <a:r>
              <a:rPr lang="en-US" dirty="0"/>
              <a:t>CBC with </a:t>
            </a:r>
            <a:r>
              <a:rPr lang="en-US" dirty="0" smtClean="0"/>
              <a:t>Differential</a:t>
            </a:r>
            <a:endParaRPr lang="en-US" dirty="0"/>
          </a:p>
          <a:p>
            <a:pPr lvl="1"/>
            <a:r>
              <a:rPr lang="en-US" dirty="0" smtClean="0"/>
              <a:t>UA</a:t>
            </a:r>
            <a:endParaRPr lang="en-US" dirty="0"/>
          </a:p>
          <a:p>
            <a:pPr lvl="1"/>
            <a:r>
              <a:rPr lang="en-US" dirty="0" smtClean="0"/>
              <a:t>Comprehensive </a:t>
            </a:r>
            <a:r>
              <a:rPr lang="en-US" dirty="0"/>
              <a:t>Metabolic </a:t>
            </a:r>
            <a:r>
              <a:rPr lang="en-US" dirty="0" smtClean="0"/>
              <a:t>Panel</a:t>
            </a:r>
          </a:p>
          <a:p>
            <a:pPr lvl="1"/>
            <a:endParaRPr lang="en-US" dirty="0" smtClean="0"/>
          </a:p>
        </p:txBody>
      </p:sp>
      <p:sp>
        <p:nvSpPr>
          <p:cNvPr id="4" name="Footer Placeholder 3"/>
          <p:cNvSpPr>
            <a:spLocks noGrp="1"/>
          </p:cNvSpPr>
          <p:nvPr>
            <p:ph type="ftr" sz="quarter" idx="11"/>
          </p:nvPr>
        </p:nvSpPr>
        <p:spPr>
          <a:xfrm>
            <a:off x="228600" y="6245225"/>
            <a:ext cx="2895600" cy="476250"/>
          </a:xfrm>
        </p:spPr>
        <p:txBody>
          <a:bodyPr/>
          <a:lstStyle/>
          <a:p>
            <a:r>
              <a:rPr lang="en-US" dirty="0" smtClean="0">
                <a:solidFill>
                  <a:srgbClr val="000000"/>
                </a:solidFill>
              </a:rPr>
              <a:t>15</a:t>
            </a:r>
            <a:endParaRPr lang="en-US" dirty="0">
              <a:solidFill>
                <a:srgbClr val="000000"/>
              </a:solidFill>
            </a:endParaRPr>
          </a:p>
        </p:txBody>
      </p:sp>
    </p:spTree>
    <p:extLst>
      <p:ext uri="{BB962C8B-B14F-4D97-AF65-F5344CB8AC3E}">
        <p14:creationId xmlns:p14="http://schemas.microsoft.com/office/powerpoint/2010/main" val="1199424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PPE</a:t>
            </a:r>
            <a:endParaRPr lang="en-US" dirty="0"/>
          </a:p>
        </p:txBody>
      </p:sp>
      <p:sp>
        <p:nvSpPr>
          <p:cNvPr id="3" name="Content Placeholder 2"/>
          <p:cNvSpPr>
            <a:spLocks noGrp="1"/>
          </p:cNvSpPr>
          <p:nvPr>
            <p:ph idx="1"/>
          </p:nvPr>
        </p:nvSpPr>
        <p:spPr/>
        <p:txBody>
          <a:bodyPr/>
          <a:lstStyle/>
          <a:p>
            <a:r>
              <a:rPr lang="en-US" dirty="0" smtClean="0"/>
              <a:t>CDC Recommendation</a:t>
            </a:r>
          </a:p>
          <a:p>
            <a:pPr lvl="1"/>
            <a:r>
              <a:rPr lang="en-US" dirty="0" smtClean="0"/>
              <a:t>Gloves</a:t>
            </a:r>
          </a:p>
          <a:p>
            <a:pPr lvl="1"/>
            <a:r>
              <a:rPr lang="en-US" dirty="0" smtClean="0"/>
              <a:t>Fluid-resistant gowns</a:t>
            </a:r>
          </a:p>
          <a:p>
            <a:pPr lvl="1"/>
            <a:r>
              <a:rPr lang="en-US" dirty="0" smtClean="0"/>
              <a:t>Face </a:t>
            </a:r>
            <a:r>
              <a:rPr lang="en-US" dirty="0"/>
              <a:t>shield or </a:t>
            </a:r>
            <a:r>
              <a:rPr lang="en-US" dirty="0" smtClean="0"/>
              <a:t>goggles</a:t>
            </a:r>
          </a:p>
          <a:p>
            <a:pPr lvl="1"/>
            <a:r>
              <a:rPr lang="en-US" dirty="0" smtClean="0"/>
              <a:t>Masks </a:t>
            </a:r>
            <a:r>
              <a:rPr lang="en-US" dirty="0"/>
              <a:t>to cover all of nose and </a:t>
            </a:r>
            <a:r>
              <a:rPr lang="en-US" dirty="0" smtClean="0"/>
              <a:t>mouth</a:t>
            </a:r>
          </a:p>
          <a:p>
            <a:pPr lvl="1"/>
            <a:r>
              <a:rPr lang="en-US" dirty="0" smtClean="0"/>
              <a:t>Recommended, class </a:t>
            </a:r>
            <a:r>
              <a:rPr lang="en-US" dirty="0"/>
              <a:t>II Biosafety cabinet or </a:t>
            </a:r>
            <a:r>
              <a:rPr lang="en-US" dirty="0" err="1"/>
              <a:t>Plexiglass</a:t>
            </a:r>
            <a:r>
              <a:rPr lang="en-US" dirty="0"/>
              <a:t> splash guard with PPE to protect skin and mucous membranes. </a:t>
            </a:r>
            <a:endParaRPr lang="en-US" dirty="0" smtClean="0"/>
          </a:p>
          <a:p>
            <a:endParaRPr lang="en-US" dirty="0"/>
          </a:p>
        </p:txBody>
      </p:sp>
      <p:sp>
        <p:nvSpPr>
          <p:cNvPr id="4" name="Footer Placeholder 3"/>
          <p:cNvSpPr>
            <a:spLocks noGrp="1"/>
          </p:cNvSpPr>
          <p:nvPr>
            <p:ph type="ftr" sz="quarter" idx="11"/>
          </p:nvPr>
        </p:nvSpPr>
        <p:spPr>
          <a:xfrm>
            <a:off x="228600" y="6261100"/>
            <a:ext cx="2895600" cy="476250"/>
          </a:xfrm>
        </p:spPr>
        <p:txBody>
          <a:bodyPr/>
          <a:lstStyle/>
          <a:p>
            <a:r>
              <a:rPr lang="en-US" dirty="0" smtClean="0">
                <a:solidFill>
                  <a:srgbClr val="000000"/>
                </a:solidFill>
              </a:rPr>
              <a:t>16</a:t>
            </a:r>
            <a:endParaRPr lang="en-US" dirty="0">
              <a:solidFill>
                <a:srgbClr val="000000"/>
              </a:solidFill>
            </a:endParaRPr>
          </a:p>
        </p:txBody>
      </p:sp>
    </p:spTree>
    <p:extLst>
      <p:ext uri="{BB962C8B-B14F-4D97-AF65-F5344CB8AC3E}">
        <p14:creationId xmlns:p14="http://schemas.microsoft.com/office/powerpoint/2010/main" val="1822303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Dynacare Laboratory PPE </a:t>
            </a:r>
            <a:endParaRPr lang="en-US" dirty="0"/>
          </a:p>
        </p:txBody>
      </p:sp>
      <p:sp>
        <p:nvSpPr>
          <p:cNvPr id="3" name="Content Placeholder 2"/>
          <p:cNvSpPr>
            <a:spLocks noGrp="1"/>
          </p:cNvSpPr>
          <p:nvPr>
            <p:ph idx="1"/>
          </p:nvPr>
        </p:nvSpPr>
        <p:spPr>
          <a:xfrm>
            <a:off x="381000" y="1447800"/>
            <a:ext cx="4114800" cy="4953000"/>
          </a:xfrm>
        </p:spPr>
        <p:txBody>
          <a:bodyPr>
            <a:normAutofit fontScale="92500" lnSpcReduction="10000"/>
          </a:bodyPr>
          <a:lstStyle/>
          <a:p>
            <a:r>
              <a:rPr lang="en-US" dirty="0" smtClean="0"/>
              <a:t>PAPR with full hood</a:t>
            </a:r>
          </a:p>
          <a:p>
            <a:r>
              <a:rPr lang="en-US" dirty="0" smtClean="0"/>
              <a:t>Liquid-resistant lab coat</a:t>
            </a:r>
          </a:p>
          <a:p>
            <a:r>
              <a:rPr lang="en-US" dirty="0" smtClean="0"/>
              <a:t>Liquid-resistant gown</a:t>
            </a:r>
          </a:p>
          <a:p>
            <a:r>
              <a:rPr lang="en-US" dirty="0" smtClean="0"/>
              <a:t>Double gloves</a:t>
            </a:r>
          </a:p>
          <a:p>
            <a:r>
              <a:rPr lang="en-US" dirty="0" smtClean="0"/>
              <a:t>Disposable scrubs</a:t>
            </a:r>
          </a:p>
          <a:p>
            <a:r>
              <a:rPr lang="en-US" dirty="0" smtClean="0"/>
              <a:t>Knee-high, fluid-resistant shoe covers</a:t>
            </a:r>
          </a:p>
          <a:p>
            <a:endParaRPr lang="en-US" dirty="0"/>
          </a:p>
        </p:txBody>
      </p:sp>
      <p:pic>
        <p:nvPicPr>
          <p:cNvPr id="1026" name="Picture 2" descr="C:\Users\nledeboe\AppData\Local\Microsoft\Windows\Temporary Internet Files\Content.Outlook\VXXVSAVW\photo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85" t="32181" r="19544" b="27071"/>
          <a:stretch/>
        </p:blipFill>
        <p:spPr bwMode="auto">
          <a:xfrm rot="5400000">
            <a:off x="2365226" y="2289026"/>
            <a:ext cx="5715000" cy="17465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ledeboe\AppData\Local\Microsoft\Windows\Temporary Internet Files\Content.Outlook\VXXVSAVW\photo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27" t="26947" r="8901" b="29315"/>
          <a:stretch/>
        </p:blipFill>
        <p:spPr bwMode="auto">
          <a:xfrm rot="5400000">
            <a:off x="5401317" y="2277832"/>
            <a:ext cx="4725114" cy="21506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101302" y="6245225"/>
            <a:ext cx="2895600" cy="476250"/>
          </a:xfrm>
        </p:spPr>
        <p:txBody>
          <a:bodyPr/>
          <a:lstStyle/>
          <a:p>
            <a:r>
              <a:rPr lang="en-US" dirty="0" smtClean="0">
                <a:solidFill>
                  <a:srgbClr val="000000"/>
                </a:solidFill>
              </a:rPr>
              <a:t>17</a:t>
            </a:r>
            <a:endParaRPr lang="en-US" dirty="0">
              <a:solidFill>
                <a:srgbClr val="000000"/>
              </a:solidFill>
            </a:endParaRPr>
          </a:p>
        </p:txBody>
      </p:sp>
    </p:spTree>
    <p:extLst>
      <p:ext uri="{BB962C8B-B14F-4D97-AF65-F5344CB8AC3E}">
        <p14:creationId xmlns:p14="http://schemas.microsoft.com/office/powerpoint/2010/main" val="1094440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Work in BSL-3 Lab</a:t>
            </a:r>
            <a:endParaRPr lang="en-US" dirty="0"/>
          </a:p>
        </p:txBody>
      </p:sp>
      <p:pic>
        <p:nvPicPr>
          <p:cNvPr id="2050" name="Picture 2" descr="C:\Users\nledeboe\AppData\Local\Microsoft\Windows\Temporary Internet Files\Content.Outlook\VXXVSAVW\photo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5898" y="2016451"/>
            <a:ext cx="50292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ledeboe\AppData\Local\Microsoft\Windows\Temporary Internet Files\Content.Outlook\VXXVSAVW\photo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702554" y="2009775"/>
            <a:ext cx="5029200"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228600" y="6381750"/>
            <a:ext cx="2895600" cy="476250"/>
          </a:xfrm>
        </p:spPr>
        <p:txBody>
          <a:bodyPr/>
          <a:lstStyle/>
          <a:p>
            <a:r>
              <a:rPr lang="en-US" dirty="0" smtClean="0">
                <a:solidFill>
                  <a:srgbClr val="000000"/>
                </a:solidFill>
              </a:rPr>
              <a:t>18</a:t>
            </a:r>
            <a:endParaRPr lang="en-US" dirty="0">
              <a:solidFill>
                <a:srgbClr val="000000"/>
              </a:solidFill>
            </a:endParaRPr>
          </a:p>
        </p:txBody>
      </p:sp>
    </p:spTree>
    <p:extLst>
      <p:ext uri="{BB962C8B-B14F-4D97-AF65-F5344CB8AC3E}">
        <p14:creationId xmlns:p14="http://schemas.microsoft.com/office/powerpoint/2010/main" val="2758282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73" y="1905000"/>
            <a:ext cx="33528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228600" y="6245225"/>
            <a:ext cx="2895600" cy="476250"/>
          </a:xfrm>
        </p:spPr>
        <p:txBody>
          <a:bodyPr/>
          <a:lstStyle/>
          <a:p>
            <a:r>
              <a:rPr lang="en-US" dirty="0" smtClean="0">
                <a:solidFill>
                  <a:srgbClr val="000000"/>
                </a:solidFill>
              </a:rPr>
              <a:t>19</a:t>
            </a:r>
            <a:endParaRPr lang="en-US" dirty="0">
              <a:solidFill>
                <a:srgbClr val="000000"/>
              </a:solidFill>
            </a:endParaRPr>
          </a:p>
        </p:txBody>
      </p:sp>
    </p:spTree>
    <p:extLst>
      <p:ext uri="{BB962C8B-B14F-4D97-AF65-F5344CB8AC3E}">
        <p14:creationId xmlns:p14="http://schemas.microsoft.com/office/powerpoint/2010/main" val="3132392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3137"/>
            <a:ext cx="8812924" cy="786064"/>
          </a:xfrm>
        </p:spPr>
        <p:txBody>
          <a:bodyPr>
            <a:noAutofit/>
          </a:bodyPr>
          <a:lstStyle/>
          <a:p>
            <a:r>
              <a:rPr lang="en-US" sz="28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Ebola: Laboratory </a:t>
            </a:r>
            <a:r>
              <a:rPr lang="en-US" sz="2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Update</a:t>
            </a:r>
            <a:r>
              <a:rPr lang="en-US" sz="3600" b="1" i="1" dirty="0">
                <a:latin typeface="Tahoma" panose="020B0604030504040204" pitchFamily="34" charset="0"/>
                <a:ea typeface="Tahoma" panose="020B0604030504040204" pitchFamily="34" charset="0"/>
                <a:cs typeface="Tahoma" panose="020B0604030504040204" pitchFamily="34" charset="0"/>
              </a:rPr>
              <a:t/>
            </a:r>
            <a:br>
              <a:rPr lang="en-US" sz="3600" b="1" i="1" dirty="0">
                <a:latin typeface="Tahoma" panose="020B0604030504040204" pitchFamily="34" charset="0"/>
                <a:ea typeface="Tahoma" panose="020B0604030504040204" pitchFamily="34" charset="0"/>
                <a:cs typeface="Tahoma" panose="020B0604030504040204" pitchFamily="34" charset="0"/>
              </a:rPr>
            </a:br>
            <a:endParaRPr lang="en-US" sz="3600" b="1" i="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25780" y="1356360"/>
            <a:ext cx="8229600" cy="4672965"/>
          </a:xfrm>
        </p:spPr>
        <p:txBody>
          <a:bodyPr>
            <a:noAutofit/>
          </a:bodyPr>
          <a:lstStyle/>
          <a:p>
            <a:pPr lvl="0">
              <a:buClrTx/>
            </a:pPr>
            <a:r>
              <a:rPr lang="en-US"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How is WSLH sharing information with labs?</a:t>
            </a:r>
          </a:p>
          <a:p>
            <a:pPr marL="457200" lvl="0"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Routine updates via WI Laboratory Messaging System</a:t>
            </a:r>
          </a:p>
          <a:p>
            <a:pPr marL="457200" lvl="0"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Posting of up-to-date general guidance and links on our website</a:t>
            </a:r>
          </a:p>
          <a:p>
            <a:pPr lvl="0">
              <a:buClrTx/>
            </a:pPr>
            <a:r>
              <a:rPr lang="en-US"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hlinkClick r:id="rId3"/>
              </a:rPr>
              <a:t>http://www.slh.wisc.edu/clinical/diseases/ebola-virus-information-for-lab-professionals/</a:t>
            </a:r>
            <a:endParaRPr lang="en-US"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457200" lvl="0"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Facilitating information sharing on the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WCLN listserv</a:t>
            </a:r>
          </a:p>
          <a:p>
            <a:pPr marL="457200" lvl="0"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Planning one or more interactive audio conferences for WCLN members</a:t>
            </a:r>
          </a:p>
          <a:p>
            <a:pPr lvl="0">
              <a:buClrTx/>
            </a:pPr>
            <a:endParaRPr lang="en-US"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lvl="0" indent="-342900">
              <a:buClrTx/>
              <a:buFont typeface="Arial" panose="020B0604020202020204" pitchFamily="34" charset="0"/>
              <a:buChar char="•"/>
            </a:pPr>
            <a:endParaRPr lang="en-US"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lvl="0" indent="-342900">
              <a:buClrTx/>
              <a:buFont typeface="Arial" panose="020B0604020202020204" pitchFamily="34" charset="0"/>
              <a:buChar char="•"/>
            </a:pPr>
            <a:endParaRPr lang="en-US"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lvl="0" indent="-342900">
              <a:buClrTx/>
              <a:buFont typeface="Arial" panose="020B0604020202020204" pitchFamily="34" charset="0"/>
              <a:buChar char="•"/>
            </a:pPr>
            <a:endPar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r>
              <a:rPr lang="en-US" dirty="0" smtClean="0"/>
              <a:t>                                                                                 Wisconsin State Laboratory of Hygiene                                                                                 2</a:t>
            </a:r>
            <a:endParaRPr lang="en-US" dirty="0"/>
          </a:p>
        </p:txBody>
      </p:sp>
    </p:spTree>
    <p:extLst>
      <p:ext uri="{BB962C8B-B14F-4D97-AF65-F5344CB8AC3E}">
        <p14:creationId xmlns:p14="http://schemas.microsoft.com/office/powerpoint/2010/main" val="603677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43900" cy="1470025"/>
          </a:xfrm>
        </p:spPr>
        <p:txBody>
          <a:bodyPr>
            <a:normAutofit/>
          </a:bodyPr>
          <a:lstStyle/>
          <a:p>
            <a:r>
              <a:rPr lang="en-US" sz="4400" b="1" dirty="0" smtClean="0">
                <a:latin typeface="Tahoma" panose="020B0604030504040204" pitchFamily="34" charset="0"/>
                <a:ea typeface="Tahoma" panose="020B0604030504040204" pitchFamily="34" charset="0"/>
                <a:cs typeface="Tahoma" panose="020B0604030504040204" pitchFamily="34" charset="0"/>
              </a:rPr>
              <a:t>Holy Family Memorial Hospital, Manitowoc, WI</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3"/>
          </p:nvPr>
        </p:nvSpPr>
        <p:spPr/>
        <p:txBody>
          <a:bodyPr/>
          <a:lstStyle/>
          <a:p>
            <a:pPr>
              <a:defRPr/>
            </a:pPr>
            <a:r>
              <a:rPr lang="en-US" dirty="0" smtClean="0"/>
              <a:t>						Wisconsin State Laboratory of Hygiene					20</a:t>
            </a:r>
            <a:endParaRPr lang="en-US" dirty="0"/>
          </a:p>
        </p:txBody>
      </p:sp>
    </p:spTree>
    <p:extLst>
      <p:ext uri="{BB962C8B-B14F-4D97-AF65-F5344CB8AC3E}">
        <p14:creationId xmlns:p14="http://schemas.microsoft.com/office/powerpoint/2010/main" val="3573907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dirty="0" smtClean="0"/>
              <a:t>						Wisconsin State Laboratory of Hygiene                                                                             21</a:t>
            </a:r>
            <a:endParaRPr lang="en-US" dirty="0"/>
          </a:p>
        </p:txBody>
      </p:sp>
      <p:pic>
        <p:nvPicPr>
          <p:cNvPr id="1026" name="Picture 2" descr="C:\Users\bowlesej\AppData\Local\Microsoft\Windows\Temporary Internet Files\Content.IE5\U1ZVB6P5\MC90043441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350" y="1216025"/>
            <a:ext cx="1625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wlesej\AppData\Local\Microsoft\Windows\Temporary Internet Files\Content.IE5\DQ89TJJZ\MC90043440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8451">
            <a:off x="1085849" y="1000127"/>
            <a:ext cx="1362075" cy="1908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owlesej\AppData\Local\Microsoft\Windows\Temporary Internet Files\Content.IE5\I5Y9LYLV\MC90005396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777" y="2691702"/>
            <a:ext cx="2764982" cy="271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8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3137"/>
            <a:ext cx="8812924" cy="694624"/>
          </a:xfrm>
        </p:spPr>
        <p:txBody>
          <a:bodyPr>
            <a:noAutofit/>
          </a:bodyPr>
          <a:lstStyle/>
          <a:p>
            <a:r>
              <a:rPr lang="en-US" sz="28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Ebola: Laboratory </a:t>
            </a:r>
            <a:r>
              <a:rPr lang="en-US" sz="2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Update</a:t>
            </a:r>
            <a:r>
              <a:rPr lang="en-US" sz="3600" b="1" i="1" dirty="0">
                <a:latin typeface="Tahoma" panose="020B0604030504040204" pitchFamily="34" charset="0"/>
                <a:ea typeface="Tahoma" panose="020B0604030504040204" pitchFamily="34" charset="0"/>
                <a:cs typeface="Tahoma" panose="020B0604030504040204" pitchFamily="34" charset="0"/>
              </a:rPr>
              <a:t/>
            </a:r>
            <a:br>
              <a:rPr lang="en-US" sz="3600" b="1" i="1" dirty="0">
                <a:latin typeface="Tahoma" panose="020B0604030504040204" pitchFamily="34" charset="0"/>
                <a:ea typeface="Tahoma" panose="020B0604030504040204" pitchFamily="34" charset="0"/>
                <a:cs typeface="Tahoma" panose="020B0604030504040204" pitchFamily="34" charset="0"/>
              </a:rPr>
            </a:br>
            <a:endParaRPr lang="en-US" sz="3600" b="1" i="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81000" y="971550"/>
            <a:ext cx="8610600" cy="5314950"/>
          </a:xfrm>
        </p:spPr>
        <p:txBody>
          <a:bodyPr>
            <a:noAutofit/>
          </a:bodyPr>
          <a:lstStyle/>
          <a:p>
            <a:pPr lvl="0">
              <a:buClrTx/>
            </a:pPr>
            <a:r>
              <a:rPr lang="en-US" sz="3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3000"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Testing for Ebola</a:t>
            </a:r>
          </a:p>
          <a:p>
            <a:pPr marL="457200" lvl="0" indent="-457200">
              <a:buClrTx/>
              <a:buFont typeface="Arial" panose="020B0604020202020204" pitchFamily="34" charset="0"/>
              <a:buChar char="•"/>
            </a:pPr>
            <a:r>
              <a:rPr lang="en-US" sz="2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The WSLH will be offering the Ebola Zaire Real-time  RT-PCR provided by the CDC</a:t>
            </a:r>
          </a:p>
          <a:p>
            <a:pPr marL="1200150" lvl="1" indent="-457200">
              <a:buClrTx/>
              <a:buFont typeface="Arial" panose="020B0604020202020204" pitchFamily="34" charset="0"/>
              <a:buChar char="•"/>
            </a:pPr>
            <a:r>
              <a:rPr lang="en-US" sz="2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Timeframe:</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Certification likely within 2 weeks</a:t>
            </a:r>
          </a:p>
          <a:p>
            <a:pPr marL="1200150" lvl="1" indent="-457200">
              <a:buClrTx/>
              <a:buFont typeface="Arial" panose="020B0604020202020204" pitchFamily="34" charset="0"/>
              <a:buChar char="•"/>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Guidance for obtaining testing being developed and will be distributed widely</a:t>
            </a:r>
          </a:p>
          <a:p>
            <a:pPr marL="1200150" lvl="1" indent="-457200">
              <a:buClrTx/>
              <a:buFont typeface="Arial" panose="020B0604020202020204" pitchFamily="34" charset="0"/>
              <a:buChar char="•"/>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Testing will require CDC/ WDPH approval</a:t>
            </a:r>
          </a:p>
          <a:p>
            <a:pPr marL="457200" lvl="0" indent="-457200">
              <a:buClrTx/>
              <a:buFont typeface="Arial" panose="020B0604020202020204" pitchFamily="34" charset="0"/>
              <a:buChar char="•"/>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In the meantime, Ebola testing available at </a:t>
            </a:r>
            <a:r>
              <a:rPr lang="en-US" sz="2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CDC</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or  the </a:t>
            </a:r>
            <a:r>
              <a:rPr lang="en-US" sz="2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Minnesota</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state public health lab</a:t>
            </a:r>
          </a:p>
          <a:p>
            <a:pPr marL="1200150" lvl="1" indent="-457200">
              <a:buClrTx/>
              <a:buFont typeface="Arial" panose="020B0604020202020204" pitchFamily="34" charset="0"/>
              <a:buChar char="•"/>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Requires approval of WDPH and CDC</a:t>
            </a:r>
          </a:p>
          <a:p>
            <a:pPr marL="1200150" lvl="1" indent="-457200">
              <a:buClrTx/>
              <a:buFont typeface="Arial" panose="020B0604020202020204" pitchFamily="34" charset="0"/>
              <a:buChar char="•"/>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Specimens to be submitted directly to these labs</a:t>
            </a:r>
            <a:endParaRPr lang="en-U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a:xfrm>
            <a:off x="469024" y="6483350"/>
            <a:ext cx="8343900" cy="365125"/>
          </a:xfrm>
        </p:spPr>
        <p:txBody>
          <a:bodyPr/>
          <a:lstStyle/>
          <a:p>
            <a:pPr>
              <a:defRPr/>
            </a:pPr>
            <a:r>
              <a:rPr lang="en-US" dirty="0" smtClean="0"/>
              <a:t>                                                                                 Wisconsin State Laboratory of Hygiene                                                                                 3</a:t>
            </a:r>
            <a:endParaRPr lang="en-US" dirty="0"/>
          </a:p>
        </p:txBody>
      </p:sp>
    </p:spTree>
    <p:extLst>
      <p:ext uri="{BB962C8B-B14F-4D97-AF65-F5344CB8AC3E}">
        <p14:creationId xmlns:p14="http://schemas.microsoft.com/office/powerpoint/2010/main" val="420100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1"/>
            <a:ext cx="8812924" cy="533400"/>
          </a:xfrm>
        </p:spPr>
        <p:txBody>
          <a:bodyPr>
            <a:noAutofit/>
          </a:bodyPr>
          <a:lstStyle/>
          <a:p>
            <a:r>
              <a:rPr lang="en-US" sz="28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Ebola: Laboratory </a:t>
            </a:r>
            <a:r>
              <a:rPr lang="en-US" sz="2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Update</a:t>
            </a:r>
            <a:r>
              <a:rPr lang="en-US" sz="3600" b="1" i="1" dirty="0">
                <a:latin typeface="Tahoma" panose="020B0604030504040204" pitchFamily="34" charset="0"/>
                <a:ea typeface="Tahoma" panose="020B0604030504040204" pitchFamily="34" charset="0"/>
                <a:cs typeface="Tahoma" panose="020B0604030504040204" pitchFamily="34" charset="0"/>
              </a:rPr>
              <a:t/>
            </a:r>
            <a:br>
              <a:rPr lang="en-US" sz="3600" b="1" i="1" dirty="0">
                <a:latin typeface="Tahoma" panose="020B0604030504040204" pitchFamily="34" charset="0"/>
                <a:ea typeface="Tahoma" panose="020B0604030504040204" pitchFamily="34" charset="0"/>
                <a:cs typeface="Tahoma" panose="020B0604030504040204" pitchFamily="34" charset="0"/>
              </a:rPr>
            </a:br>
            <a:endParaRPr lang="en-US" sz="3600" b="1" i="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87680" y="853441"/>
            <a:ext cx="8503920" cy="5433059"/>
          </a:xfrm>
        </p:spPr>
        <p:txBody>
          <a:bodyPr>
            <a:noAutofit/>
          </a:bodyPr>
          <a:lstStyle/>
          <a:p>
            <a:pPr lvl="0">
              <a:buClrTx/>
            </a:pPr>
            <a:r>
              <a:rPr lang="en-US" sz="3000"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Testing for Ebola</a:t>
            </a:r>
          </a:p>
          <a:p>
            <a:pPr marL="457200" lvl="0" indent="-457200">
              <a:buClrTx/>
              <a:buFont typeface="Arial" panose="020B0604020202020204" pitchFamily="34" charset="0"/>
              <a:buChar char="•"/>
            </a:pP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The testing landscape just got more     complicated…</a:t>
            </a:r>
          </a:p>
          <a:p>
            <a:pPr marL="1200150" lvl="1"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FDA has issued EUA for two new commercial Ebola  tests; more likely to follow</a:t>
            </a:r>
          </a:p>
          <a:p>
            <a:pPr marL="1200150" lvl="1"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Strict requirements for test usage</a:t>
            </a:r>
          </a:p>
          <a:p>
            <a:pPr marL="1200150" lvl="1"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Issues and concerns with these tests</a:t>
            </a:r>
          </a:p>
          <a:p>
            <a:pPr marL="1200150" lvl="1"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Potential impact on clinical and public health  response being assessed at national and state levels</a:t>
            </a:r>
          </a:p>
          <a:p>
            <a:pPr marL="1600200" lvl="2" indent="-457200">
              <a:buClrTx/>
              <a:buFont typeface="Arial" panose="020B0604020202020204" pitchFamily="34" charset="0"/>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Guidance likely forthcoming</a:t>
            </a:r>
          </a:p>
          <a:p>
            <a:pPr marL="457200" indent="-457200">
              <a:buClrTx/>
              <a:buFont typeface="Arial" panose="020B0604020202020204" pitchFamily="34" charset="0"/>
              <a:buChar char="•"/>
            </a:pP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If you are  considering using these tests, PLEASE CONTACT  THE WSLH!</a:t>
            </a:r>
          </a:p>
        </p:txBody>
      </p:sp>
      <p:sp>
        <p:nvSpPr>
          <p:cNvPr id="4" name="Footer Placeholder 3"/>
          <p:cNvSpPr>
            <a:spLocks noGrp="1"/>
          </p:cNvSpPr>
          <p:nvPr>
            <p:ph type="ftr" sz="quarter" idx="3"/>
          </p:nvPr>
        </p:nvSpPr>
        <p:spPr/>
        <p:txBody>
          <a:bodyPr/>
          <a:lstStyle/>
          <a:p>
            <a:pPr>
              <a:defRPr/>
            </a:pPr>
            <a:r>
              <a:rPr lang="en-US" dirty="0" smtClean="0"/>
              <a:t>                                                                                 Wisconsin State Laboratory of Hygiene                                                                                 </a:t>
            </a:r>
            <a:r>
              <a:rPr lang="en-US" dirty="0"/>
              <a:t>4</a:t>
            </a:r>
          </a:p>
        </p:txBody>
      </p:sp>
    </p:spTree>
    <p:extLst>
      <p:ext uri="{BB962C8B-B14F-4D97-AF65-F5344CB8AC3E}">
        <p14:creationId xmlns:p14="http://schemas.microsoft.com/office/powerpoint/2010/main" val="728026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49"/>
            <a:ext cx="8812924" cy="609599"/>
          </a:xfrm>
        </p:spPr>
        <p:txBody>
          <a:bodyPr>
            <a:noAutofit/>
          </a:bodyPr>
          <a:lstStyle/>
          <a:p>
            <a:r>
              <a:rPr lang="en-US" sz="28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Ebola: Laboratory </a:t>
            </a:r>
            <a:r>
              <a:rPr lang="en-US" sz="2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Update</a:t>
            </a:r>
            <a:r>
              <a:rPr lang="en-US" sz="3600" b="1" i="1" dirty="0">
                <a:latin typeface="Tahoma" panose="020B0604030504040204" pitchFamily="34" charset="0"/>
                <a:ea typeface="Tahoma" panose="020B0604030504040204" pitchFamily="34" charset="0"/>
                <a:cs typeface="Tahoma" panose="020B0604030504040204" pitchFamily="34" charset="0"/>
              </a:rPr>
              <a:t/>
            </a:r>
            <a:br>
              <a:rPr lang="en-US" sz="3600" b="1" i="1" dirty="0">
                <a:latin typeface="Tahoma" panose="020B0604030504040204" pitchFamily="34" charset="0"/>
                <a:ea typeface="Tahoma" panose="020B0604030504040204" pitchFamily="34" charset="0"/>
                <a:cs typeface="Tahoma" panose="020B0604030504040204" pitchFamily="34" charset="0"/>
              </a:rPr>
            </a:br>
            <a:endParaRPr lang="en-US" sz="3600" b="1" i="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52450" y="1085849"/>
            <a:ext cx="8202930" cy="5208271"/>
          </a:xfrm>
        </p:spPr>
        <p:txBody>
          <a:bodyPr>
            <a:noAutofit/>
          </a:bodyPr>
          <a:lstStyle/>
          <a:p>
            <a:pPr lvl="0">
              <a:buClrTx/>
            </a:pPr>
            <a:r>
              <a:rPr lang="en-US"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Addressing other laboratory-related concerns</a:t>
            </a:r>
          </a:p>
          <a:p>
            <a:pPr marL="457200" lvl="0" indent="-457200">
              <a:buClrTx/>
              <a:buFont typeface="Arial" panose="020B0604020202020204" pitchFamily="34" charset="0"/>
              <a:buChar cha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Packaging and shipping of suspect Ebola specimens to CDC</a:t>
            </a:r>
          </a:p>
          <a:p>
            <a:pPr marL="457200" lvl="0" indent="-457200">
              <a:buClrTx/>
              <a:buFont typeface="Arial" panose="020B0604020202020204" pitchFamily="34" charset="0"/>
              <a:buChar cha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Clinical laboratory testing (non-</a:t>
            </a:r>
            <a:r>
              <a:rPr lang="en-US" sz="3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ebola</a:t>
            </a: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 of specimens from suspect Ebola case</a:t>
            </a:r>
          </a:p>
          <a:p>
            <a:pPr marL="1200150" lvl="1" indent="-457200">
              <a:buClrTx/>
              <a:buFont typeface="Arial" panose="020B0604020202020204" pitchFamily="34" charset="0"/>
              <a:buChar cha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to carry out</a:t>
            </a:r>
            <a:r>
              <a:rPr lang="en-US"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Laboratory Risk Assessment</a:t>
            </a:r>
          </a:p>
          <a:p>
            <a:pPr marL="457200" indent="-457200">
              <a:buClrTx/>
              <a:buFont typeface="Arial" panose="020B0604020202020204" pitchFamily="34" charset="0"/>
              <a:buChar cha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Laboratory infectious waste handling</a:t>
            </a:r>
          </a:p>
          <a:p>
            <a:pPr marL="457200" indent="-457200">
              <a:buClrTx/>
              <a:buFont typeface="Arial" panose="020B0604020202020204" pitchFamily="34" charset="0"/>
              <a:buChar char="•"/>
            </a:pP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lvl="0" indent="-457200">
              <a:buClrTx/>
              <a:buFont typeface="Arial" panose="020B0604020202020204" pitchFamily="34" charset="0"/>
              <a:buChar char="•"/>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buClrTx/>
            </a:pP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buClrTx/>
              <a:buFont typeface="Arial" panose="020B0604020202020204" pitchFamily="34" charset="0"/>
              <a:buChar char="•"/>
            </a:pP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r>
              <a:rPr lang="en-US" dirty="0" smtClean="0"/>
              <a:t>                                                                                 Wisconsin State Laboratory of Hygiene                                                                                 </a:t>
            </a:r>
            <a:r>
              <a:rPr lang="en-US" dirty="0"/>
              <a:t>5</a:t>
            </a:r>
          </a:p>
        </p:txBody>
      </p:sp>
    </p:spTree>
    <p:extLst>
      <p:ext uri="{BB962C8B-B14F-4D97-AF65-F5344CB8AC3E}">
        <p14:creationId xmlns:p14="http://schemas.microsoft.com/office/powerpoint/2010/main" val="1868363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104900"/>
            <a:ext cx="8153400" cy="4830763"/>
          </a:xfrm>
        </p:spPr>
        <p:txBody>
          <a:bodyPr/>
          <a:lstStyle/>
          <a:p>
            <a:pPr>
              <a:buClrTx/>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Thorough </a:t>
            </a:r>
            <a:r>
              <a:rPr lang="en-US" sz="2600" b="1" dirty="0" smtClean="0">
                <a:solidFill>
                  <a:srgbClr val="B70000"/>
                </a:solidFill>
                <a:latin typeface="Tahoma" panose="020B0604030504040204" pitchFamily="34" charset="0"/>
                <a:ea typeface="Tahoma" panose="020B0604030504040204" pitchFamily="34" charset="0"/>
                <a:cs typeface="Tahoma" panose="020B0604030504040204" pitchFamily="34" charset="0"/>
              </a:rPr>
              <a:t>biohazard risk assessment (RA)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should be performed for your facility</a:t>
            </a:r>
          </a:p>
          <a:p>
            <a:pPr lvl="1">
              <a:buClrTx/>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Partners in performing your </a:t>
            </a:r>
            <a:r>
              <a:rPr lang="en-US" sz="2600" b="1" dirty="0" smtClean="0">
                <a:solidFill>
                  <a:srgbClr val="B70000"/>
                </a:solidFill>
                <a:latin typeface="Tahoma" panose="020B0604030504040204" pitchFamily="34" charset="0"/>
                <a:ea typeface="Tahoma" panose="020B0604030504040204" pitchFamily="34" charset="0"/>
                <a:cs typeface="Tahoma" panose="020B0604030504040204" pitchFamily="34" charset="0"/>
              </a:rPr>
              <a:t>RA</a:t>
            </a:r>
          </a:p>
          <a:p>
            <a:pPr lvl="1">
              <a:buClrTx/>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Diagnostic procedures </a:t>
            </a:r>
          </a:p>
          <a:p>
            <a:pPr lvl="1">
              <a:buClrTx/>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Training and experience of staff</a:t>
            </a:r>
          </a:p>
          <a:p>
            <a:pPr lvl="1">
              <a:buClrTx/>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Physical facilities</a:t>
            </a:r>
          </a:p>
          <a:p>
            <a:pPr lvl="1">
              <a:buClrTx/>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Equipment and instruments</a:t>
            </a:r>
          </a:p>
          <a:p>
            <a:pPr>
              <a:buClrTx/>
            </a:pP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Implement appropriate procedures for risk mitigation</a:t>
            </a:r>
          </a:p>
          <a:p>
            <a:pPr marL="342900" lvl="1" indent="-342900">
              <a:buClrTx/>
            </a:pP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Determine appropriate </a:t>
            </a:r>
            <a:r>
              <a:rPr lang="en-US" sz="2600" b="1" u="sng" dirty="0" smtClean="0">
                <a:solidFill>
                  <a:srgbClr val="B70000"/>
                </a:solidFill>
                <a:latin typeface="Tahoma" panose="020B0604030504040204" pitchFamily="34" charset="0"/>
                <a:ea typeface="Tahoma" panose="020B0604030504040204" pitchFamily="34" charset="0"/>
                <a:cs typeface="Tahoma" panose="020B0604030504040204" pitchFamily="34" charset="0"/>
              </a:rPr>
              <a:t>PPE</a:t>
            </a:r>
            <a:r>
              <a:rPr lang="en-US" sz="2600" dirty="0">
                <a:solidFill>
                  <a:srgbClr val="B70000"/>
                </a:solidFill>
                <a:latin typeface="Tahoma" panose="020B0604030504040204" pitchFamily="34" charset="0"/>
                <a:ea typeface="Tahoma" panose="020B0604030504040204" pitchFamily="34" charset="0"/>
                <a:cs typeface="Tahoma" panose="020B0604030504040204" pitchFamily="34" charset="0"/>
              </a:rPr>
              <a:t>,</a:t>
            </a:r>
            <a:r>
              <a:rPr lang="en-US" sz="2600" b="1" dirty="0" smtClean="0">
                <a:solidFill>
                  <a:srgbClr val="B70000"/>
                </a:solidFill>
                <a:latin typeface="Tahoma" panose="020B0604030504040204" pitchFamily="34" charset="0"/>
                <a:ea typeface="Tahoma" panose="020B0604030504040204" pitchFamily="34" charset="0"/>
                <a:cs typeface="Tahoma" panose="020B0604030504040204" pitchFamily="34" charset="0"/>
              </a:rPr>
              <a:t> </a:t>
            </a:r>
            <a:r>
              <a:rPr lang="en-US" sz="2600" b="1" u="sng" dirty="0">
                <a:solidFill>
                  <a:srgbClr val="B70000"/>
                </a:solidFill>
                <a:latin typeface="Tahoma" panose="020B0604030504040204" pitchFamily="34" charset="0"/>
                <a:ea typeface="Tahoma" panose="020B0604030504040204" pitchFamily="34" charset="0"/>
                <a:cs typeface="Tahoma" panose="020B0604030504040204" pitchFamily="34" charset="0"/>
              </a:rPr>
              <a:t>physical containment devices</a:t>
            </a:r>
            <a:r>
              <a:rPr lang="en-US" sz="2600" b="1" dirty="0">
                <a:solidFill>
                  <a:srgbClr val="B70000"/>
                </a:solidFill>
                <a:latin typeface="Tahoma" panose="020B0604030504040204" pitchFamily="34" charset="0"/>
                <a:ea typeface="Tahoma" panose="020B0604030504040204" pitchFamily="34" charset="0"/>
                <a:cs typeface="Tahoma" panose="020B0604030504040204" pitchFamily="34" charset="0"/>
              </a:rPr>
              <a:t>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and</a:t>
            </a:r>
            <a:r>
              <a:rPr lang="en-US" sz="2600" b="1" dirty="0" smtClean="0">
                <a:solidFill>
                  <a:srgbClr val="B70000"/>
                </a:solidFill>
                <a:latin typeface="Tahoma" panose="020B0604030504040204" pitchFamily="34" charset="0"/>
                <a:ea typeface="Tahoma" panose="020B0604030504040204" pitchFamily="34" charset="0"/>
                <a:cs typeface="Tahoma" panose="020B0604030504040204" pitchFamily="34" charset="0"/>
              </a:rPr>
              <a:t> </a:t>
            </a:r>
            <a:r>
              <a:rPr lang="en-US" sz="2600" b="1" u="sng" dirty="0" smtClean="0">
                <a:solidFill>
                  <a:srgbClr val="B70000"/>
                </a:solidFill>
                <a:latin typeface="Tahoma" panose="020B0604030504040204" pitchFamily="34" charset="0"/>
                <a:ea typeface="Tahoma" panose="020B0604030504040204" pitchFamily="34" charset="0"/>
                <a:cs typeface="Tahoma" panose="020B0604030504040204" pitchFamily="34" charset="0"/>
              </a:rPr>
              <a:t>disinfection and decontamination methods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employ</a:t>
            </a:r>
            <a:endPar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Tx/>
            </a:pP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Tx/>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381000" y="400051"/>
            <a:ext cx="8331200" cy="857250"/>
          </a:xfrm>
        </p:spPr>
        <p:txBody>
          <a:bodyPr>
            <a:normAutofit/>
          </a:bodyPr>
          <a:lstStyle/>
          <a:p>
            <a:r>
              <a:rPr lang="en-US" sz="32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Laboratory Risk Assessment</a:t>
            </a:r>
            <a:endParaRPr lang="en-US"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r>
              <a:rPr lang="en-US" dirty="0" smtClean="0"/>
              <a:t>                                                                   WISCONSIN STATE LABORATORY OF HYGIENE                                                                               6   </a:t>
            </a:r>
            <a:endParaRPr lang="en-US" dirty="0"/>
          </a:p>
        </p:txBody>
      </p:sp>
    </p:spTree>
    <p:extLst>
      <p:ext uri="{BB962C8B-B14F-4D97-AF65-F5344CB8AC3E}">
        <p14:creationId xmlns:p14="http://schemas.microsoft.com/office/powerpoint/2010/main" val="2533882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3136"/>
            <a:ext cx="8812924" cy="938463"/>
          </a:xfrm>
        </p:spPr>
        <p:txBody>
          <a:bodyPr>
            <a:noAutofit/>
          </a:bodyPr>
          <a:lstStyle/>
          <a:p>
            <a:r>
              <a:rPr lang="en-US" sz="28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Ebola: Laboratory </a:t>
            </a:r>
            <a:r>
              <a:rPr lang="en-US" sz="2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Update</a:t>
            </a:r>
            <a:r>
              <a:rPr lang="en-US" sz="3600" b="1" i="1" dirty="0">
                <a:latin typeface="Tahoma" panose="020B0604030504040204" pitchFamily="34" charset="0"/>
                <a:ea typeface="Tahoma" panose="020B0604030504040204" pitchFamily="34" charset="0"/>
                <a:cs typeface="Tahoma" panose="020B0604030504040204" pitchFamily="34" charset="0"/>
              </a:rPr>
              <a:t/>
            </a:r>
            <a:br>
              <a:rPr lang="en-US" sz="3600" b="1" i="1" dirty="0">
                <a:latin typeface="Tahoma" panose="020B0604030504040204" pitchFamily="34" charset="0"/>
                <a:ea typeface="Tahoma" panose="020B0604030504040204" pitchFamily="34" charset="0"/>
                <a:cs typeface="Tahoma" panose="020B0604030504040204" pitchFamily="34" charset="0"/>
              </a:rPr>
            </a:br>
            <a:endParaRPr lang="en-US" sz="3600" b="1" i="1"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25780" y="1082040"/>
            <a:ext cx="8229600" cy="4947285"/>
          </a:xfrm>
        </p:spPr>
        <p:txBody>
          <a:bodyPr>
            <a:noAutofit/>
          </a:bodyPr>
          <a:lstStyle/>
          <a:p>
            <a:pPr lvl="0">
              <a:buClrTx/>
            </a:pPr>
            <a:r>
              <a:rPr lang="en-US" sz="3200"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Parting thoughts</a:t>
            </a:r>
          </a:p>
          <a:p>
            <a:pPr marL="457200" lvl="0"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The laboratory needs to be fully engaged in facility Ebola preparedness planning</a:t>
            </a:r>
          </a:p>
          <a:p>
            <a:pPr marL="457200"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The laboratory need to continually monitor  relevant guidance</a:t>
            </a:r>
          </a:p>
          <a:p>
            <a:pPr marL="457200" lvl="0" indent="-457200">
              <a:buClrTx/>
              <a:buFont typeface="Arial" panose="020B0604020202020204" pitchFamily="34" charset="0"/>
              <a:buChar char="•"/>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The WSLH will continue to monitor guidance from CDC and others, share information with WCLN, and forward laboratory-related questions to CDC </a:t>
            </a:r>
          </a:p>
          <a:p>
            <a:pPr marL="457200" indent="-457200">
              <a:buClrTx/>
              <a:buFont typeface="Arial" panose="020B0604020202020204" pitchFamily="34" charset="0"/>
              <a:buChar char="•"/>
            </a:pP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Learn what your peers are doing!!</a:t>
            </a:r>
          </a:p>
          <a:p>
            <a:pPr marL="457200" lvl="0" indent="-457200">
              <a:buClrTx/>
              <a:buFont typeface="Arial" panose="020B0604020202020204" pitchFamily="34" charset="0"/>
              <a:buChar char="•"/>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3"/>
          </p:nvPr>
        </p:nvSpPr>
        <p:spPr/>
        <p:txBody>
          <a:bodyPr/>
          <a:lstStyle/>
          <a:p>
            <a:pPr>
              <a:defRPr/>
            </a:pPr>
            <a:r>
              <a:rPr lang="en-US" dirty="0" smtClean="0"/>
              <a:t>                                                                                 Wisconsin State Laboratory of Hygiene                                                                                 7</a:t>
            </a:r>
            <a:endParaRPr lang="en-US" dirty="0"/>
          </a:p>
        </p:txBody>
      </p:sp>
    </p:spTree>
    <p:extLst>
      <p:ext uri="{BB962C8B-B14F-4D97-AF65-F5344CB8AC3E}">
        <p14:creationId xmlns:p14="http://schemas.microsoft.com/office/powerpoint/2010/main" val="1873834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latin typeface="Tahoma" panose="020B0604030504040204" pitchFamily="34" charset="0"/>
                <a:ea typeface="Tahoma" panose="020B0604030504040204" pitchFamily="34" charset="0"/>
                <a:cs typeface="Tahoma" panose="020B0604030504040204" pitchFamily="34" charset="0"/>
              </a:rPr>
              <a:t>UW Hospital and Clinics, Madison, WI</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dirty="0" smtClean="0"/>
              <a:t>						Wisconsin State Laboratory of Hygiene						8</a:t>
            </a:r>
            <a:endParaRPr lang="en-US" dirty="0"/>
          </a:p>
        </p:txBody>
      </p:sp>
    </p:spTree>
    <p:extLst>
      <p:ext uri="{BB962C8B-B14F-4D97-AF65-F5344CB8AC3E}">
        <p14:creationId xmlns:p14="http://schemas.microsoft.com/office/powerpoint/2010/main" val="3181887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err="1" smtClean="0">
                <a:latin typeface="Tahoma" panose="020B0604030504040204" pitchFamily="34" charset="0"/>
                <a:ea typeface="Tahoma" panose="020B0604030504040204" pitchFamily="34" charset="0"/>
                <a:cs typeface="Tahoma" panose="020B0604030504040204" pitchFamily="34" charset="0"/>
              </a:rPr>
              <a:t>Dyncare</a:t>
            </a:r>
            <a:r>
              <a:rPr lang="en-US" sz="4400" b="1" dirty="0" smtClean="0">
                <a:latin typeface="Tahoma" panose="020B0604030504040204" pitchFamily="34" charset="0"/>
                <a:ea typeface="Tahoma" panose="020B0604030504040204" pitchFamily="34" charset="0"/>
                <a:cs typeface="Tahoma" panose="020B0604030504040204" pitchFamily="34" charset="0"/>
              </a:rPr>
              <a:t> Laboratory/</a:t>
            </a:r>
            <a:br>
              <a:rPr lang="en-US" sz="4400" b="1" dirty="0" smtClean="0">
                <a:latin typeface="Tahoma" panose="020B0604030504040204" pitchFamily="34" charset="0"/>
                <a:ea typeface="Tahoma" panose="020B0604030504040204" pitchFamily="34" charset="0"/>
                <a:cs typeface="Tahoma" panose="020B0604030504040204" pitchFamily="34" charset="0"/>
              </a:rPr>
            </a:br>
            <a:r>
              <a:rPr lang="en-US" sz="4400" b="1" dirty="0" err="1" smtClean="0">
                <a:latin typeface="Tahoma" panose="020B0604030504040204" pitchFamily="34" charset="0"/>
                <a:ea typeface="Tahoma" panose="020B0604030504040204" pitchFamily="34" charset="0"/>
                <a:cs typeface="Tahoma" panose="020B0604030504040204" pitchFamily="34" charset="0"/>
              </a:rPr>
              <a:t>Froedtert</a:t>
            </a:r>
            <a:r>
              <a:rPr lang="en-US" sz="4400" b="1" dirty="0" smtClean="0">
                <a:latin typeface="Tahoma" panose="020B0604030504040204" pitchFamily="34" charset="0"/>
                <a:ea typeface="Tahoma" panose="020B0604030504040204" pitchFamily="34" charset="0"/>
                <a:cs typeface="Tahoma" panose="020B0604030504040204" pitchFamily="34" charset="0"/>
              </a:rPr>
              <a:t> Hospital, Milwaukee, WI</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dirty="0" smtClean="0"/>
              <a:t>						Wisconsin State Laboratory of Hygiene						9</a:t>
            </a:r>
            <a:endParaRPr lang="en-US" dirty="0"/>
          </a:p>
        </p:txBody>
      </p:sp>
    </p:spTree>
    <p:extLst>
      <p:ext uri="{BB962C8B-B14F-4D97-AF65-F5344CB8AC3E}">
        <p14:creationId xmlns:p14="http://schemas.microsoft.com/office/powerpoint/2010/main" val="1422347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logo_desig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SLHtemplate3a">
  <a:themeElements>
    <a:clrScheme name="WSLHtemplate3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SLHtemplate3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SLHtemplate3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SLHtemplate3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SLHtemplate3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SLHtemplate3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SLHtemplate3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SLHtemplate3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SLHtemplate3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SLHtemplate3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SLHtemplate3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SLHtemplate3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SLHtemplate3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SLHtemplate3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SLHtemplate3a">
  <a:themeElements>
    <a:clrScheme name="WSLHtemplate3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SLHtemplate3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SLHtemplate3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SLHtemplate3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SLHtemplate3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SLHtemplate3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SLHtemplate3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SLHtemplate3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SLHtemplate3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SLHtemplate3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SLHtemplate3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SLHtemplate3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SLHtemplate3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SLHtemplate3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logo_design-1</Template>
  <TotalTime>9222</TotalTime>
  <Words>1623</Words>
  <Application>Microsoft Office PowerPoint</Application>
  <PresentationFormat>On-screen Show (4:3)</PresentationFormat>
  <Paragraphs>211</Paragraphs>
  <Slides>21</Slides>
  <Notes>10</Notes>
  <HiddenSlides>0</HiddenSlides>
  <MMClips>0</MMClips>
  <ScaleCrop>false</ScaleCrop>
  <HeadingPairs>
    <vt:vector size="4" baseType="variant">
      <vt:variant>
        <vt:lpstr>Theme</vt:lpstr>
      </vt:variant>
      <vt:variant>
        <vt:i4>13</vt:i4>
      </vt:variant>
      <vt:variant>
        <vt:lpstr>Slide Titles</vt:lpstr>
      </vt:variant>
      <vt:variant>
        <vt:i4>21</vt:i4>
      </vt:variant>
    </vt:vector>
  </HeadingPairs>
  <TitlesOfParts>
    <vt:vector size="34" baseType="lpstr">
      <vt:lpstr>logo_design-1</vt:lpstr>
      <vt:lpstr>WSLHtemplate3a</vt:lpstr>
      <vt:lpstr>1_WSLHtemplate3a</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Your Laboratory Ebola Plan</vt:lpstr>
      <vt:lpstr>Ebola: Laboratory Update </vt:lpstr>
      <vt:lpstr>Ebola: Laboratory Update </vt:lpstr>
      <vt:lpstr>Ebola: Laboratory Update </vt:lpstr>
      <vt:lpstr>Ebola: Laboratory Update </vt:lpstr>
      <vt:lpstr>Laboratory Risk Assessment</vt:lpstr>
      <vt:lpstr>Ebola: Laboratory Update </vt:lpstr>
      <vt:lpstr>UW Hospital and Clinics, Madison, WI</vt:lpstr>
      <vt:lpstr>Dyncare Laboratory/ Froedtert Hospital, Milwaukee, WI</vt:lpstr>
      <vt:lpstr>Laboratory Preparedness for Ebola, Managing Expectations in a Academic and Community Environment</vt:lpstr>
      <vt:lpstr>PowerPoint Presentation</vt:lpstr>
      <vt:lpstr>Specimen Collection Kit</vt:lpstr>
      <vt:lpstr>Laboratory Collection Kit</vt:lpstr>
      <vt:lpstr>Laboratory Test Menu</vt:lpstr>
      <vt:lpstr>Confirmed Ebola Patient, Management Panel</vt:lpstr>
      <vt:lpstr>Laboratory PPE</vt:lpstr>
      <vt:lpstr>Dynacare Laboratory PPE </vt:lpstr>
      <vt:lpstr>Work in BSL-3 Lab</vt:lpstr>
      <vt:lpstr>Questions?</vt:lpstr>
      <vt:lpstr>Holy Family Memorial Hospital, Manitowoc, WI</vt:lpstr>
      <vt:lpstr>PowerPoint Presentation</vt:lpstr>
    </vt:vector>
  </TitlesOfParts>
  <Company>Wisconsin State Laboratory of Hygiene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Klawitter, Janet</dc:creator>
  <cp:lastModifiedBy>Bowles, Erin J</cp:lastModifiedBy>
  <cp:revision>332</cp:revision>
  <cp:lastPrinted>2014-10-27T20:22:15Z</cp:lastPrinted>
  <dcterms:created xsi:type="dcterms:W3CDTF">2014-01-15T20:32:21Z</dcterms:created>
  <dcterms:modified xsi:type="dcterms:W3CDTF">2014-11-07T23:23:54Z</dcterms:modified>
</cp:coreProperties>
</file>