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0" r:id="rId1"/>
  </p:sldMasterIdLst>
  <p:notesMasterIdLst>
    <p:notesMasterId r:id="rId35"/>
  </p:notesMasterIdLst>
  <p:sldIdLst>
    <p:sldId id="256" r:id="rId2"/>
    <p:sldId id="975" r:id="rId3"/>
    <p:sldId id="957" r:id="rId4"/>
    <p:sldId id="973" r:id="rId5"/>
    <p:sldId id="974" r:id="rId6"/>
    <p:sldId id="979" r:id="rId7"/>
    <p:sldId id="995" r:id="rId8"/>
    <p:sldId id="955" r:id="rId9"/>
    <p:sldId id="993" r:id="rId10"/>
    <p:sldId id="971" r:id="rId11"/>
    <p:sldId id="972" r:id="rId12"/>
    <p:sldId id="416" r:id="rId13"/>
    <p:sldId id="960" r:id="rId14"/>
    <p:sldId id="958" r:id="rId15"/>
    <p:sldId id="987" r:id="rId16"/>
    <p:sldId id="988" r:id="rId17"/>
    <p:sldId id="994" r:id="rId18"/>
    <p:sldId id="989" r:id="rId19"/>
    <p:sldId id="980" r:id="rId20"/>
    <p:sldId id="983" r:id="rId21"/>
    <p:sldId id="262" r:id="rId22"/>
    <p:sldId id="990" r:id="rId23"/>
    <p:sldId id="992" r:id="rId24"/>
    <p:sldId id="265" r:id="rId25"/>
    <p:sldId id="996" r:id="rId26"/>
    <p:sldId id="981" r:id="rId27"/>
    <p:sldId id="267" r:id="rId28"/>
    <p:sldId id="952" r:id="rId29"/>
    <p:sldId id="352" r:id="rId30"/>
    <p:sldId id="1000" r:id="rId31"/>
    <p:sldId id="976" r:id="rId32"/>
    <p:sldId id="1002" r:id="rId33"/>
    <p:sldId id="982"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157"/>
    <p:restoredTop sz="96249"/>
  </p:normalViewPr>
  <p:slideViewPr>
    <p:cSldViewPr snapToGrid="0" snapToObjects="1">
      <p:cViewPr varScale="1">
        <p:scale>
          <a:sx n="140" d="100"/>
          <a:sy n="140" d="100"/>
        </p:scale>
        <p:origin x="568" y="184"/>
      </p:cViewPr>
      <p:guideLst>
        <p:guide orient="horz" pos="2160"/>
        <p:guide pos="2880"/>
      </p:guideLst>
    </p:cSldViewPr>
  </p:slid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0DA4083-378C-7F43-B9A2-1498135488EB}" type="datetimeFigureOut">
              <a:rPr lang="en-US" smtClean="0"/>
              <a:t>6/2/23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A81422D-1A5A-2045-B357-9FA3A25840C1}" type="slidenum">
              <a:rPr lang="en-US" smtClean="0"/>
              <a:t>‹#›</a:t>
            </a:fld>
            <a:endParaRPr lang="en-US"/>
          </a:p>
        </p:txBody>
      </p:sp>
    </p:spTree>
    <p:extLst>
      <p:ext uri="{BB962C8B-B14F-4D97-AF65-F5344CB8AC3E}">
        <p14:creationId xmlns:p14="http://schemas.microsoft.com/office/powerpoint/2010/main" val="423306975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AA81422D-1A5A-2045-B357-9FA3A25840C1}" type="slidenum">
              <a:rPr lang="en-US" smtClean="0"/>
              <a:t>1</a:t>
            </a:fld>
            <a:endParaRPr lang="en-US"/>
          </a:p>
        </p:txBody>
      </p:sp>
    </p:spTree>
    <p:extLst>
      <p:ext uri="{BB962C8B-B14F-4D97-AF65-F5344CB8AC3E}">
        <p14:creationId xmlns:p14="http://schemas.microsoft.com/office/powerpoint/2010/main" val="4033245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xfrm>
            <a:off x="3928675" y="8757590"/>
            <a:ext cx="3005508" cy="46101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18" tIns="46159" rIns="92318" bIns="46159"/>
          <a:lstStyle>
            <a:lvl1pPr defTabSz="923182" eaLnBrk="0" hangingPunct="0">
              <a:defRPr>
                <a:solidFill>
                  <a:schemeClr val="tx1"/>
                </a:solidFill>
                <a:latin typeface="Arial" charset="0"/>
                <a:cs typeface="Arial" charset="0"/>
              </a:defRPr>
            </a:lvl1pPr>
            <a:lvl2pPr marL="742353" indent="-285520" defTabSz="923182" eaLnBrk="0" hangingPunct="0">
              <a:defRPr>
                <a:solidFill>
                  <a:schemeClr val="tx1"/>
                </a:solidFill>
                <a:latin typeface="Arial" charset="0"/>
                <a:cs typeface="Arial" charset="0"/>
              </a:defRPr>
            </a:lvl2pPr>
            <a:lvl3pPr marL="1142082" indent="-228416" defTabSz="923182" eaLnBrk="0" hangingPunct="0">
              <a:defRPr>
                <a:solidFill>
                  <a:schemeClr val="tx1"/>
                </a:solidFill>
                <a:latin typeface="Arial" charset="0"/>
                <a:cs typeface="Arial" charset="0"/>
              </a:defRPr>
            </a:lvl3pPr>
            <a:lvl4pPr marL="1598914" indent="-228416" defTabSz="923182" eaLnBrk="0" hangingPunct="0">
              <a:defRPr>
                <a:solidFill>
                  <a:schemeClr val="tx1"/>
                </a:solidFill>
                <a:latin typeface="Arial" charset="0"/>
                <a:cs typeface="Arial" charset="0"/>
              </a:defRPr>
            </a:lvl4pPr>
            <a:lvl5pPr marL="2055747" indent="-228416" defTabSz="923182" eaLnBrk="0" hangingPunct="0">
              <a:defRPr>
                <a:solidFill>
                  <a:schemeClr val="tx1"/>
                </a:solidFill>
                <a:latin typeface="Arial" charset="0"/>
                <a:cs typeface="Arial" charset="0"/>
              </a:defRPr>
            </a:lvl5pPr>
            <a:lvl6pPr marL="2512578" indent="-228416" defTabSz="923182" eaLnBrk="0" fontAlgn="base" hangingPunct="0">
              <a:spcBef>
                <a:spcPct val="0"/>
              </a:spcBef>
              <a:spcAft>
                <a:spcPct val="0"/>
              </a:spcAft>
              <a:defRPr>
                <a:solidFill>
                  <a:schemeClr val="tx1"/>
                </a:solidFill>
                <a:latin typeface="Arial" charset="0"/>
                <a:cs typeface="Arial" charset="0"/>
              </a:defRPr>
            </a:lvl6pPr>
            <a:lvl7pPr marL="2969411" indent="-228416" defTabSz="923182" eaLnBrk="0" fontAlgn="base" hangingPunct="0">
              <a:spcBef>
                <a:spcPct val="0"/>
              </a:spcBef>
              <a:spcAft>
                <a:spcPct val="0"/>
              </a:spcAft>
              <a:defRPr>
                <a:solidFill>
                  <a:schemeClr val="tx1"/>
                </a:solidFill>
                <a:latin typeface="Arial" charset="0"/>
                <a:cs typeface="Arial" charset="0"/>
              </a:defRPr>
            </a:lvl7pPr>
            <a:lvl8pPr marL="3426244" indent="-228416" defTabSz="923182" eaLnBrk="0" fontAlgn="base" hangingPunct="0">
              <a:spcBef>
                <a:spcPct val="0"/>
              </a:spcBef>
              <a:spcAft>
                <a:spcPct val="0"/>
              </a:spcAft>
              <a:defRPr>
                <a:solidFill>
                  <a:schemeClr val="tx1"/>
                </a:solidFill>
                <a:latin typeface="Arial" charset="0"/>
                <a:cs typeface="Arial" charset="0"/>
              </a:defRPr>
            </a:lvl8pPr>
            <a:lvl9pPr marL="3883076" indent="-228416" defTabSz="923182" eaLnBrk="0" fontAlgn="base" hangingPunct="0">
              <a:spcBef>
                <a:spcPct val="0"/>
              </a:spcBef>
              <a:spcAft>
                <a:spcPct val="0"/>
              </a:spcAft>
              <a:defRPr>
                <a:solidFill>
                  <a:schemeClr val="tx1"/>
                </a:solidFill>
                <a:latin typeface="Arial" charset="0"/>
                <a:cs typeface="Arial" charset="0"/>
              </a:defRPr>
            </a:lvl9pPr>
          </a:lstStyle>
          <a:p>
            <a:pPr eaLnBrk="1" hangingPunct="1"/>
            <a:fld id="{F5D0EB29-09E3-498F-B416-E149BAF6E5F6}" type="slidenum">
              <a:rPr lang="en-US" smtClean="0"/>
              <a:pPr eaLnBrk="1" hangingPunct="1"/>
              <a:t>10</a:t>
            </a:fld>
            <a:endParaRPr lang="en-US"/>
          </a:p>
        </p:txBody>
      </p:sp>
      <p:sp>
        <p:nvSpPr>
          <p:cNvPr id="50179" name="Rectangle 7"/>
          <p:cNvSpPr txBox="1">
            <a:spLocks noGrp="1" noChangeArrowheads="1"/>
          </p:cNvSpPr>
          <p:nvPr/>
        </p:nvSpPr>
        <p:spPr bwMode="auto">
          <a:xfrm>
            <a:off x="3928375" y="8757289"/>
            <a:ext cx="3005826" cy="461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01" tIns="46150" rIns="92301" bIns="46150" anchor="b"/>
          <a:lstStyle>
            <a:lvl1pPr defTabSz="923925" eaLnBrk="0" hangingPunct="0">
              <a:defRPr>
                <a:solidFill>
                  <a:schemeClr val="tx1"/>
                </a:solidFill>
                <a:latin typeface="Arial" charset="0"/>
                <a:cs typeface="Arial" charset="0"/>
              </a:defRPr>
            </a:lvl1pPr>
            <a:lvl2pPr marL="742950" indent="-285750" defTabSz="923925" eaLnBrk="0" hangingPunct="0">
              <a:defRPr>
                <a:solidFill>
                  <a:schemeClr val="tx1"/>
                </a:solidFill>
                <a:latin typeface="Arial" charset="0"/>
                <a:cs typeface="Arial" charset="0"/>
              </a:defRPr>
            </a:lvl2pPr>
            <a:lvl3pPr marL="1143000" indent="-228600" defTabSz="923925" eaLnBrk="0" hangingPunct="0">
              <a:defRPr>
                <a:solidFill>
                  <a:schemeClr val="tx1"/>
                </a:solidFill>
                <a:latin typeface="Arial" charset="0"/>
                <a:cs typeface="Arial" charset="0"/>
              </a:defRPr>
            </a:lvl3pPr>
            <a:lvl4pPr marL="1600200" indent="-228600" defTabSz="923925" eaLnBrk="0" hangingPunct="0">
              <a:defRPr>
                <a:solidFill>
                  <a:schemeClr val="tx1"/>
                </a:solidFill>
                <a:latin typeface="Arial" charset="0"/>
                <a:cs typeface="Arial" charset="0"/>
              </a:defRPr>
            </a:lvl4pPr>
            <a:lvl5pPr marL="2057400" indent="-228600" defTabSz="923925" eaLnBrk="0" hangingPunct="0">
              <a:defRPr>
                <a:solidFill>
                  <a:schemeClr val="tx1"/>
                </a:solidFill>
                <a:latin typeface="Arial" charset="0"/>
                <a:cs typeface="Arial" charset="0"/>
              </a:defRPr>
            </a:lvl5pPr>
            <a:lvl6pPr marL="2514600" indent="-228600" defTabSz="923925" eaLnBrk="0" fontAlgn="base" hangingPunct="0">
              <a:spcBef>
                <a:spcPct val="0"/>
              </a:spcBef>
              <a:spcAft>
                <a:spcPct val="0"/>
              </a:spcAft>
              <a:defRPr>
                <a:solidFill>
                  <a:schemeClr val="tx1"/>
                </a:solidFill>
                <a:latin typeface="Arial" charset="0"/>
                <a:cs typeface="Arial" charset="0"/>
              </a:defRPr>
            </a:lvl6pPr>
            <a:lvl7pPr marL="2971800" indent="-228600" defTabSz="923925" eaLnBrk="0" fontAlgn="base" hangingPunct="0">
              <a:spcBef>
                <a:spcPct val="0"/>
              </a:spcBef>
              <a:spcAft>
                <a:spcPct val="0"/>
              </a:spcAft>
              <a:defRPr>
                <a:solidFill>
                  <a:schemeClr val="tx1"/>
                </a:solidFill>
                <a:latin typeface="Arial" charset="0"/>
                <a:cs typeface="Arial" charset="0"/>
              </a:defRPr>
            </a:lvl7pPr>
            <a:lvl8pPr marL="3429000" indent="-228600" defTabSz="923925" eaLnBrk="0" fontAlgn="base" hangingPunct="0">
              <a:spcBef>
                <a:spcPct val="0"/>
              </a:spcBef>
              <a:spcAft>
                <a:spcPct val="0"/>
              </a:spcAft>
              <a:defRPr>
                <a:solidFill>
                  <a:schemeClr val="tx1"/>
                </a:solidFill>
                <a:latin typeface="Arial" charset="0"/>
                <a:cs typeface="Arial" charset="0"/>
              </a:defRPr>
            </a:lvl8pPr>
            <a:lvl9pPr marL="3886200" indent="-228600" defTabSz="923925" eaLnBrk="0" fontAlgn="base" hangingPunct="0">
              <a:spcBef>
                <a:spcPct val="0"/>
              </a:spcBef>
              <a:spcAft>
                <a:spcPct val="0"/>
              </a:spcAft>
              <a:defRPr>
                <a:solidFill>
                  <a:schemeClr val="tx1"/>
                </a:solidFill>
                <a:latin typeface="Arial" charset="0"/>
                <a:cs typeface="Arial" charset="0"/>
              </a:defRPr>
            </a:lvl9pPr>
          </a:lstStyle>
          <a:p>
            <a:pPr algn="r" eaLnBrk="1" hangingPunct="1"/>
            <a:fld id="{D41EA43C-F84D-4343-AB4B-4F723BFA2AE4}" type="slidenum">
              <a:rPr lang="en-US" sz="1200"/>
              <a:pPr algn="r" eaLnBrk="1" hangingPunct="1"/>
              <a:t>10</a:t>
            </a:fld>
            <a:endParaRPr lang="en-US" sz="1200"/>
          </a:p>
        </p:txBody>
      </p:sp>
      <p:sp>
        <p:nvSpPr>
          <p:cNvPr id="50180" name="Rectangle 2"/>
          <p:cNvSpPr>
            <a:spLocks noGrp="1" noRot="1" noChangeAspect="1" noChangeArrowheads="1" noTextEdit="1"/>
          </p:cNvSpPr>
          <p:nvPr>
            <p:ph type="sldImg"/>
          </p:nvPr>
        </p:nvSpPr>
        <p:spPr>
          <a:solidFill>
            <a:srgbClr val="FFFFFF"/>
          </a:solidFill>
          <a:ln/>
        </p:spPr>
      </p:sp>
      <p:sp>
        <p:nvSpPr>
          <p:cNvPr id="50181" name="Rectangle 3"/>
          <p:cNvSpPr>
            <a:spLocks noGrp="1" noChangeArrowheads="1"/>
          </p:cNvSpPr>
          <p:nvPr>
            <p:ph type="body" idx="1"/>
          </p:nvPr>
        </p:nvSpPr>
        <p:spPr>
          <a:solidFill>
            <a:srgbClr val="FFFFFF"/>
          </a:solidFill>
          <a:ln>
            <a:solidFill>
              <a:srgbClr val="000000"/>
            </a:solidFill>
          </a:ln>
        </p:spPr>
        <p:txBody>
          <a:bodyPr/>
          <a:lstStyle/>
          <a:p>
            <a:pPr marL="228600" marR="0" indent="-22860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Going back to the Guangdong H5N1, most of the rest of the world came aware of the virus, when in 2005, the virus spread out of southeast Asia into Central Asia, Africa and Europe. </a:t>
            </a:r>
          </a:p>
          <a:p>
            <a:r>
              <a:rPr lang="en-US" sz="1800" dirty="0">
                <a:effectLst/>
                <a:latin typeface="Calibri" panose="020F0502020204030204" pitchFamily="34" charset="0"/>
                <a:ea typeface="Calibri" panose="020F0502020204030204" pitchFamily="34" charset="0"/>
                <a:cs typeface="Times New Roman" panose="02020603050405020304" pitchFamily="18" charset="0"/>
              </a:rPr>
              <a:t>The poster children of this first large-scale geographical spread of H5N1, to my mind, were the thousands of bar-headed geese that died in Qinghai, China and the mute swans that died in Europe over the 2004/2005 winter.</a:t>
            </a:r>
            <a:r>
              <a:rPr lang="en-US" dirty="0">
                <a:effectLst/>
              </a:rPr>
              <a:t> </a:t>
            </a:r>
            <a:endParaRPr lang="en-US" dirty="0"/>
          </a:p>
        </p:txBody>
      </p:sp>
    </p:spTree>
    <p:extLst>
      <p:ext uri="{BB962C8B-B14F-4D97-AF65-F5344CB8AC3E}">
        <p14:creationId xmlns:p14="http://schemas.microsoft.com/office/powerpoint/2010/main" val="41501371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xfrm>
            <a:off x="3928675" y="8757590"/>
            <a:ext cx="3005508" cy="46101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18" tIns="46159" rIns="92318" bIns="46159"/>
          <a:lstStyle>
            <a:lvl1pPr defTabSz="923182" eaLnBrk="0" hangingPunct="0">
              <a:defRPr>
                <a:solidFill>
                  <a:schemeClr val="tx1"/>
                </a:solidFill>
                <a:latin typeface="Arial" charset="0"/>
                <a:cs typeface="Arial" charset="0"/>
              </a:defRPr>
            </a:lvl1pPr>
            <a:lvl2pPr marL="742353" indent="-285520" defTabSz="923182" eaLnBrk="0" hangingPunct="0">
              <a:defRPr>
                <a:solidFill>
                  <a:schemeClr val="tx1"/>
                </a:solidFill>
                <a:latin typeface="Arial" charset="0"/>
                <a:cs typeface="Arial" charset="0"/>
              </a:defRPr>
            </a:lvl2pPr>
            <a:lvl3pPr marL="1142082" indent="-228416" defTabSz="923182" eaLnBrk="0" hangingPunct="0">
              <a:defRPr>
                <a:solidFill>
                  <a:schemeClr val="tx1"/>
                </a:solidFill>
                <a:latin typeface="Arial" charset="0"/>
                <a:cs typeface="Arial" charset="0"/>
              </a:defRPr>
            </a:lvl3pPr>
            <a:lvl4pPr marL="1598914" indent="-228416" defTabSz="923182" eaLnBrk="0" hangingPunct="0">
              <a:defRPr>
                <a:solidFill>
                  <a:schemeClr val="tx1"/>
                </a:solidFill>
                <a:latin typeface="Arial" charset="0"/>
                <a:cs typeface="Arial" charset="0"/>
              </a:defRPr>
            </a:lvl4pPr>
            <a:lvl5pPr marL="2055747" indent="-228416" defTabSz="923182" eaLnBrk="0" hangingPunct="0">
              <a:defRPr>
                <a:solidFill>
                  <a:schemeClr val="tx1"/>
                </a:solidFill>
                <a:latin typeface="Arial" charset="0"/>
                <a:cs typeface="Arial" charset="0"/>
              </a:defRPr>
            </a:lvl5pPr>
            <a:lvl6pPr marL="2512578" indent="-228416" defTabSz="923182" eaLnBrk="0" fontAlgn="base" hangingPunct="0">
              <a:spcBef>
                <a:spcPct val="0"/>
              </a:spcBef>
              <a:spcAft>
                <a:spcPct val="0"/>
              </a:spcAft>
              <a:defRPr>
                <a:solidFill>
                  <a:schemeClr val="tx1"/>
                </a:solidFill>
                <a:latin typeface="Arial" charset="0"/>
                <a:cs typeface="Arial" charset="0"/>
              </a:defRPr>
            </a:lvl6pPr>
            <a:lvl7pPr marL="2969411" indent="-228416" defTabSz="923182" eaLnBrk="0" fontAlgn="base" hangingPunct="0">
              <a:spcBef>
                <a:spcPct val="0"/>
              </a:spcBef>
              <a:spcAft>
                <a:spcPct val="0"/>
              </a:spcAft>
              <a:defRPr>
                <a:solidFill>
                  <a:schemeClr val="tx1"/>
                </a:solidFill>
                <a:latin typeface="Arial" charset="0"/>
                <a:cs typeface="Arial" charset="0"/>
              </a:defRPr>
            </a:lvl7pPr>
            <a:lvl8pPr marL="3426244" indent="-228416" defTabSz="923182" eaLnBrk="0" fontAlgn="base" hangingPunct="0">
              <a:spcBef>
                <a:spcPct val="0"/>
              </a:spcBef>
              <a:spcAft>
                <a:spcPct val="0"/>
              </a:spcAft>
              <a:defRPr>
                <a:solidFill>
                  <a:schemeClr val="tx1"/>
                </a:solidFill>
                <a:latin typeface="Arial" charset="0"/>
                <a:cs typeface="Arial" charset="0"/>
              </a:defRPr>
            </a:lvl8pPr>
            <a:lvl9pPr marL="3883076" indent="-228416" defTabSz="923182" eaLnBrk="0" fontAlgn="base" hangingPunct="0">
              <a:spcBef>
                <a:spcPct val="0"/>
              </a:spcBef>
              <a:spcAft>
                <a:spcPct val="0"/>
              </a:spcAft>
              <a:defRPr>
                <a:solidFill>
                  <a:schemeClr val="tx1"/>
                </a:solidFill>
                <a:latin typeface="Arial" charset="0"/>
                <a:cs typeface="Arial" charset="0"/>
              </a:defRPr>
            </a:lvl9pPr>
          </a:lstStyle>
          <a:p>
            <a:pPr eaLnBrk="1" hangingPunct="1"/>
            <a:fld id="{F5D0EB29-09E3-498F-B416-E149BAF6E5F6}" type="slidenum">
              <a:rPr lang="en-US" smtClean="0"/>
              <a:pPr eaLnBrk="1" hangingPunct="1"/>
              <a:t>11</a:t>
            </a:fld>
            <a:endParaRPr lang="en-US"/>
          </a:p>
        </p:txBody>
      </p:sp>
      <p:sp>
        <p:nvSpPr>
          <p:cNvPr id="50179" name="Rectangle 7"/>
          <p:cNvSpPr txBox="1">
            <a:spLocks noGrp="1" noChangeArrowheads="1"/>
          </p:cNvSpPr>
          <p:nvPr/>
        </p:nvSpPr>
        <p:spPr bwMode="auto">
          <a:xfrm>
            <a:off x="3928375" y="8757289"/>
            <a:ext cx="3005826" cy="461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01" tIns="46150" rIns="92301" bIns="46150" anchor="b"/>
          <a:lstStyle>
            <a:lvl1pPr defTabSz="923925" eaLnBrk="0" hangingPunct="0">
              <a:defRPr>
                <a:solidFill>
                  <a:schemeClr val="tx1"/>
                </a:solidFill>
                <a:latin typeface="Arial" charset="0"/>
                <a:cs typeface="Arial" charset="0"/>
              </a:defRPr>
            </a:lvl1pPr>
            <a:lvl2pPr marL="742950" indent="-285750" defTabSz="923925" eaLnBrk="0" hangingPunct="0">
              <a:defRPr>
                <a:solidFill>
                  <a:schemeClr val="tx1"/>
                </a:solidFill>
                <a:latin typeface="Arial" charset="0"/>
                <a:cs typeface="Arial" charset="0"/>
              </a:defRPr>
            </a:lvl2pPr>
            <a:lvl3pPr marL="1143000" indent="-228600" defTabSz="923925" eaLnBrk="0" hangingPunct="0">
              <a:defRPr>
                <a:solidFill>
                  <a:schemeClr val="tx1"/>
                </a:solidFill>
                <a:latin typeface="Arial" charset="0"/>
                <a:cs typeface="Arial" charset="0"/>
              </a:defRPr>
            </a:lvl3pPr>
            <a:lvl4pPr marL="1600200" indent="-228600" defTabSz="923925" eaLnBrk="0" hangingPunct="0">
              <a:defRPr>
                <a:solidFill>
                  <a:schemeClr val="tx1"/>
                </a:solidFill>
                <a:latin typeface="Arial" charset="0"/>
                <a:cs typeface="Arial" charset="0"/>
              </a:defRPr>
            </a:lvl4pPr>
            <a:lvl5pPr marL="2057400" indent="-228600" defTabSz="923925" eaLnBrk="0" hangingPunct="0">
              <a:defRPr>
                <a:solidFill>
                  <a:schemeClr val="tx1"/>
                </a:solidFill>
                <a:latin typeface="Arial" charset="0"/>
                <a:cs typeface="Arial" charset="0"/>
              </a:defRPr>
            </a:lvl5pPr>
            <a:lvl6pPr marL="2514600" indent="-228600" defTabSz="923925" eaLnBrk="0" fontAlgn="base" hangingPunct="0">
              <a:spcBef>
                <a:spcPct val="0"/>
              </a:spcBef>
              <a:spcAft>
                <a:spcPct val="0"/>
              </a:spcAft>
              <a:defRPr>
                <a:solidFill>
                  <a:schemeClr val="tx1"/>
                </a:solidFill>
                <a:latin typeface="Arial" charset="0"/>
                <a:cs typeface="Arial" charset="0"/>
              </a:defRPr>
            </a:lvl6pPr>
            <a:lvl7pPr marL="2971800" indent="-228600" defTabSz="923925" eaLnBrk="0" fontAlgn="base" hangingPunct="0">
              <a:spcBef>
                <a:spcPct val="0"/>
              </a:spcBef>
              <a:spcAft>
                <a:spcPct val="0"/>
              </a:spcAft>
              <a:defRPr>
                <a:solidFill>
                  <a:schemeClr val="tx1"/>
                </a:solidFill>
                <a:latin typeface="Arial" charset="0"/>
                <a:cs typeface="Arial" charset="0"/>
              </a:defRPr>
            </a:lvl7pPr>
            <a:lvl8pPr marL="3429000" indent="-228600" defTabSz="923925" eaLnBrk="0" fontAlgn="base" hangingPunct="0">
              <a:spcBef>
                <a:spcPct val="0"/>
              </a:spcBef>
              <a:spcAft>
                <a:spcPct val="0"/>
              </a:spcAft>
              <a:defRPr>
                <a:solidFill>
                  <a:schemeClr val="tx1"/>
                </a:solidFill>
                <a:latin typeface="Arial" charset="0"/>
                <a:cs typeface="Arial" charset="0"/>
              </a:defRPr>
            </a:lvl8pPr>
            <a:lvl9pPr marL="3886200" indent="-228600" defTabSz="923925" eaLnBrk="0" fontAlgn="base" hangingPunct="0">
              <a:spcBef>
                <a:spcPct val="0"/>
              </a:spcBef>
              <a:spcAft>
                <a:spcPct val="0"/>
              </a:spcAft>
              <a:defRPr>
                <a:solidFill>
                  <a:schemeClr val="tx1"/>
                </a:solidFill>
                <a:latin typeface="Arial" charset="0"/>
                <a:cs typeface="Arial" charset="0"/>
              </a:defRPr>
            </a:lvl9pPr>
          </a:lstStyle>
          <a:p>
            <a:pPr algn="r" eaLnBrk="1" hangingPunct="1"/>
            <a:fld id="{D41EA43C-F84D-4343-AB4B-4F723BFA2AE4}" type="slidenum">
              <a:rPr lang="en-US" sz="1200"/>
              <a:pPr algn="r" eaLnBrk="1" hangingPunct="1"/>
              <a:t>11</a:t>
            </a:fld>
            <a:endParaRPr lang="en-US" sz="1200"/>
          </a:p>
        </p:txBody>
      </p:sp>
      <p:sp>
        <p:nvSpPr>
          <p:cNvPr id="50180" name="Rectangle 2"/>
          <p:cNvSpPr>
            <a:spLocks noGrp="1" noRot="1" noChangeAspect="1" noChangeArrowheads="1" noTextEdit="1"/>
          </p:cNvSpPr>
          <p:nvPr>
            <p:ph type="sldImg"/>
          </p:nvPr>
        </p:nvSpPr>
        <p:spPr>
          <a:solidFill>
            <a:srgbClr val="FFFFFF"/>
          </a:solidFill>
          <a:ln/>
        </p:spPr>
      </p:sp>
      <p:sp>
        <p:nvSpPr>
          <p:cNvPr id="5018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z="1800" dirty="0">
                <a:effectLst/>
                <a:latin typeface="Calibri" panose="020F0502020204030204" pitchFamily="34" charset="0"/>
                <a:ea typeface="Calibri" panose="020F0502020204030204" pitchFamily="34" charset="0"/>
                <a:cs typeface="Times New Roman" panose="02020603050405020304" pitchFamily="18" charset="0"/>
              </a:rPr>
              <a:t>That year the virus made to the cover of Time magazine, and nearly twenty years later, we are asking the same question</a:t>
            </a:r>
          </a:p>
          <a:p>
            <a:pPr eaLnBrk="1" hangingPunct="1"/>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eaLnBrk="1" hangingPunct="1"/>
            <a:r>
              <a:rPr lang="en-US" sz="1800" dirty="0">
                <a:effectLst/>
                <a:latin typeface="Calibri" panose="020F0502020204030204" pitchFamily="34" charset="0"/>
                <a:ea typeface="Calibri" panose="020F0502020204030204" pitchFamily="34" charset="0"/>
                <a:cs typeface="Times New Roman" panose="02020603050405020304" pitchFamily="18" charset="0"/>
              </a:rPr>
              <a:t> – whether bird flu will become the next pandemic virus and if so from where will that first strain emerge?</a:t>
            </a:r>
            <a:endParaRPr lang="en-US" dirty="0"/>
          </a:p>
        </p:txBody>
      </p:sp>
    </p:spTree>
    <p:extLst>
      <p:ext uri="{BB962C8B-B14F-4D97-AF65-F5344CB8AC3E}">
        <p14:creationId xmlns:p14="http://schemas.microsoft.com/office/powerpoint/2010/main" val="18822466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In 2005, the rapid and long distance spread of H5N1 from China westward into Africa and Europe raised the question of whether the virus could also spread eastward into North America.</a:t>
            </a:r>
          </a:p>
          <a:p>
            <a:r>
              <a:rPr lang="en-US" sz="1800" dirty="0">
                <a:effectLst/>
                <a:latin typeface="Calibri" panose="020F0502020204030204" pitchFamily="34" charset="0"/>
                <a:ea typeface="Calibri" panose="020F0502020204030204" pitchFamily="34" charset="0"/>
                <a:cs typeface="Times New Roman" panose="02020603050405020304" pitchFamily="18" charset="0"/>
              </a:rPr>
              <a:t>Because of the overlap of the East Asia/Australia flyway and our Pacific flyway overlap in Alaska, </a:t>
            </a:r>
          </a:p>
          <a:p>
            <a:r>
              <a:rPr lang="en-US" sz="1800" dirty="0">
                <a:effectLst/>
                <a:latin typeface="Calibri" panose="020F0502020204030204" pitchFamily="34" charset="0"/>
                <a:ea typeface="Calibri" panose="020F0502020204030204" pitchFamily="34" charset="0"/>
                <a:cs typeface="Times New Roman" panose="02020603050405020304" pitchFamily="18" charset="0"/>
              </a:rPr>
              <a:t>it made the region around the Behring Strait a likely area where such an introduction would occur.</a:t>
            </a:r>
            <a:r>
              <a:rPr lang="en-US" dirty="0">
                <a:effectLst/>
              </a:rPr>
              <a:t> </a:t>
            </a:r>
          </a:p>
          <a:p>
            <a:endParaRPr lang="en-US" dirty="0">
              <a:effectLs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Of course, we now know that the 2005 expansion did not extend into North America.</a:t>
            </a:r>
          </a:p>
          <a:p>
            <a:r>
              <a:rPr lang="en-US" dirty="0"/>
              <a:t>I should note that around this time, there was active debate that while some species of birds are known to migrate across the Behring Strait,</a:t>
            </a:r>
          </a:p>
          <a:p>
            <a:r>
              <a:rPr lang="en-US" dirty="0"/>
              <a:t>the existence of a very distinct genetic lineages of Eurasian versus North American wild bird avian influenza viruses argue that the extent of intercontinental movement of AI viruses was limited.</a:t>
            </a:r>
          </a:p>
          <a:p>
            <a:endParaRPr lang="en-US" dirty="0"/>
          </a:p>
          <a:p>
            <a:r>
              <a:rPr lang="en-US" dirty="0"/>
              <a:t>But boy did HPAI viruses have something to say about intercontinental transmission.</a:t>
            </a:r>
          </a:p>
        </p:txBody>
      </p:sp>
      <p:sp>
        <p:nvSpPr>
          <p:cNvPr id="4" name="Slide Number Placeholder 3"/>
          <p:cNvSpPr>
            <a:spLocks noGrp="1"/>
          </p:cNvSpPr>
          <p:nvPr>
            <p:ph type="sldNum" sz="quarter" idx="10"/>
          </p:nvPr>
        </p:nvSpPr>
        <p:spPr/>
        <p:txBody>
          <a:bodyPr/>
          <a:lstStyle/>
          <a:p>
            <a:fld id="{DC2EB1C3-9943-D74B-BB33-38F1D43C85E7}" type="slidenum">
              <a:rPr lang="en-US" smtClean="0"/>
              <a:t>12</a:t>
            </a:fld>
            <a:endParaRPr lang="en-US"/>
          </a:p>
        </p:txBody>
      </p:sp>
    </p:spTree>
    <p:extLst>
      <p:ext uri="{BB962C8B-B14F-4D97-AF65-F5344CB8AC3E}">
        <p14:creationId xmlns:p14="http://schemas.microsoft.com/office/powerpoint/2010/main" val="4294932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14409" eaLnBrk="0" hangingPunct="0">
              <a:defRPr>
                <a:solidFill>
                  <a:schemeClr val="tx1"/>
                </a:solidFill>
                <a:latin typeface="Arial" charset="0"/>
                <a:ea typeface="ＭＳ Ｐゴシック" charset="0"/>
                <a:cs typeface="Arial" charset="0"/>
              </a:defRPr>
            </a:lvl1pPr>
            <a:lvl2pPr marL="735298" indent="-282807" defTabSz="914409" eaLnBrk="0" hangingPunct="0">
              <a:defRPr>
                <a:solidFill>
                  <a:schemeClr val="tx1"/>
                </a:solidFill>
                <a:latin typeface="Arial" charset="0"/>
                <a:ea typeface="Arial" charset="0"/>
                <a:cs typeface="Arial" charset="0"/>
              </a:defRPr>
            </a:lvl2pPr>
            <a:lvl3pPr marL="1131227" indent="-226245" defTabSz="914409" eaLnBrk="0" hangingPunct="0">
              <a:defRPr>
                <a:solidFill>
                  <a:schemeClr val="tx1"/>
                </a:solidFill>
                <a:latin typeface="Arial" charset="0"/>
                <a:ea typeface="Arial" charset="0"/>
                <a:cs typeface="Arial" charset="0"/>
              </a:defRPr>
            </a:lvl3pPr>
            <a:lvl4pPr marL="1583718" indent="-226245" defTabSz="914409" eaLnBrk="0" hangingPunct="0">
              <a:defRPr>
                <a:solidFill>
                  <a:schemeClr val="tx1"/>
                </a:solidFill>
                <a:latin typeface="Arial" charset="0"/>
                <a:ea typeface="Arial" charset="0"/>
                <a:cs typeface="Arial" charset="0"/>
              </a:defRPr>
            </a:lvl4pPr>
            <a:lvl5pPr marL="2036209" indent="-226245" defTabSz="914409" eaLnBrk="0" hangingPunct="0">
              <a:defRPr>
                <a:solidFill>
                  <a:schemeClr val="tx1"/>
                </a:solidFill>
                <a:latin typeface="Arial" charset="0"/>
                <a:ea typeface="Arial" charset="0"/>
                <a:cs typeface="Arial" charset="0"/>
              </a:defRPr>
            </a:lvl5pPr>
            <a:lvl6pPr marL="2488700" indent="-226245" defTabSz="914409" eaLnBrk="0" fontAlgn="base" hangingPunct="0">
              <a:spcBef>
                <a:spcPct val="0"/>
              </a:spcBef>
              <a:spcAft>
                <a:spcPct val="0"/>
              </a:spcAft>
              <a:defRPr>
                <a:solidFill>
                  <a:schemeClr val="tx1"/>
                </a:solidFill>
                <a:latin typeface="Arial" charset="0"/>
                <a:ea typeface="Arial" charset="0"/>
                <a:cs typeface="Arial" charset="0"/>
              </a:defRPr>
            </a:lvl6pPr>
            <a:lvl7pPr marL="2941190" indent="-226245" defTabSz="914409" eaLnBrk="0" fontAlgn="base" hangingPunct="0">
              <a:spcBef>
                <a:spcPct val="0"/>
              </a:spcBef>
              <a:spcAft>
                <a:spcPct val="0"/>
              </a:spcAft>
              <a:defRPr>
                <a:solidFill>
                  <a:schemeClr val="tx1"/>
                </a:solidFill>
                <a:latin typeface="Arial" charset="0"/>
                <a:ea typeface="Arial" charset="0"/>
                <a:cs typeface="Arial" charset="0"/>
              </a:defRPr>
            </a:lvl7pPr>
            <a:lvl8pPr marL="3393681" indent="-226245" defTabSz="914409" eaLnBrk="0" fontAlgn="base" hangingPunct="0">
              <a:spcBef>
                <a:spcPct val="0"/>
              </a:spcBef>
              <a:spcAft>
                <a:spcPct val="0"/>
              </a:spcAft>
              <a:defRPr>
                <a:solidFill>
                  <a:schemeClr val="tx1"/>
                </a:solidFill>
                <a:latin typeface="Arial" charset="0"/>
                <a:ea typeface="Arial" charset="0"/>
                <a:cs typeface="Arial" charset="0"/>
              </a:defRPr>
            </a:lvl8pPr>
            <a:lvl9pPr marL="3846172" indent="-226245" defTabSz="914409"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defRPr/>
            </a:pPr>
            <a:fld id="{97F13D64-53BC-6B4F-A41E-D53639C3B0E2}" type="slidenum">
              <a:rPr lang="en-US" smtClean="0"/>
              <a:pPr eaLnBrk="1" hangingPunct="1">
                <a:defRPr/>
              </a:pPr>
              <a:t>13</a:t>
            </a:fld>
            <a:endParaRPr lang="en-US"/>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extLst>
            <a:ext uri="{FAA26D3D-D897-4be2-8F04-BA451C77F1D7}">
              <ma14:placeholderFlag xmlns="" xmlns:ma14="http://schemas.microsoft.com/office/mac/drawingml/2011/main"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228600" marR="0" indent="-22860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As you know, a HPAI H5N8 variant that first caused outbreaks in the spring of 2014 in Japan and South Korea lead to the introduction of that virus into US and Canada later in the same year.</a:t>
            </a:r>
          </a:p>
          <a:p>
            <a:pPr marL="228600" marR="0" indent="-22860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That introduction most likely occurred via the Behring Strait, but it was not detected during the surveillance during the summer in Alaska,</a:t>
            </a:r>
          </a:p>
          <a:p>
            <a:pPr marL="228600" marR="0" indent="-22860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My lab was among the first to detect the introduction in December 2014 from wild birds that was submitted to us from Washington State.</a:t>
            </a: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The introduction of H5N1 that is the cause of the present outbreak was first detected in eastern Canada, in Newfoundland in November 2021,</a:t>
            </a:r>
          </a:p>
          <a:p>
            <a:r>
              <a:rPr lang="en-US" sz="1800" dirty="0">
                <a:effectLst/>
                <a:latin typeface="Calibri" panose="020F0502020204030204" pitchFamily="34" charset="0"/>
                <a:ea typeface="Calibri" panose="020F0502020204030204" pitchFamily="34" charset="0"/>
                <a:cs typeface="Times New Roman" panose="02020603050405020304" pitchFamily="18" charset="0"/>
              </a:rPr>
              <a:t>and the first US detection followed soon after in January of 2022 in first North and then South Carolina.</a:t>
            </a:r>
            <a:endParaRPr lang="en-US" dirty="0">
              <a:cs typeface="+mn-cs"/>
            </a:endParaRPr>
          </a:p>
        </p:txBody>
      </p:sp>
    </p:spTree>
    <p:extLst>
      <p:ext uri="{BB962C8B-B14F-4D97-AF65-F5344CB8AC3E}">
        <p14:creationId xmlns:p14="http://schemas.microsoft.com/office/powerpoint/2010/main" val="33040236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14409" eaLnBrk="0" hangingPunct="0">
              <a:defRPr>
                <a:solidFill>
                  <a:schemeClr val="tx1"/>
                </a:solidFill>
                <a:latin typeface="Arial" charset="0"/>
                <a:ea typeface="ＭＳ Ｐゴシック" charset="0"/>
                <a:cs typeface="Arial" charset="0"/>
              </a:defRPr>
            </a:lvl1pPr>
            <a:lvl2pPr marL="735298" indent="-282807" defTabSz="914409" eaLnBrk="0" hangingPunct="0">
              <a:defRPr>
                <a:solidFill>
                  <a:schemeClr val="tx1"/>
                </a:solidFill>
                <a:latin typeface="Arial" charset="0"/>
                <a:ea typeface="Arial" charset="0"/>
                <a:cs typeface="Arial" charset="0"/>
              </a:defRPr>
            </a:lvl2pPr>
            <a:lvl3pPr marL="1131227" indent="-226245" defTabSz="914409" eaLnBrk="0" hangingPunct="0">
              <a:defRPr>
                <a:solidFill>
                  <a:schemeClr val="tx1"/>
                </a:solidFill>
                <a:latin typeface="Arial" charset="0"/>
                <a:ea typeface="Arial" charset="0"/>
                <a:cs typeface="Arial" charset="0"/>
              </a:defRPr>
            </a:lvl3pPr>
            <a:lvl4pPr marL="1583718" indent="-226245" defTabSz="914409" eaLnBrk="0" hangingPunct="0">
              <a:defRPr>
                <a:solidFill>
                  <a:schemeClr val="tx1"/>
                </a:solidFill>
                <a:latin typeface="Arial" charset="0"/>
                <a:ea typeface="Arial" charset="0"/>
                <a:cs typeface="Arial" charset="0"/>
              </a:defRPr>
            </a:lvl4pPr>
            <a:lvl5pPr marL="2036209" indent="-226245" defTabSz="914409" eaLnBrk="0" hangingPunct="0">
              <a:defRPr>
                <a:solidFill>
                  <a:schemeClr val="tx1"/>
                </a:solidFill>
                <a:latin typeface="Arial" charset="0"/>
                <a:ea typeface="Arial" charset="0"/>
                <a:cs typeface="Arial" charset="0"/>
              </a:defRPr>
            </a:lvl5pPr>
            <a:lvl6pPr marL="2488700" indent="-226245" defTabSz="914409" eaLnBrk="0" fontAlgn="base" hangingPunct="0">
              <a:spcBef>
                <a:spcPct val="0"/>
              </a:spcBef>
              <a:spcAft>
                <a:spcPct val="0"/>
              </a:spcAft>
              <a:defRPr>
                <a:solidFill>
                  <a:schemeClr val="tx1"/>
                </a:solidFill>
                <a:latin typeface="Arial" charset="0"/>
                <a:ea typeface="Arial" charset="0"/>
                <a:cs typeface="Arial" charset="0"/>
              </a:defRPr>
            </a:lvl6pPr>
            <a:lvl7pPr marL="2941190" indent="-226245" defTabSz="914409" eaLnBrk="0" fontAlgn="base" hangingPunct="0">
              <a:spcBef>
                <a:spcPct val="0"/>
              </a:spcBef>
              <a:spcAft>
                <a:spcPct val="0"/>
              </a:spcAft>
              <a:defRPr>
                <a:solidFill>
                  <a:schemeClr val="tx1"/>
                </a:solidFill>
                <a:latin typeface="Arial" charset="0"/>
                <a:ea typeface="Arial" charset="0"/>
                <a:cs typeface="Arial" charset="0"/>
              </a:defRPr>
            </a:lvl7pPr>
            <a:lvl8pPr marL="3393681" indent="-226245" defTabSz="914409" eaLnBrk="0" fontAlgn="base" hangingPunct="0">
              <a:spcBef>
                <a:spcPct val="0"/>
              </a:spcBef>
              <a:spcAft>
                <a:spcPct val="0"/>
              </a:spcAft>
              <a:defRPr>
                <a:solidFill>
                  <a:schemeClr val="tx1"/>
                </a:solidFill>
                <a:latin typeface="Arial" charset="0"/>
                <a:ea typeface="Arial" charset="0"/>
                <a:cs typeface="Arial" charset="0"/>
              </a:defRPr>
            </a:lvl8pPr>
            <a:lvl9pPr marL="3846172" indent="-226245" defTabSz="914409"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defRPr/>
            </a:pPr>
            <a:fld id="{97F13D64-53BC-6B4F-A41E-D53639C3B0E2}" type="slidenum">
              <a:rPr lang="en-US" smtClean="0"/>
              <a:pPr eaLnBrk="1" hangingPunct="1">
                <a:defRPr/>
              </a:pPr>
              <a:t>14</a:t>
            </a:fld>
            <a:endParaRPr lang="en-US"/>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extLst>
            <a:ext uri="{FAA26D3D-D897-4be2-8F04-BA451C77F1D7}">
              <ma14:placeholderFlag xmlns:ma14="http://schemas.microsoft.com/office/mac/drawingml/2011/main" xmlns="" val="1"/>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I would argue that the introduction from the Atlantic side and not via Alaska was not unexpected, as my group had shown in 2014, that Iceland and Greenland are important areas where birds from North America and Europe interact and of course exchange whatever viruses they might be carrying.</a:t>
            </a:r>
            <a:endParaRPr lang="en-US" dirty="0">
              <a:cs typeface="+mn-cs"/>
            </a:endParaRPr>
          </a:p>
        </p:txBody>
      </p:sp>
    </p:spTree>
    <p:extLst>
      <p:ext uri="{BB962C8B-B14F-4D97-AF65-F5344CB8AC3E}">
        <p14:creationId xmlns:p14="http://schemas.microsoft.com/office/powerpoint/2010/main" val="28591073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14409" eaLnBrk="0" hangingPunct="0">
              <a:defRPr>
                <a:solidFill>
                  <a:schemeClr val="tx1"/>
                </a:solidFill>
                <a:latin typeface="Arial" charset="0"/>
                <a:ea typeface="ＭＳ Ｐゴシック" charset="0"/>
                <a:cs typeface="Arial" charset="0"/>
              </a:defRPr>
            </a:lvl1pPr>
            <a:lvl2pPr marL="735298" indent="-282807" defTabSz="914409" eaLnBrk="0" hangingPunct="0">
              <a:defRPr>
                <a:solidFill>
                  <a:schemeClr val="tx1"/>
                </a:solidFill>
                <a:latin typeface="Arial" charset="0"/>
                <a:ea typeface="Arial" charset="0"/>
                <a:cs typeface="Arial" charset="0"/>
              </a:defRPr>
            </a:lvl2pPr>
            <a:lvl3pPr marL="1131227" indent="-226245" defTabSz="914409" eaLnBrk="0" hangingPunct="0">
              <a:defRPr>
                <a:solidFill>
                  <a:schemeClr val="tx1"/>
                </a:solidFill>
                <a:latin typeface="Arial" charset="0"/>
                <a:ea typeface="Arial" charset="0"/>
                <a:cs typeface="Arial" charset="0"/>
              </a:defRPr>
            </a:lvl3pPr>
            <a:lvl4pPr marL="1583718" indent="-226245" defTabSz="914409" eaLnBrk="0" hangingPunct="0">
              <a:defRPr>
                <a:solidFill>
                  <a:schemeClr val="tx1"/>
                </a:solidFill>
                <a:latin typeface="Arial" charset="0"/>
                <a:ea typeface="Arial" charset="0"/>
                <a:cs typeface="Arial" charset="0"/>
              </a:defRPr>
            </a:lvl4pPr>
            <a:lvl5pPr marL="2036209" indent="-226245" defTabSz="914409" eaLnBrk="0" hangingPunct="0">
              <a:defRPr>
                <a:solidFill>
                  <a:schemeClr val="tx1"/>
                </a:solidFill>
                <a:latin typeface="Arial" charset="0"/>
                <a:ea typeface="Arial" charset="0"/>
                <a:cs typeface="Arial" charset="0"/>
              </a:defRPr>
            </a:lvl5pPr>
            <a:lvl6pPr marL="2488700" indent="-226245" defTabSz="914409" eaLnBrk="0" fontAlgn="base" hangingPunct="0">
              <a:spcBef>
                <a:spcPct val="0"/>
              </a:spcBef>
              <a:spcAft>
                <a:spcPct val="0"/>
              </a:spcAft>
              <a:defRPr>
                <a:solidFill>
                  <a:schemeClr val="tx1"/>
                </a:solidFill>
                <a:latin typeface="Arial" charset="0"/>
                <a:ea typeface="Arial" charset="0"/>
                <a:cs typeface="Arial" charset="0"/>
              </a:defRPr>
            </a:lvl6pPr>
            <a:lvl7pPr marL="2941190" indent="-226245" defTabSz="914409" eaLnBrk="0" fontAlgn="base" hangingPunct="0">
              <a:spcBef>
                <a:spcPct val="0"/>
              </a:spcBef>
              <a:spcAft>
                <a:spcPct val="0"/>
              </a:spcAft>
              <a:defRPr>
                <a:solidFill>
                  <a:schemeClr val="tx1"/>
                </a:solidFill>
                <a:latin typeface="Arial" charset="0"/>
                <a:ea typeface="Arial" charset="0"/>
                <a:cs typeface="Arial" charset="0"/>
              </a:defRPr>
            </a:lvl7pPr>
            <a:lvl8pPr marL="3393681" indent="-226245" defTabSz="914409" eaLnBrk="0" fontAlgn="base" hangingPunct="0">
              <a:spcBef>
                <a:spcPct val="0"/>
              </a:spcBef>
              <a:spcAft>
                <a:spcPct val="0"/>
              </a:spcAft>
              <a:defRPr>
                <a:solidFill>
                  <a:schemeClr val="tx1"/>
                </a:solidFill>
                <a:latin typeface="Arial" charset="0"/>
                <a:ea typeface="Arial" charset="0"/>
                <a:cs typeface="Arial" charset="0"/>
              </a:defRPr>
            </a:lvl8pPr>
            <a:lvl9pPr marL="3846172" indent="-226245" defTabSz="914409"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defRPr/>
            </a:pPr>
            <a:fld id="{97F13D64-53BC-6B4F-A41E-D53639C3B0E2}" type="slidenum">
              <a:rPr lang="en-US" smtClean="0"/>
              <a:pPr eaLnBrk="1" hangingPunct="1">
                <a:defRPr/>
              </a:pPr>
              <a:t>15</a:t>
            </a:fld>
            <a:endParaRPr lang="en-US"/>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extLst>
            <a:ext uri="{FAA26D3D-D897-4be2-8F04-BA451C77F1D7}">
              <ma14:placeholderFlag xmlns="" xmlns:ma14="http://schemas.microsoft.com/office/mac/drawingml/2011/main"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r>
              <a:rPr lang="en-US" dirty="0">
                <a:cs typeface="+mn-cs"/>
              </a:rPr>
              <a:t>Since then additional studies have supported the idea of the north Atlantic route of introduction.</a:t>
            </a:r>
          </a:p>
          <a:p>
            <a:pPr eaLnBrk="1" hangingPunct="1">
              <a:defRPr/>
            </a:pPr>
            <a:r>
              <a:rPr lang="en-US" dirty="0">
                <a:cs typeface="+mn-cs"/>
              </a:rPr>
              <a:t>Here is an example from </a:t>
            </a:r>
            <a:r>
              <a:rPr lang="en-US" dirty="0" err="1">
                <a:cs typeface="+mn-cs"/>
              </a:rPr>
              <a:t>Gass</a:t>
            </a:r>
            <a:r>
              <a:rPr lang="en-US" dirty="0">
                <a:cs typeface="+mn-cs"/>
              </a:rPr>
              <a:t> et al. with sequences from additional avian influenza viruses tracing viruses from Europe into US and Canada</a:t>
            </a:r>
          </a:p>
          <a:p>
            <a:pPr eaLnBrk="1" hangingPunct="1">
              <a:defRPr/>
            </a:pPr>
            <a:r>
              <a:rPr lang="en-US" dirty="0">
                <a:cs typeface="+mn-cs"/>
              </a:rPr>
              <a:t>and even into Central and South America.</a:t>
            </a:r>
          </a:p>
        </p:txBody>
      </p:sp>
    </p:spTree>
    <p:extLst>
      <p:ext uri="{BB962C8B-B14F-4D97-AF65-F5344CB8AC3E}">
        <p14:creationId xmlns:p14="http://schemas.microsoft.com/office/powerpoint/2010/main" val="11014893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14409" eaLnBrk="0" hangingPunct="0">
              <a:defRPr>
                <a:solidFill>
                  <a:schemeClr val="tx1"/>
                </a:solidFill>
                <a:latin typeface="Arial" charset="0"/>
                <a:ea typeface="ＭＳ Ｐゴシック" charset="0"/>
                <a:cs typeface="Arial" charset="0"/>
              </a:defRPr>
            </a:lvl1pPr>
            <a:lvl2pPr marL="735298" indent="-282807" defTabSz="914409" eaLnBrk="0" hangingPunct="0">
              <a:defRPr>
                <a:solidFill>
                  <a:schemeClr val="tx1"/>
                </a:solidFill>
                <a:latin typeface="Arial" charset="0"/>
                <a:ea typeface="Arial" charset="0"/>
                <a:cs typeface="Arial" charset="0"/>
              </a:defRPr>
            </a:lvl2pPr>
            <a:lvl3pPr marL="1131227" indent="-226245" defTabSz="914409" eaLnBrk="0" hangingPunct="0">
              <a:defRPr>
                <a:solidFill>
                  <a:schemeClr val="tx1"/>
                </a:solidFill>
                <a:latin typeface="Arial" charset="0"/>
                <a:ea typeface="Arial" charset="0"/>
                <a:cs typeface="Arial" charset="0"/>
              </a:defRPr>
            </a:lvl3pPr>
            <a:lvl4pPr marL="1583718" indent="-226245" defTabSz="914409" eaLnBrk="0" hangingPunct="0">
              <a:defRPr>
                <a:solidFill>
                  <a:schemeClr val="tx1"/>
                </a:solidFill>
                <a:latin typeface="Arial" charset="0"/>
                <a:ea typeface="Arial" charset="0"/>
                <a:cs typeface="Arial" charset="0"/>
              </a:defRPr>
            </a:lvl4pPr>
            <a:lvl5pPr marL="2036209" indent="-226245" defTabSz="914409" eaLnBrk="0" hangingPunct="0">
              <a:defRPr>
                <a:solidFill>
                  <a:schemeClr val="tx1"/>
                </a:solidFill>
                <a:latin typeface="Arial" charset="0"/>
                <a:ea typeface="Arial" charset="0"/>
                <a:cs typeface="Arial" charset="0"/>
              </a:defRPr>
            </a:lvl5pPr>
            <a:lvl6pPr marL="2488700" indent="-226245" defTabSz="914409" eaLnBrk="0" fontAlgn="base" hangingPunct="0">
              <a:spcBef>
                <a:spcPct val="0"/>
              </a:spcBef>
              <a:spcAft>
                <a:spcPct val="0"/>
              </a:spcAft>
              <a:defRPr>
                <a:solidFill>
                  <a:schemeClr val="tx1"/>
                </a:solidFill>
                <a:latin typeface="Arial" charset="0"/>
                <a:ea typeface="Arial" charset="0"/>
                <a:cs typeface="Arial" charset="0"/>
              </a:defRPr>
            </a:lvl6pPr>
            <a:lvl7pPr marL="2941190" indent="-226245" defTabSz="914409" eaLnBrk="0" fontAlgn="base" hangingPunct="0">
              <a:spcBef>
                <a:spcPct val="0"/>
              </a:spcBef>
              <a:spcAft>
                <a:spcPct val="0"/>
              </a:spcAft>
              <a:defRPr>
                <a:solidFill>
                  <a:schemeClr val="tx1"/>
                </a:solidFill>
                <a:latin typeface="Arial" charset="0"/>
                <a:ea typeface="Arial" charset="0"/>
                <a:cs typeface="Arial" charset="0"/>
              </a:defRPr>
            </a:lvl7pPr>
            <a:lvl8pPr marL="3393681" indent="-226245" defTabSz="914409" eaLnBrk="0" fontAlgn="base" hangingPunct="0">
              <a:spcBef>
                <a:spcPct val="0"/>
              </a:spcBef>
              <a:spcAft>
                <a:spcPct val="0"/>
              </a:spcAft>
              <a:defRPr>
                <a:solidFill>
                  <a:schemeClr val="tx1"/>
                </a:solidFill>
                <a:latin typeface="Arial" charset="0"/>
                <a:ea typeface="Arial" charset="0"/>
                <a:cs typeface="Arial" charset="0"/>
              </a:defRPr>
            </a:lvl8pPr>
            <a:lvl9pPr marL="3846172" indent="-226245" defTabSz="914409"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defRPr/>
            </a:pPr>
            <a:fld id="{97F13D64-53BC-6B4F-A41E-D53639C3B0E2}" type="slidenum">
              <a:rPr lang="en-US" smtClean="0"/>
              <a:pPr eaLnBrk="1" hangingPunct="1">
                <a:defRPr/>
              </a:pPr>
              <a:t>16</a:t>
            </a:fld>
            <a:endParaRPr lang="en-US"/>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extLst>
            <a:ext uri="{FAA26D3D-D897-4be2-8F04-BA451C77F1D7}">
              <ma14:placeholderFlag xmlns="" xmlns:ma14="http://schemas.microsoft.com/office/mac/drawingml/2011/main"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228600" marR="0" indent="-228600">
              <a:spcBef>
                <a:spcPts val="0"/>
              </a:spcBef>
              <a:spcAft>
                <a:spcPts val="0"/>
              </a:spcAft>
            </a:pPr>
            <a:r>
              <a:rPr lang="en-US" dirty="0">
                <a:cs typeface="+mn-cs"/>
              </a:rPr>
              <a:t>One of the things that has happened since the introduction is that the virus has reassorted with North American lineage avian influenza viruses.</a:t>
            </a:r>
          </a:p>
          <a:p>
            <a:pPr marL="228600" marR="0" indent="-228600">
              <a:spcBef>
                <a:spcPts val="0"/>
              </a:spcBef>
              <a:spcAft>
                <a:spcPts val="0"/>
              </a:spcAft>
            </a:pPr>
            <a:r>
              <a:rPr lang="en-US" dirty="0">
                <a:cs typeface="+mn-cs"/>
              </a:rPr>
              <a:t>Many of you have seen language like this in the NVSL reports.</a:t>
            </a:r>
          </a:p>
          <a:p>
            <a:pPr marL="228600" marR="0" indent="-228600">
              <a:spcBef>
                <a:spcPts val="0"/>
              </a:spcBef>
              <a:spcAft>
                <a:spcPts val="0"/>
              </a:spcAft>
            </a:pPr>
            <a:r>
              <a:rPr lang="en-US" dirty="0">
                <a:cs typeface="+mn-cs"/>
              </a:rPr>
              <a:t>  HPAI was determined by analysis of the protease cleavage site.</a:t>
            </a:r>
          </a:p>
          <a:p>
            <a:pPr marL="228600" marR="0" indent="-228600">
              <a:spcBef>
                <a:spcPts val="0"/>
              </a:spcBef>
              <a:spcAft>
                <a:spcPts val="0"/>
              </a:spcAft>
            </a:pPr>
            <a:r>
              <a:rPr lang="en-US" dirty="0">
                <a:cs typeface="+mn-cs"/>
              </a:rPr>
              <a:t>  EA 2344 H5 are viruses that are direct descendants of the introduced strains.</a:t>
            </a:r>
          </a:p>
          <a:p>
            <a:pPr marL="228600" marR="0" indent="-228600">
              <a:spcBef>
                <a:spcPts val="0"/>
              </a:spcBef>
              <a:spcAft>
                <a:spcPts val="0"/>
              </a:spcAft>
            </a:pPr>
            <a:r>
              <a:rPr lang="en-US" dirty="0">
                <a:cs typeface="+mn-cs"/>
              </a:rPr>
              <a:t>  and a variety of EA/AM reassortant where the virus is a genetic combination of the introduced H5N1 and some North American wild bird avian influenza virus.</a:t>
            </a:r>
          </a:p>
          <a:p>
            <a:pPr marL="228600" marR="0" indent="-228600">
              <a:spcBef>
                <a:spcPts val="0"/>
              </a:spcBef>
              <a:spcAft>
                <a:spcPts val="0"/>
              </a:spcAft>
            </a:pPr>
            <a:r>
              <a:rPr lang="en-US" dirty="0">
                <a:cs typeface="+mn-cs"/>
              </a:rPr>
              <a:t>The NVSL reporting language gives a succinct description of which segments are from North America. </a:t>
            </a:r>
          </a:p>
          <a:p>
            <a:pPr marL="228600" marR="0" indent="-228600">
              <a:spcBef>
                <a:spcPts val="0"/>
              </a:spcBef>
              <a:spcAft>
                <a:spcPts val="0"/>
              </a:spcAft>
            </a:pPr>
            <a:r>
              <a:rPr lang="en-US" dirty="0">
                <a:cs typeface="+mn-cs"/>
              </a:rPr>
              <a:t>But this is not the complete story, I've circled the PB1 gene as in reading the reporting language, you would not know that at least four different North American virus lineage have been swapped into HPAI H5N1. </a:t>
            </a:r>
          </a:p>
        </p:txBody>
      </p:sp>
    </p:spTree>
    <p:extLst>
      <p:ext uri="{BB962C8B-B14F-4D97-AF65-F5344CB8AC3E}">
        <p14:creationId xmlns:p14="http://schemas.microsoft.com/office/powerpoint/2010/main" val="18763543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14409" eaLnBrk="0" hangingPunct="0">
              <a:defRPr>
                <a:solidFill>
                  <a:schemeClr val="tx1"/>
                </a:solidFill>
                <a:latin typeface="Arial" charset="0"/>
                <a:ea typeface="ＭＳ Ｐゴシック" charset="0"/>
                <a:cs typeface="Arial" charset="0"/>
              </a:defRPr>
            </a:lvl1pPr>
            <a:lvl2pPr marL="735298" indent="-282807" defTabSz="914409" eaLnBrk="0" hangingPunct="0">
              <a:defRPr>
                <a:solidFill>
                  <a:schemeClr val="tx1"/>
                </a:solidFill>
                <a:latin typeface="Arial" charset="0"/>
                <a:ea typeface="Arial" charset="0"/>
                <a:cs typeface="Arial" charset="0"/>
              </a:defRPr>
            </a:lvl2pPr>
            <a:lvl3pPr marL="1131227" indent="-226245" defTabSz="914409" eaLnBrk="0" hangingPunct="0">
              <a:defRPr>
                <a:solidFill>
                  <a:schemeClr val="tx1"/>
                </a:solidFill>
                <a:latin typeface="Arial" charset="0"/>
                <a:ea typeface="Arial" charset="0"/>
                <a:cs typeface="Arial" charset="0"/>
              </a:defRPr>
            </a:lvl3pPr>
            <a:lvl4pPr marL="1583718" indent="-226245" defTabSz="914409" eaLnBrk="0" hangingPunct="0">
              <a:defRPr>
                <a:solidFill>
                  <a:schemeClr val="tx1"/>
                </a:solidFill>
                <a:latin typeface="Arial" charset="0"/>
                <a:ea typeface="Arial" charset="0"/>
                <a:cs typeface="Arial" charset="0"/>
              </a:defRPr>
            </a:lvl4pPr>
            <a:lvl5pPr marL="2036209" indent="-226245" defTabSz="914409" eaLnBrk="0" hangingPunct="0">
              <a:defRPr>
                <a:solidFill>
                  <a:schemeClr val="tx1"/>
                </a:solidFill>
                <a:latin typeface="Arial" charset="0"/>
                <a:ea typeface="Arial" charset="0"/>
                <a:cs typeface="Arial" charset="0"/>
              </a:defRPr>
            </a:lvl5pPr>
            <a:lvl6pPr marL="2488700" indent="-226245" defTabSz="914409" eaLnBrk="0" fontAlgn="base" hangingPunct="0">
              <a:spcBef>
                <a:spcPct val="0"/>
              </a:spcBef>
              <a:spcAft>
                <a:spcPct val="0"/>
              </a:spcAft>
              <a:defRPr>
                <a:solidFill>
                  <a:schemeClr val="tx1"/>
                </a:solidFill>
                <a:latin typeface="Arial" charset="0"/>
                <a:ea typeface="Arial" charset="0"/>
                <a:cs typeface="Arial" charset="0"/>
              </a:defRPr>
            </a:lvl6pPr>
            <a:lvl7pPr marL="2941190" indent="-226245" defTabSz="914409" eaLnBrk="0" fontAlgn="base" hangingPunct="0">
              <a:spcBef>
                <a:spcPct val="0"/>
              </a:spcBef>
              <a:spcAft>
                <a:spcPct val="0"/>
              </a:spcAft>
              <a:defRPr>
                <a:solidFill>
                  <a:schemeClr val="tx1"/>
                </a:solidFill>
                <a:latin typeface="Arial" charset="0"/>
                <a:ea typeface="Arial" charset="0"/>
                <a:cs typeface="Arial" charset="0"/>
              </a:defRPr>
            </a:lvl7pPr>
            <a:lvl8pPr marL="3393681" indent="-226245" defTabSz="914409" eaLnBrk="0" fontAlgn="base" hangingPunct="0">
              <a:spcBef>
                <a:spcPct val="0"/>
              </a:spcBef>
              <a:spcAft>
                <a:spcPct val="0"/>
              </a:spcAft>
              <a:defRPr>
                <a:solidFill>
                  <a:schemeClr val="tx1"/>
                </a:solidFill>
                <a:latin typeface="Arial" charset="0"/>
                <a:ea typeface="Arial" charset="0"/>
                <a:cs typeface="Arial" charset="0"/>
              </a:defRPr>
            </a:lvl8pPr>
            <a:lvl9pPr marL="3846172" indent="-226245" defTabSz="914409"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defRPr/>
            </a:pPr>
            <a:fld id="{97F13D64-53BC-6B4F-A41E-D53639C3B0E2}" type="slidenum">
              <a:rPr lang="en-US" smtClean="0"/>
              <a:pPr eaLnBrk="1" hangingPunct="1">
                <a:defRPr/>
              </a:pPr>
              <a:t>17</a:t>
            </a:fld>
            <a:endParaRPr lang="en-US"/>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extLst>
            <a:ext uri="{FAA26D3D-D897-4be2-8F04-BA451C77F1D7}">
              <ma14:placeholderFlag xmlns:ma14="http://schemas.microsoft.com/office/mac/drawingml/2011/main" xmlns="" val="1"/>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228600" marR="0" indent="-22860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 more comprehensive way to visualize what has happened following the introduction of H5N1 is via a phylogenetic tree.</a:t>
            </a:r>
          </a:p>
          <a:p>
            <a:pPr marL="228600" marR="0" indent="-22860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Thanks to the sequencing group at NVSL, thousands of viruses from the outbreak has been sequenced.</a:t>
            </a:r>
          </a:p>
          <a:p>
            <a:pPr marL="228600" marR="0" indent="-22860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figure represents the 130 H5N1 viruses from wild birds that I have submitted to NVSL over this past year and combined it with a selection from the thousands of viruses that USDA has sequenced.</a:t>
            </a:r>
          </a:p>
          <a:p>
            <a:pPr marL="228600" marR="0" indent="-22860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You don't need to read the virus' names, but I hope you can see that they fall into clusters and I have named and colored them in shades of green and blue according to the figure legend to the left.</a:t>
            </a:r>
          </a:p>
          <a:p>
            <a:pPr marL="228600" marR="0" indent="-22860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My samples form into 14 different clusters, but there are probably more once the entire USDA dataset is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analysed</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a:p>
            <a:pPr marL="228600" marR="0" indent="-22860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And before I leave this slide, viruses in the group G5 and G9 are the strains that have made it into Central and </a:t>
            </a:r>
            <a:r>
              <a:rPr lang="en-US" sz="1800">
                <a:effectLst/>
                <a:latin typeface="Calibri" panose="020F0502020204030204" pitchFamily="34" charset="0"/>
                <a:ea typeface="Calibri" panose="020F0502020204030204" pitchFamily="34" charset="0"/>
                <a:cs typeface="Times New Roman" panose="02020603050405020304" pitchFamily="18" charset="0"/>
              </a:rPr>
              <a:t>South America.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406098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14409" eaLnBrk="0" hangingPunct="0">
              <a:defRPr>
                <a:solidFill>
                  <a:schemeClr val="tx1"/>
                </a:solidFill>
                <a:latin typeface="Arial" charset="0"/>
                <a:ea typeface="ＭＳ Ｐゴシック" charset="0"/>
                <a:cs typeface="Arial" charset="0"/>
              </a:defRPr>
            </a:lvl1pPr>
            <a:lvl2pPr marL="735298" indent="-282807" defTabSz="914409" eaLnBrk="0" hangingPunct="0">
              <a:defRPr>
                <a:solidFill>
                  <a:schemeClr val="tx1"/>
                </a:solidFill>
                <a:latin typeface="Arial" charset="0"/>
                <a:ea typeface="Arial" charset="0"/>
                <a:cs typeface="Arial" charset="0"/>
              </a:defRPr>
            </a:lvl2pPr>
            <a:lvl3pPr marL="1131227" indent="-226245" defTabSz="914409" eaLnBrk="0" hangingPunct="0">
              <a:defRPr>
                <a:solidFill>
                  <a:schemeClr val="tx1"/>
                </a:solidFill>
                <a:latin typeface="Arial" charset="0"/>
                <a:ea typeface="Arial" charset="0"/>
                <a:cs typeface="Arial" charset="0"/>
              </a:defRPr>
            </a:lvl3pPr>
            <a:lvl4pPr marL="1583718" indent="-226245" defTabSz="914409" eaLnBrk="0" hangingPunct="0">
              <a:defRPr>
                <a:solidFill>
                  <a:schemeClr val="tx1"/>
                </a:solidFill>
                <a:latin typeface="Arial" charset="0"/>
                <a:ea typeface="Arial" charset="0"/>
                <a:cs typeface="Arial" charset="0"/>
              </a:defRPr>
            </a:lvl4pPr>
            <a:lvl5pPr marL="2036209" indent="-226245" defTabSz="914409" eaLnBrk="0" hangingPunct="0">
              <a:defRPr>
                <a:solidFill>
                  <a:schemeClr val="tx1"/>
                </a:solidFill>
                <a:latin typeface="Arial" charset="0"/>
                <a:ea typeface="Arial" charset="0"/>
                <a:cs typeface="Arial" charset="0"/>
              </a:defRPr>
            </a:lvl5pPr>
            <a:lvl6pPr marL="2488700" indent="-226245" defTabSz="914409" eaLnBrk="0" fontAlgn="base" hangingPunct="0">
              <a:spcBef>
                <a:spcPct val="0"/>
              </a:spcBef>
              <a:spcAft>
                <a:spcPct val="0"/>
              </a:spcAft>
              <a:defRPr>
                <a:solidFill>
                  <a:schemeClr val="tx1"/>
                </a:solidFill>
                <a:latin typeface="Arial" charset="0"/>
                <a:ea typeface="Arial" charset="0"/>
                <a:cs typeface="Arial" charset="0"/>
              </a:defRPr>
            </a:lvl6pPr>
            <a:lvl7pPr marL="2941190" indent="-226245" defTabSz="914409" eaLnBrk="0" fontAlgn="base" hangingPunct="0">
              <a:spcBef>
                <a:spcPct val="0"/>
              </a:spcBef>
              <a:spcAft>
                <a:spcPct val="0"/>
              </a:spcAft>
              <a:defRPr>
                <a:solidFill>
                  <a:schemeClr val="tx1"/>
                </a:solidFill>
                <a:latin typeface="Arial" charset="0"/>
                <a:ea typeface="Arial" charset="0"/>
                <a:cs typeface="Arial" charset="0"/>
              </a:defRPr>
            </a:lvl7pPr>
            <a:lvl8pPr marL="3393681" indent="-226245" defTabSz="914409" eaLnBrk="0" fontAlgn="base" hangingPunct="0">
              <a:spcBef>
                <a:spcPct val="0"/>
              </a:spcBef>
              <a:spcAft>
                <a:spcPct val="0"/>
              </a:spcAft>
              <a:defRPr>
                <a:solidFill>
                  <a:schemeClr val="tx1"/>
                </a:solidFill>
                <a:latin typeface="Arial" charset="0"/>
                <a:ea typeface="Arial" charset="0"/>
                <a:cs typeface="Arial" charset="0"/>
              </a:defRPr>
            </a:lvl8pPr>
            <a:lvl9pPr marL="3846172" indent="-226245" defTabSz="914409"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defRPr/>
            </a:pPr>
            <a:fld id="{97F13D64-53BC-6B4F-A41E-D53639C3B0E2}" type="slidenum">
              <a:rPr lang="en-US" smtClean="0"/>
              <a:pPr eaLnBrk="1" hangingPunct="1">
                <a:defRPr/>
              </a:pPr>
              <a:t>18</a:t>
            </a:fld>
            <a:endParaRPr lang="en-US"/>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extLst>
            <a:ext uri="{FAA26D3D-D897-4be2-8F04-BA451C77F1D7}">
              <ma14:placeholderFlag xmlns:ma14="http://schemas.microsoft.com/office/mac/drawingml/2011/main" xmlns="" val="1"/>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228600" marR="0" indent="-22860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Those phylogenetic trees gets hard to read when there are too many viruses on them.</a:t>
            </a:r>
          </a:p>
          <a:p>
            <a:pPr marL="228600" marR="0" indent="-22860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And on this figure to the left, my postdoc Patil Tawidian have come up with a different way of visualizing the genetic differences.</a:t>
            </a:r>
          </a:p>
          <a:p>
            <a:pPr marL="228600" marR="0" indent="-22860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Here the circles enclose groups of viruses that have very little genetic difference between them. Each cluster may contain many viruses, </a:t>
            </a:r>
          </a:p>
          <a:p>
            <a:pPr marL="228600" marR="0" indent="-22860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but by clustering them this way we can begin to highlight the viruses that are genetically different. We think that presenting the data this way will allow us to focus on those viruses, such as these  dots that are not within the four circles. Because these outliers have new reassorted gene segments and as a result they might have interesting biological properties conferred by their new genetic composition. </a:t>
            </a:r>
          </a:p>
          <a:p>
            <a:pPr marL="228600" marR="0" indent="-22860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228600" marR="0" indent="-228600">
              <a:spcBef>
                <a:spcPts val="0"/>
              </a:spcBef>
              <a:spcAft>
                <a:spcPts val="0"/>
              </a:spcAft>
            </a:pPr>
            <a:r>
              <a:rPr lang="en-US" sz="1800" dirty="0" err="1">
                <a:effectLst/>
                <a:latin typeface="Calibri" panose="020F0502020204030204" pitchFamily="34" charset="0"/>
                <a:ea typeface="Calibri" panose="020F0502020204030204" pitchFamily="34" charset="0"/>
                <a:cs typeface="Times New Roman" panose="02020603050405020304" pitchFamily="18" charset="0"/>
              </a:rPr>
              <a:t>SubClick</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indent="-22860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Another way of showing the range of genetic differences is on the table to the right.</a:t>
            </a:r>
          </a:p>
          <a:p>
            <a:pPr marL="228600" marR="0" indent="-22860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Genotype A1 is the virus that was introduced on the East Coast of the US early in 2022. I’ve colored all 8 of that virus’s RNA segments in blue.</a:t>
            </a:r>
          </a:p>
          <a:p>
            <a:pPr marL="228600" marR="0" indent="-22860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Then whenever you see a color change down a column, it means that those viruses have acquired an RNA segment from a different lineage.</a:t>
            </a:r>
          </a:p>
          <a:p>
            <a:pPr marL="228600" marR="0" indent="-22860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So, the A2 genotype viruses, for example, have a PB1 gene that is from a North American wild bird lineage.</a:t>
            </a:r>
          </a:p>
          <a:p>
            <a:pPr marL="228600" marR="0" indent="-22860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And if you continue down the same column, each new  colors mean that a different PB1 gene have been inserted into the H5N1 virus.</a:t>
            </a:r>
          </a:p>
        </p:txBody>
      </p:sp>
    </p:spTree>
    <p:extLst>
      <p:ext uri="{BB962C8B-B14F-4D97-AF65-F5344CB8AC3E}">
        <p14:creationId xmlns:p14="http://schemas.microsoft.com/office/powerpoint/2010/main" val="5099936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14409" eaLnBrk="0" hangingPunct="0">
              <a:defRPr>
                <a:solidFill>
                  <a:schemeClr val="tx1"/>
                </a:solidFill>
                <a:latin typeface="Arial" charset="0"/>
                <a:ea typeface="ＭＳ Ｐゴシック" charset="0"/>
                <a:cs typeface="Arial" charset="0"/>
              </a:defRPr>
            </a:lvl1pPr>
            <a:lvl2pPr marL="735298" indent="-282807" defTabSz="914409" eaLnBrk="0" hangingPunct="0">
              <a:defRPr>
                <a:solidFill>
                  <a:schemeClr val="tx1"/>
                </a:solidFill>
                <a:latin typeface="Arial" charset="0"/>
                <a:ea typeface="Arial" charset="0"/>
                <a:cs typeface="Arial" charset="0"/>
              </a:defRPr>
            </a:lvl2pPr>
            <a:lvl3pPr marL="1131227" indent="-226245" defTabSz="914409" eaLnBrk="0" hangingPunct="0">
              <a:defRPr>
                <a:solidFill>
                  <a:schemeClr val="tx1"/>
                </a:solidFill>
                <a:latin typeface="Arial" charset="0"/>
                <a:ea typeface="Arial" charset="0"/>
                <a:cs typeface="Arial" charset="0"/>
              </a:defRPr>
            </a:lvl3pPr>
            <a:lvl4pPr marL="1583718" indent="-226245" defTabSz="914409" eaLnBrk="0" hangingPunct="0">
              <a:defRPr>
                <a:solidFill>
                  <a:schemeClr val="tx1"/>
                </a:solidFill>
                <a:latin typeface="Arial" charset="0"/>
                <a:ea typeface="Arial" charset="0"/>
                <a:cs typeface="Arial" charset="0"/>
              </a:defRPr>
            </a:lvl4pPr>
            <a:lvl5pPr marL="2036209" indent="-226245" defTabSz="914409" eaLnBrk="0" hangingPunct="0">
              <a:defRPr>
                <a:solidFill>
                  <a:schemeClr val="tx1"/>
                </a:solidFill>
                <a:latin typeface="Arial" charset="0"/>
                <a:ea typeface="Arial" charset="0"/>
                <a:cs typeface="Arial" charset="0"/>
              </a:defRPr>
            </a:lvl5pPr>
            <a:lvl6pPr marL="2488700" indent="-226245" defTabSz="914409" eaLnBrk="0" fontAlgn="base" hangingPunct="0">
              <a:spcBef>
                <a:spcPct val="0"/>
              </a:spcBef>
              <a:spcAft>
                <a:spcPct val="0"/>
              </a:spcAft>
              <a:defRPr>
                <a:solidFill>
                  <a:schemeClr val="tx1"/>
                </a:solidFill>
                <a:latin typeface="Arial" charset="0"/>
                <a:ea typeface="Arial" charset="0"/>
                <a:cs typeface="Arial" charset="0"/>
              </a:defRPr>
            </a:lvl6pPr>
            <a:lvl7pPr marL="2941190" indent="-226245" defTabSz="914409" eaLnBrk="0" fontAlgn="base" hangingPunct="0">
              <a:spcBef>
                <a:spcPct val="0"/>
              </a:spcBef>
              <a:spcAft>
                <a:spcPct val="0"/>
              </a:spcAft>
              <a:defRPr>
                <a:solidFill>
                  <a:schemeClr val="tx1"/>
                </a:solidFill>
                <a:latin typeface="Arial" charset="0"/>
                <a:ea typeface="Arial" charset="0"/>
                <a:cs typeface="Arial" charset="0"/>
              </a:defRPr>
            </a:lvl7pPr>
            <a:lvl8pPr marL="3393681" indent="-226245" defTabSz="914409" eaLnBrk="0" fontAlgn="base" hangingPunct="0">
              <a:spcBef>
                <a:spcPct val="0"/>
              </a:spcBef>
              <a:spcAft>
                <a:spcPct val="0"/>
              </a:spcAft>
              <a:defRPr>
                <a:solidFill>
                  <a:schemeClr val="tx1"/>
                </a:solidFill>
                <a:latin typeface="Arial" charset="0"/>
                <a:ea typeface="Arial" charset="0"/>
                <a:cs typeface="Arial" charset="0"/>
              </a:defRPr>
            </a:lvl8pPr>
            <a:lvl9pPr marL="3846172" indent="-226245" defTabSz="914409"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defRPr/>
            </a:pPr>
            <a:fld id="{97F13D64-53BC-6B4F-A41E-D53639C3B0E2}" type="slidenum">
              <a:rPr lang="en-US" smtClean="0"/>
              <a:pPr eaLnBrk="1" hangingPunct="1">
                <a:defRPr/>
              </a:pPr>
              <a:t>19</a:t>
            </a:fld>
            <a:endParaRPr lang="en-US"/>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extLst>
            <a:ext uri="{FAA26D3D-D897-4be2-8F04-BA451C77F1D7}">
              <ma14:placeholderFlag xmlns:ma14="http://schemas.microsoft.com/office/mac/drawingml/2011/main" xmlns="" val="1"/>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Before I talk about the situation in mammals</a:t>
            </a:r>
          </a:p>
        </p:txBody>
      </p:sp>
    </p:spTree>
    <p:extLst>
      <p:ext uri="{BB962C8B-B14F-4D97-AF65-F5344CB8AC3E}">
        <p14:creationId xmlns:p14="http://schemas.microsoft.com/office/powerpoint/2010/main" val="3246647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14409" eaLnBrk="0" hangingPunct="0">
              <a:defRPr>
                <a:solidFill>
                  <a:schemeClr val="tx1"/>
                </a:solidFill>
                <a:latin typeface="Arial" charset="0"/>
                <a:ea typeface="ＭＳ Ｐゴシック" charset="0"/>
                <a:cs typeface="Arial" charset="0"/>
              </a:defRPr>
            </a:lvl1pPr>
            <a:lvl2pPr marL="735298" indent="-282807" defTabSz="914409" eaLnBrk="0" hangingPunct="0">
              <a:defRPr>
                <a:solidFill>
                  <a:schemeClr val="tx1"/>
                </a:solidFill>
                <a:latin typeface="Arial" charset="0"/>
                <a:ea typeface="Arial" charset="0"/>
                <a:cs typeface="Arial" charset="0"/>
              </a:defRPr>
            </a:lvl2pPr>
            <a:lvl3pPr marL="1131227" indent="-226245" defTabSz="914409" eaLnBrk="0" hangingPunct="0">
              <a:defRPr>
                <a:solidFill>
                  <a:schemeClr val="tx1"/>
                </a:solidFill>
                <a:latin typeface="Arial" charset="0"/>
                <a:ea typeface="Arial" charset="0"/>
                <a:cs typeface="Arial" charset="0"/>
              </a:defRPr>
            </a:lvl3pPr>
            <a:lvl4pPr marL="1583718" indent="-226245" defTabSz="914409" eaLnBrk="0" hangingPunct="0">
              <a:defRPr>
                <a:solidFill>
                  <a:schemeClr val="tx1"/>
                </a:solidFill>
                <a:latin typeface="Arial" charset="0"/>
                <a:ea typeface="Arial" charset="0"/>
                <a:cs typeface="Arial" charset="0"/>
              </a:defRPr>
            </a:lvl4pPr>
            <a:lvl5pPr marL="2036209" indent="-226245" defTabSz="914409" eaLnBrk="0" hangingPunct="0">
              <a:defRPr>
                <a:solidFill>
                  <a:schemeClr val="tx1"/>
                </a:solidFill>
                <a:latin typeface="Arial" charset="0"/>
                <a:ea typeface="Arial" charset="0"/>
                <a:cs typeface="Arial" charset="0"/>
              </a:defRPr>
            </a:lvl5pPr>
            <a:lvl6pPr marL="2488700" indent="-226245" defTabSz="914409" eaLnBrk="0" fontAlgn="base" hangingPunct="0">
              <a:spcBef>
                <a:spcPct val="0"/>
              </a:spcBef>
              <a:spcAft>
                <a:spcPct val="0"/>
              </a:spcAft>
              <a:defRPr>
                <a:solidFill>
                  <a:schemeClr val="tx1"/>
                </a:solidFill>
                <a:latin typeface="Arial" charset="0"/>
                <a:ea typeface="Arial" charset="0"/>
                <a:cs typeface="Arial" charset="0"/>
              </a:defRPr>
            </a:lvl6pPr>
            <a:lvl7pPr marL="2941190" indent="-226245" defTabSz="914409" eaLnBrk="0" fontAlgn="base" hangingPunct="0">
              <a:spcBef>
                <a:spcPct val="0"/>
              </a:spcBef>
              <a:spcAft>
                <a:spcPct val="0"/>
              </a:spcAft>
              <a:defRPr>
                <a:solidFill>
                  <a:schemeClr val="tx1"/>
                </a:solidFill>
                <a:latin typeface="Arial" charset="0"/>
                <a:ea typeface="Arial" charset="0"/>
                <a:cs typeface="Arial" charset="0"/>
              </a:defRPr>
            </a:lvl7pPr>
            <a:lvl8pPr marL="3393681" indent="-226245" defTabSz="914409" eaLnBrk="0" fontAlgn="base" hangingPunct="0">
              <a:spcBef>
                <a:spcPct val="0"/>
              </a:spcBef>
              <a:spcAft>
                <a:spcPct val="0"/>
              </a:spcAft>
              <a:defRPr>
                <a:solidFill>
                  <a:schemeClr val="tx1"/>
                </a:solidFill>
                <a:latin typeface="Arial" charset="0"/>
                <a:ea typeface="Arial" charset="0"/>
                <a:cs typeface="Arial" charset="0"/>
              </a:defRPr>
            </a:lvl8pPr>
            <a:lvl9pPr marL="3846172" indent="-226245" defTabSz="914409"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defRPr/>
            </a:pPr>
            <a:fld id="{97F13D64-53BC-6B4F-A41E-D53639C3B0E2}" type="slidenum">
              <a:rPr lang="en-US" smtClean="0"/>
              <a:pPr eaLnBrk="1" hangingPunct="1">
                <a:defRPr/>
              </a:pPr>
              <a:t>2</a:t>
            </a:fld>
            <a:endParaRPr lang="en-US"/>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extLst>
            <a:ext uri="{FAA26D3D-D897-4be2-8F04-BA451C77F1D7}">
              <ma14:placeholderFlag xmlns="" xmlns:ma14="http://schemas.microsoft.com/office/mac/drawingml/2011/main"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228600" marR="0" indent="-22860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First thank you for the opportunity to present to this group. </a:t>
            </a:r>
          </a:p>
          <a:p>
            <a:pPr marL="228600" marR="0" indent="-22860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Here is what I thought I would cover today.</a:t>
            </a:r>
          </a:p>
          <a:p>
            <a:pPr marL="228600" marR="0" indent="-22860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First, a  brief overview of the current situation</a:t>
            </a:r>
          </a:p>
          <a:p>
            <a:pPr marL="228600" marR="0" indent="-22860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And then I will try to answer three questions. </a:t>
            </a:r>
          </a:p>
          <a:p>
            <a:pPr marL="228600" marR="0" indent="-22860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How did the HPAI H5N1  virus get here?</a:t>
            </a:r>
          </a:p>
          <a:p>
            <a:pPr marL="228600" marR="0" indent="-22860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What is with all the mammalian detections?</a:t>
            </a:r>
          </a:p>
          <a:p>
            <a:r>
              <a:rPr lang="en-US" sz="1800" dirty="0">
                <a:effectLst/>
                <a:latin typeface="Calibri" panose="020F0502020204030204" pitchFamily="34" charset="0"/>
                <a:ea typeface="Calibri" panose="020F0502020204030204" pitchFamily="34" charset="0"/>
                <a:cs typeface="Times New Roman" panose="02020603050405020304" pitchFamily="18" charset="0"/>
              </a:rPr>
              <a:t>And what does it all mean? for the birds? poultry? mammals? and people.</a:t>
            </a:r>
            <a:r>
              <a:rPr lang="en-US" dirty="0">
                <a:effectLst/>
              </a:rPr>
              <a:t> </a:t>
            </a:r>
            <a:endParaRPr lang="en-US" dirty="0">
              <a:cs typeface="+mn-cs"/>
            </a:endParaRPr>
          </a:p>
        </p:txBody>
      </p:sp>
    </p:spTree>
    <p:extLst>
      <p:ext uri="{BB962C8B-B14F-4D97-AF65-F5344CB8AC3E}">
        <p14:creationId xmlns:p14="http://schemas.microsoft.com/office/powerpoint/2010/main" val="37634210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14409" eaLnBrk="0" hangingPunct="0">
              <a:defRPr>
                <a:solidFill>
                  <a:schemeClr val="tx1"/>
                </a:solidFill>
                <a:latin typeface="Arial" charset="0"/>
                <a:ea typeface="ＭＳ Ｐゴシック" charset="0"/>
                <a:cs typeface="Arial" charset="0"/>
              </a:defRPr>
            </a:lvl1pPr>
            <a:lvl2pPr marL="735298" indent="-282807" defTabSz="914409" eaLnBrk="0" hangingPunct="0">
              <a:defRPr>
                <a:solidFill>
                  <a:schemeClr val="tx1"/>
                </a:solidFill>
                <a:latin typeface="Arial" charset="0"/>
                <a:ea typeface="Arial" charset="0"/>
                <a:cs typeface="Arial" charset="0"/>
              </a:defRPr>
            </a:lvl2pPr>
            <a:lvl3pPr marL="1131227" indent="-226245" defTabSz="914409" eaLnBrk="0" hangingPunct="0">
              <a:defRPr>
                <a:solidFill>
                  <a:schemeClr val="tx1"/>
                </a:solidFill>
                <a:latin typeface="Arial" charset="0"/>
                <a:ea typeface="Arial" charset="0"/>
                <a:cs typeface="Arial" charset="0"/>
              </a:defRPr>
            </a:lvl3pPr>
            <a:lvl4pPr marL="1583718" indent="-226245" defTabSz="914409" eaLnBrk="0" hangingPunct="0">
              <a:defRPr>
                <a:solidFill>
                  <a:schemeClr val="tx1"/>
                </a:solidFill>
                <a:latin typeface="Arial" charset="0"/>
                <a:ea typeface="Arial" charset="0"/>
                <a:cs typeface="Arial" charset="0"/>
              </a:defRPr>
            </a:lvl4pPr>
            <a:lvl5pPr marL="2036209" indent="-226245" defTabSz="914409" eaLnBrk="0" hangingPunct="0">
              <a:defRPr>
                <a:solidFill>
                  <a:schemeClr val="tx1"/>
                </a:solidFill>
                <a:latin typeface="Arial" charset="0"/>
                <a:ea typeface="Arial" charset="0"/>
                <a:cs typeface="Arial" charset="0"/>
              </a:defRPr>
            </a:lvl5pPr>
            <a:lvl6pPr marL="2488700" indent="-226245" defTabSz="914409" eaLnBrk="0" fontAlgn="base" hangingPunct="0">
              <a:spcBef>
                <a:spcPct val="0"/>
              </a:spcBef>
              <a:spcAft>
                <a:spcPct val="0"/>
              </a:spcAft>
              <a:defRPr>
                <a:solidFill>
                  <a:schemeClr val="tx1"/>
                </a:solidFill>
                <a:latin typeface="Arial" charset="0"/>
                <a:ea typeface="Arial" charset="0"/>
                <a:cs typeface="Arial" charset="0"/>
              </a:defRPr>
            </a:lvl6pPr>
            <a:lvl7pPr marL="2941190" indent="-226245" defTabSz="914409" eaLnBrk="0" fontAlgn="base" hangingPunct="0">
              <a:spcBef>
                <a:spcPct val="0"/>
              </a:spcBef>
              <a:spcAft>
                <a:spcPct val="0"/>
              </a:spcAft>
              <a:defRPr>
                <a:solidFill>
                  <a:schemeClr val="tx1"/>
                </a:solidFill>
                <a:latin typeface="Arial" charset="0"/>
                <a:ea typeface="Arial" charset="0"/>
                <a:cs typeface="Arial" charset="0"/>
              </a:defRPr>
            </a:lvl7pPr>
            <a:lvl8pPr marL="3393681" indent="-226245" defTabSz="914409" eaLnBrk="0" fontAlgn="base" hangingPunct="0">
              <a:spcBef>
                <a:spcPct val="0"/>
              </a:spcBef>
              <a:spcAft>
                <a:spcPct val="0"/>
              </a:spcAft>
              <a:defRPr>
                <a:solidFill>
                  <a:schemeClr val="tx1"/>
                </a:solidFill>
                <a:latin typeface="Arial" charset="0"/>
                <a:ea typeface="Arial" charset="0"/>
                <a:cs typeface="Arial" charset="0"/>
              </a:defRPr>
            </a:lvl8pPr>
            <a:lvl9pPr marL="3846172" indent="-226245" defTabSz="914409"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defRPr/>
            </a:pPr>
            <a:fld id="{97F13D64-53BC-6B4F-A41E-D53639C3B0E2}" type="slidenum">
              <a:rPr lang="en-US" smtClean="0"/>
              <a:pPr eaLnBrk="1" hangingPunct="1">
                <a:defRPr/>
              </a:pPr>
              <a:t>20</a:t>
            </a:fld>
            <a:endParaRPr lang="en-US"/>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extLst>
            <a:ext uri="{FAA26D3D-D897-4be2-8F04-BA451C77F1D7}">
              <ma14:placeholderFlag xmlns:ma14="http://schemas.microsoft.com/office/mac/drawingml/2011/main" xmlns="" val="1"/>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228600" marR="0" indent="-22860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 want to briefly mention that this HPAI H5N1 outbreak has had significant population scale impact on wild bird populations around the world.</a:t>
            </a:r>
          </a:p>
          <a:p>
            <a:pPr marL="228600" marR="0" indent="-22860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In northern Israel, nearly 20% of their wintering population of Eurasian cranes died early last spring.</a:t>
            </a:r>
          </a:p>
          <a:p>
            <a:pPr marL="228600" marR="0" indent="-22860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10% of the Barnacle geese population that breeds in Svalbard has died this summer and overall, 40% of the entire Scottish population of barnacle geese has died.</a:t>
            </a:r>
          </a:p>
          <a:p>
            <a:pPr marL="228600" marR="0" indent="-22860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In the colonial bird breeding colonies, such as those occupied by the northern gannets, H5N1 spread like wildfire and in all 10% of the global population has died</a:t>
            </a:r>
          </a:p>
          <a:p>
            <a:r>
              <a:rPr lang="en-US" sz="1800" dirty="0">
                <a:effectLst/>
                <a:latin typeface="Calibri" panose="020F0502020204030204" pitchFamily="34" charset="0"/>
                <a:ea typeface="Calibri" panose="020F0502020204030204" pitchFamily="34" charset="0"/>
                <a:cs typeface="Times New Roman" panose="02020603050405020304" pitchFamily="18" charset="0"/>
              </a:rPr>
              <a:t>Closer to home, since early April we are finding out the H5N1 is making an impact on the California condor species restoration effort.</a:t>
            </a:r>
          </a:p>
          <a:p>
            <a:endParaRPr lang="en-US" dirty="0">
              <a:effectLst/>
              <a:cs typeface="+mn-cs"/>
            </a:endParaRPr>
          </a:p>
          <a:p>
            <a:r>
              <a:rPr lang="en-US" dirty="0">
                <a:effectLst/>
                <a:cs typeface="+mn-cs"/>
              </a:rPr>
              <a:t>Photo credits:</a:t>
            </a:r>
          </a:p>
          <a:p>
            <a:r>
              <a:rPr lang="en-US" dirty="0">
                <a:cs typeface="+mn-cs"/>
              </a:rPr>
              <a:t>https://</a:t>
            </a:r>
            <a:r>
              <a:rPr lang="en-US" dirty="0" err="1">
                <a:cs typeface="+mn-cs"/>
              </a:rPr>
              <a:t>www.timesofisrael.com</a:t>
            </a:r>
            <a:r>
              <a:rPr lang="en-US" dirty="0">
                <a:cs typeface="+mn-cs"/>
              </a:rPr>
              <a:t>/grim-cleanup-of-cranes-that-died-of-bird-flu-begins-in-hula-valley-reserve/</a:t>
            </a:r>
          </a:p>
          <a:p>
            <a:pPr eaLnBrk="1" hangingPunct="1">
              <a:defRPr/>
            </a:pPr>
            <a:r>
              <a:rPr lang="en-US" dirty="0">
                <a:cs typeface="+mn-cs"/>
              </a:rPr>
              <a:t>https://</a:t>
            </a:r>
            <a:r>
              <a:rPr lang="en-US" dirty="0" err="1">
                <a:cs typeface="+mn-cs"/>
              </a:rPr>
              <a:t>www.alamy.com</a:t>
            </a:r>
            <a:r>
              <a:rPr lang="en-US" dirty="0">
                <a:cs typeface="+mn-cs"/>
              </a:rPr>
              <a:t>/dead-barnacle-goose-lying-on-street-image437242169.html</a:t>
            </a:r>
          </a:p>
          <a:p>
            <a:pPr eaLnBrk="1" hangingPunct="1">
              <a:defRPr/>
            </a:pPr>
            <a:r>
              <a:rPr lang="en-US" dirty="0">
                <a:cs typeface="+mn-cs"/>
              </a:rPr>
              <a:t>https://</a:t>
            </a:r>
            <a:r>
              <a:rPr lang="en-US" dirty="0" err="1">
                <a:cs typeface="+mn-cs"/>
              </a:rPr>
              <a:t>www.bbc.com</a:t>
            </a:r>
            <a:r>
              <a:rPr lang="en-US" dirty="0">
                <a:cs typeface="+mn-cs"/>
              </a:rPr>
              <a:t>/news/uk-wales-62426144</a:t>
            </a:r>
          </a:p>
        </p:txBody>
      </p:sp>
    </p:spTree>
    <p:extLst>
      <p:ext uri="{BB962C8B-B14F-4D97-AF65-F5344CB8AC3E}">
        <p14:creationId xmlns:p14="http://schemas.microsoft.com/office/powerpoint/2010/main" val="39449885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14409" eaLnBrk="0" hangingPunct="0">
              <a:defRPr>
                <a:solidFill>
                  <a:schemeClr val="tx1"/>
                </a:solidFill>
                <a:latin typeface="Arial" charset="0"/>
                <a:ea typeface="ＭＳ Ｐゴシック" charset="0"/>
                <a:cs typeface="Arial" charset="0"/>
              </a:defRPr>
            </a:lvl1pPr>
            <a:lvl2pPr marL="735298" indent="-282807" defTabSz="914409" eaLnBrk="0" hangingPunct="0">
              <a:defRPr>
                <a:solidFill>
                  <a:schemeClr val="tx1"/>
                </a:solidFill>
                <a:latin typeface="Arial" charset="0"/>
                <a:ea typeface="Arial" charset="0"/>
                <a:cs typeface="Arial" charset="0"/>
              </a:defRPr>
            </a:lvl2pPr>
            <a:lvl3pPr marL="1131227" indent="-226245" defTabSz="914409" eaLnBrk="0" hangingPunct="0">
              <a:defRPr>
                <a:solidFill>
                  <a:schemeClr val="tx1"/>
                </a:solidFill>
                <a:latin typeface="Arial" charset="0"/>
                <a:ea typeface="Arial" charset="0"/>
                <a:cs typeface="Arial" charset="0"/>
              </a:defRPr>
            </a:lvl3pPr>
            <a:lvl4pPr marL="1583718" indent="-226245" defTabSz="914409" eaLnBrk="0" hangingPunct="0">
              <a:defRPr>
                <a:solidFill>
                  <a:schemeClr val="tx1"/>
                </a:solidFill>
                <a:latin typeface="Arial" charset="0"/>
                <a:ea typeface="Arial" charset="0"/>
                <a:cs typeface="Arial" charset="0"/>
              </a:defRPr>
            </a:lvl4pPr>
            <a:lvl5pPr marL="2036209" indent="-226245" defTabSz="914409" eaLnBrk="0" hangingPunct="0">
              <a:defRPr>
                <a:solidFill>
                  <a:schemeClr val="tx1"/>
                </a:solidFill>
                <a:latin typeface="Arial" charset="0"/>
                <a:ea typeface="Arial" charset="0"/>
                <a:cs typeface="Arial" charset="0"/>
              </a:defRPr>
            </a:lvl5pPr>
            <a:lvl6pPr marL="2488700" indent="-226245" defTabSz="914409" eaLnBrk="0" fontAlgn="base" hangingPunct="0">
              <a:spcBef>
                <a:spcPct val="0"/>
              </a:spcBef>
              <a:spcAft>
                <a:spcPct val="0"/>
              </a:spcAft>
              <a:defRPr>
                <a:solidFill>
                  <a:schemeClr val="tx1"/>
                </a:solidFill>
                <a:latin typeface="Arial" charset="0"/>
                <a:ea typeface="Arial" charset="0"/>
                <a:cs typeface="Arial" charset="0"/>
              </a:defRPr>
            </a:lvl6pPr>
            <a:lvl7pPr marL="2941190" indent="-226245" defTabSz="914409" eaLnBrk="0" fontAlgn="base" hangingPunct="0">
              <a:spcBef>
                <a:spcPct val="0"/>
              </a:spcBef>
              <a:spcAft>
                <a:spcPct val="0"/>
              </a:spcAft>
              <a:defRPr>
                <a:solidFill>
                  <a:schemeClr val="tx1"/>
                </a:solidFill>
                <a:latin typeface="Arial" charset="0"/>
                <a:ea typeface="Arial" charset="0"/>
                <a:cs typeface="Arial" charset="0"/>
              </a:defRPr>
            </a:lvl7pPr>
            <a:lvl8pPr marL="3393681" indent="-226245" defTabSz="914409" eaLnBrk="0" fontAlgn="base" hangingPunct="0">
              <a:spcBef>
                <a:spcPct val="0"/>
              </a:spcBef>
              <a:spcAft>
                <a:spcPct val="0"/>
              </a:spcAft>
              <a:defRPr>
                <a:solidFill>
                  <a:schemeClr val="tx1"/>
                </a:solidFill>
                <a:latin typeface="Arial" charset="0"/>
                <a:ea typeface="Arial" charset="0"/>
                <a:cs typeface="Arial" charset="0"/>
              </a:defRPr>
            </a:lvl8pPr>
            <a:lvl9pPr marL="3846172" indent="-226245" defTabSz="914409"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defRPr/>
            </a:pPr>
            <a:fld id="{97F13D64-53BC-6B4F-A41E-D53639C3B0E2}" type="slidenum">
              <a:rPr lang="en-US" smtClean="0"/>
              <a:pPr eaLnBrk="1" hangingPunct="1">
                <a:defRPr/>
              </a:pPr>
              <a:t>21</a:t>
            </a:fld>
            <a:endParaRPr lang="en-US"/>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extLst>
            <a:ext uri="{FAA26D3D-D897-4be2-8F04-BA451C77F1D7}">
              <ma14:placeholderFlag xmlns:ma14="http://schemas.microsoft.com/office/mac/drawingml/2011/main" xmlns="" val="1"/>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A study by Nicole Nemeth has shown that in bald eagles,</a:t>
            </a:r>
          </a:p>
          <a:p>
            <a:pPr eaLnBrk="1" hangingPunct="1">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nesting success in 2022 here shown by the red dots, is significantly lower than the historic range (shown in grey). </a:t>
            </a:r>
          </a:p>
          <a:p>
            <a:pPr eaLnBrk="1" hangingPunct="1">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eaLnBrk="1" hangingPunct="1">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And nesting success is particularly worse at sites where there were reports of waterfowl mortality (here marked by the duck symbols).</a:t>
            </a:r>
            <a:r>
              <a:rPr lang="en-US" dirty="0">
                <a:effectLst/>
              </a:rPr>
              <a:t> </a:t>
            </a:r>
            <a:endParaRPr lang="en-US" dirty="0">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14409" eaLnBrk="0" hangingPunct="0">
              <a:defRPr>
                <a:solidFill>
                  <a:schemeClr val="tx1"/>
                </a:solidFill>
                <a:latin typeface="Arial" charset="0"/>
                <a:ea typeface="ＭＳ Ｐゴシック" charset="0"/>
                <a:cs typeface="Arial" charset="0"/>
              </a:defRPr>
            </a:lvl1pPr>
            <a:lvl2pPr marL="735298" indent="-282807" defTabSz="914409" eaLnBrk="0" hangingPunct="0">
              <a:defRPr>
                <a:solidFill>
                  <a:schemeClr val="tx1"/>
                </a:solidFill>
                <a:latin typeface="Arial" charset="0"/>
                <a:ea typeface="Arial" charset="0"/>
                <a:cs typeface="Arial" charset="0"/>
              </a:defRPr>
            </a:lvl2pPr>
            <a:lvl3pPr marL="1131227" indent="-226245" defTabSz="914409" eaLnBrk="0" hangingPunct="0">
              <a:defRPr>
                <a:solidFill>
                  <a:schemeClr val="tx1"/>
                </a:solidFill>
                <a:latin typeface="Arial" charset="0"/>
                <a:ea typeface="Arial" charset="0"/>
                <a:cs typeface="Arial" charset="0"/>
              </a:defRPr>
            </a:lvl3pPr>
            <a:lvl4pPr marL="1583718" indent="-226245" defTabSz="914409" eaLnBrk="0" hangingPunct="0">
              <a:defRPr>
                <a:solidFill>
                  <a:schemeClr val="tx1"/>
                </a:solidFill>
                <a:latin typeface="Arial" charset="0"/>
                <a:ea typeface="Arial" charset="0"/>
                <a:cs typeface="Arial" charset="0"/>
              </a:defRPr>
            </a:lvl4pPr>
            <a:lvl5pPr marL="2036209" indent="-226245" defTabSz="914409" eaLnBrk="0" hangingPunct="0">
              <a:defRPr>
                <a:solidFill>
                  <a:schemeClr val="tx1"/>
                </a:solidFill>
                <a:latin typeface="Arial" charset="0"/>
                <a:ea typeface="Arial" charset="0"/>
                <a:cs typeface="Arial" charset="0"/>
              </a:defRPr>
            </a:lvl5pPr>
            <a:lvl6pPr marL="2488700" indent="-226245" defTabSz="914409" eaLnBrk="0" fontAlgn="base" hangingPunct="0">
              <a:spcBef>
                <a:spcPct val="0"/>
              </a:spcBef>
              <a:spcAft>
                <a:spcPct val="0"/>
              </a:spcAft>
              <a:defRPr>
                <a:solidFill>
                  <a:schemeClr val="tx1"/>
                </a:solidFill>
                <a:latin typeface="Arial" charset="0"/>
                <a:ea typeface="Arial" charset="0"/>
                <a:cs typeface="Arial" charset="0"/>
              </a:defRPr>
            </a:lvl6pPr>
            <a:lvl7pPr marL="2941190" indent="-226245" defTabSz="914409" eaLnBrk="0" fontAlgn="base" hangingPunct="0">
              <a:spcBef>
                <a:spcPct val="0"/>
              </a:spcBef>
              <a:spcAft>
                <a:spcPct val="0"/>
              </a:spcAft>
              <a:defRPr>
                <a:solidFill>
                  <a:schemeClr val="tx1"/>
                </a:solidFill>
                <a:latin typeface="Arial" charset="0"/>
                <a:ea typeface="Arial" charset="0"/>
                <a:cs typeface="Arial" charset="0"/>
              </a:defRPr>
            </a:lvl7pPr>
            <a:lvl8pPr marL="3393681" indent="-226245" defTabSz="914409" eaLnBrk="0" fontAlgn="base" hangingPunct="0">
              <a:spcBef>
                <a:spcPct val="0"/>
              </a:spcBef>
              <a:spcAft>
                <a:spcPct val="0"/>
              </a:spcAft>
              <a:defRPr>
                <a:solidFill>
                  <a:schemeClr val="tx1"/>
                </a:solidFill>
                <a:latin typeface="Arial" charset="0"/>
                <a:ea typeface="Arial" charset="0"/>
                <a:cs typeface="Arial" charset="0"/>
              </a:defRPr>
            </a:lvl8pPr>
            <a:lvl9pPr marL="3846172" indent="-226245" defTabSz="914409"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defRPr/>
            </a:pPr>
            <a:fld id="{97F13D64-53BC-6B4F-A41E-D53639C3B0E2}" type="slidenum">
              <a:rPr lang="en-US" smtClean="0"/>
              <a:pPr eaLnBrk="1" hangingPunct="1">
                <a:defRPr/>
              </a:pPr>
              <a:t>22</a:t>
            </a:fld>
            <a:endParaRPr lang="en-US"/>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extLst>
            <a:ext uri="{FAA26D3D-D897-4be2-8F04-BA451C77F1D7}">
              <ma14:placeholderFlag xmlns:ma14="http://schemas.microsoft.com/office/mac/drawingml/2011/main" xmlns="" val="1"/>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I could not find pictures of the Spanish mink farm, but the quote from Thijs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Kuiken</a:t>
            </a:r>
            <a:r>
              <a:rPr lang="en-US" sz="1800" dirty="0">
                <a:effectLst/>
                <a:latin typeface="Calibri" panose="020F0502020204030204" pitchFamily="34" charset="0"/>
                <a:ea typeface="Calibri" panose="020F0502020204030204" pitchFamily="34" charset="0"/>
                <a:cs typeface="Times New Roman" panose="02020603050405020304" pitchFamily="18" charset="0"/>
              </a:rPr>
              <a:t> in the New York Times suggests that the</a:t>
            </a:r>
          </a:p>
          <a:p>
            <a:pPr eaLnBrk="1" hangingPunct="1">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caging in Spain is similar to these pictures which are of a mink farm in Wisconsin.</a:t>
            </a:r>
          </a:p>
          <a:p>
            <a:pPr eaLnBrk="1" hangingPunct="1">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eaLnBrk="1" hangingPunct="1">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You can see that the cages are only partially covered with a fair degree of access to wild birds and to both wild and farm animals.</a:t>
            </a:r>
            <a:endParaRPr lang="en-US" dirty="0">
              <a:effectLst/>
              <a:cs typeface="+mn-cs"/>
            </a:endParaRPr>
          </a:p>
          <a:p>
            <a:pPr eaLnBrk="1" hangingPunct="1">
              <a:defRPr/>
            </a:pPr>
            <a:endParaRPr lang="en-US" dirty="0">
              <a:cs typeface="+mn-cs"/>
            </a:endParaRPr>
          </a:p>
          <a:p>
            <a:pPr eaLnBrk="1" hangingPunct="1">
              <a:defRPr/>
            </a:pPr>
            <a:r>
              <a:rPr lang="en-US" dirty="0">
                <a:cs typeface="+mn-cs"/>
              </a:rPr>
              <a:t>Photo credit:</a:t>
            </a:r>
          </a:p>
          <a:p>
            <a:pPr eaLnBrk="1" hangingPunct="1">
              <a:defRPr/>
            </a:pPr>
            <a:r>
              <a:rPr lang="en-US" dirty="0">
                <a:cs typeface="+mn-cs"/>
              </a:rPr>
              <a:t>Mink in cages: https://</a:t>
            </a:r>
            <a:r>
              <a:rPr lang="en-US" dirty="0" err="1">
                <a:cs typeface="+mn-cs"/>
              </a:rPr>
              <a:t>www.wpr.org</a:t>
            </a:r>
            <a:r>
              <a:rPr lang="en-US" dirty="0">
                <a:cs typeface="+mn-cs"/>
              </a:rPr>
              <a:t>/after-years-tough-prices-wisconsin-mink-production-fell-60-percent-2020</a:t>
            </a:r>
          </a:p>
          <a:p>
            <a:pPr eaLnBrk="1" hangingPunct="1">
              <a:defRPr/>
            </a:pPr>
            <a:r>
              <a:rPr lang="en-US" dirty="0">
                <a:cs typeface="+mn-cs"/>
              </a:rPr>
              <a:t>Wisconsin mink farm: https://</a:t>
            </a:r>
            <a:r>
              <a:rPr lang="en-US" dirty="0" err="1">
                <a:cs typeface="+mn-cs"/>
              </a:rPr>
              <a:t>www.wpr.org</a:t>
            </a:r>
            <a:r>
              <a:rPr lang="en-US" dirty="0">
                <a:cs typeface="+mn-cs"/>
              </a:rPr>
              <a:t>/</a:t>
            </a:r>
            <a:r>
              <a:rPr lang="en-US" dirty="0" err="1">
                <a:cs typeface="+mn-cs"/>
              </a:rPr>
              <a:t>wisconsin</a:t>
            </a:r>
            <a:r>
              <a:rPr lang="en-US" dirty="0">
                <a:cs typeface="+mn-cs"/>
              </a:rPr>
              <a:t>-farms-</a:t>
            </a:r>
            <a:r>
              <a:rPr lang="en-US" dirty="0" err="1">
                <a:cs typeface="+mn-cs"/>
              </a:rPr>
              <a:t>gop</a:t>
            </a:r>
            <a:r>
              <a:rPr lang="en-US" dirty="0">
                <a:cs typeface="+mn-cs"/>
              </a:rPr>
              <a:t>-push-back-mink-industry-ban</a:t>
            </a:r>
          </a:p>
        </p:txBody>
      </p:sp>
    </p:spTree>
    <p:extLst>
      <p:ext uri="{BB962C8B-B14F-4D97-AF65-F5344CB8AC3E}">
        <p14:creationId xmlns:p14="http://schemas.microsoft.com/office/powerpoint/2010/main" val="13929944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14409" eaLnBrk="0" hangingPunct="0">
              <a:defRPr>
                <a:solidFill>
                  <a:schemeClr val="tx1"/>
                </a:solidFill>
                <a:latin typeface="Arial" charset="0"/>
                <a:ea typeface="ＭＳ Ｐゴシック" charset="0"/>
                <a:cs typeface="Arial" charset="0"/>
              </a:defRPr>
            </a:lvl1pPr>
            <a:lvl2pPr marL="735298" indent="-282807" defTabSz="914409" eaLnBrk="0" hangingPunct="0">
              <a:defRPr>
                <a:solidFill>
                  <a:schemeClr val="tx1"/>
                </a:solidFill>
                <a:latin typeface="Arial" charset="0"/>
                <a:ea typeface="Arial" charset="0"/>
                <a:cs typeface="Arial" charset="0"/>
              </a:defRPr>
            </a:lvl2pPr>
            <a:lvl3pPr marL="1131227" indent="-226245" defTabSz="914409" eaLnBrk="0" hangingPunct="0">
              <a:defRPr>
                <a:solidFill>
                  <a:schemeClr val="tx1"/>
                </a:solidFill>
                <a:latin typeface="Arial" charset="0"/>
                <a:ea typeface="Arial" charset="0"/>
                <a:cs typeface="Arial" charset="0"/>
              </a:defRPr>
            </a:lvl3pPr>
            <a:lvl4pPr marL="1583718" indent="-226245" defTabSz="914409" eaLnBrk="0" hangingPunct="0">
              <a:defRPr>
                <a:solidFill>
                  <a:schemeClr val="tx1"/>
                </a:solidFill>
                <a:latin typeface="Arial" charset="0"/>
                <a:ea typeface="Arial" charset="0"/>
                <a:cs typeface="Arial" charset="0"/>
              </a:defRPr>
            </a:lvl4pPr>
            <a:lvl5pPr marL="2036209" indent="-226245" defTabSz="914409" eaLnBrk="0" hangingPunct="0">
              <a:defRPr>
                <a:solidFill>
                  <a:schemeClr val="tx1"/>
                </a:solidFill>
                <a:latin typeface="Arial" charset="0"/>
                <a:ea typeface="Arial" charset="0"/>
                <a:cs typeface="Arial" charset="0"/>
              </a:defRPr>
            </a:lvl5pPr>
            <a:lvl6pPr marL="2488700" indent="-226245" defTabSz="914409" eaLnBrk="0" fontAlgn="base" hangingPunct="0">
              <a:spcBef>
                <a:spcPct val="0"/>
              </a:spcBef>
              <a:spcAft>
                <a:spcPct val="0"/>
              </a:spcAft>
              <a:defRPr>
                <a:solidFill>
                  <a:schemeClr val="tx1"/>
                </a:solidFill>
                <a:latin typeface="Arial" charset="0"/>
                <a:ea typeface="Arial" charset="0"/>
                <a:cs typeface="Arial" charset="0"/>
              </a:defRPr>
            </a:lvl6pPr>
            <a:lvl7pPr marL="2941190" indent="-226245" defTabSz="914409" eaLnBrk="0" fontAlgn="base" hangingPunct="0">
              <a:spcBef>
                <a:spcPct val="0"/>
              </a:spcBef>
              <a:spcAft>
                <a:spcPct val="0"/>
              </a:spcAft>
              <a:defRPr>
                <a:solidFill>
                  <a:schemeClr val="tx1"/>
                </a:solidFill>
                <a:latin typeface="Arial" charset="0"/>
                <a:ea typeface="Arial" charset="0"/>
                <a:cs typeface="Arial" charset="0"/>
              </a:defRPr>
            </a:lvl7pPr>
            <a:lvl8pPr marL="3393681" indent="-226245" defTabSz="914409" eaLnBrk="0" fontAlgn="base" hangingPunct="0">
              <a:spcBef>
                <a:spcPct val="0"/>
              </a:spcBef>
              <a:spcAft>
                <a:spcPct val="0"/>
              </a:spcAft>
              <a:defRPr>
                <a:solidFill>
                  <a:schemeClr val="tx1"/>
                </a:solidFill>
                <a:latin typeface="Arial" charset="0"/>
                <a:ea typeface="Arial" charset="0"/>
                <a:cs typeface="Arial" charset="0"/>
              </a:defRPr>
            </a:lvl8pPr>
            <a:lvl9pPr marL="3846172" indent="-226245" defTabSz="914409"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defRPr/>
            </a:pPr>
            <a:fld id="{97F13D64-53BC-6B4F-A41E-D53639C3B0E2}" type="slidenum">
              <a:rPr lang="en-US" smtClean="0"/>
              <a:pPr eaLnBrk="1" hangingPunct="1">
                <a:defRPr/>
              </a:pPr>
              <a:t>23</a:t>
            </a:fld>
            <a:endParaRPr lang="en-US"/>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extLst>
            <a:ext uri="{FAA26D3D-D897-4be2-8F04-BA451C77F1D7}">
              <ma14:placeholderFlag xmlns="" xmlns:ma14="http://schemas.microsoft.com/office/mac/drawingml/2011/main"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228600" marR="0" indent="-22860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authors of the report on the Spanish mink farm in Eurosurveillance, Aguero et al., was quite guarded in how they describe possible mink to mink transmission only to say that “onward transmission to other minks may have taken place.”</a:t>
            </a: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err="1">
                <a:effectLst/>
                <a:latin typeface="Calibri" panose="020F0502020204030204" pitchFamily="34" charset="0"/>
                <a:ea typeface="Calibri" panose="020F0502020204030204" pitchFamily="34" charset="0"/>
                <a:cs typeface="Times New Roman" panose="02020603050405020304" pitchFamily="18" charset="0"/>
              </a:rPr>
              <a:t>Subclick</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The premier scientific journal, Nature, come right out and stated: “A variant of H5N1 influenza that CAN spread between mammals could pose an increased risk” of spreading to people.</a:t>
            </a:r>
            <a:r>
              <a:rPr lang="en-US" sz="2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77572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14409" eaLnBrk="0" hangingPunct="0">
              <a:defRPr>
                <a:solidFill>
                  <a:schemeClr val="tx1"/>
                </a:solidFill>
                <a:latin typeface="Arial" charset="0"/>
                <a:ea typeface="ＭＳ Ｐゴシック" charset="0"/>
                <a:cs typeface="Arial" charset="0"/>
              </a:defRPr>
            </a:lvl1pPr>
            <a:lvl2pPr marL="735298" indent="-282807" defTabSz="914409" eaLnBrk="0" hangingPunct="0">
              <a:defRPr>
                <a:solidFill>
                  <a:schemeClr val="tx1"/>
                </a:solidFill>
                <a:latin typeface="Arial" charset="0"/>
                <a:ea typeface="Arial" charset="0"/>
                <a:cs typeface="Arial" charset="0"/>
              </a:defRPr>
            </a:lvl2pPr>
            <a:lvl3pPr marL="1131227" indent="-226245" defTabSz="914409" eaLnBrk="0" hangingPunct="0">
              <a:defRPr>
                <a:solidFill>
                  <a:schemeClr val="tx1"/>
                </a:solidFill>
                <a:latin typeface="Arial" charset="0"/>
                <a:ea typeface="Arial" charset="0"/>
                <a:cs typeface="Arial" charset="0"/>
              </a:defRPr>
            </a:lvl3pPr>
            <a:lvl4pPr marL="1583718" indent="-226245" defTabSz="914409" eaLnBrk="0" hangingPunct="0">
              <a:defRPr>
                <a:solidFill>
                  <a:schemeClr val="tx1"/>
                </a:solidFill>
                <a:latin typeface="Arial" charset="0"/>
                <a:ea typeface="Arial" charset="0"/>
                <a:cs typeface="Arial" charset="0"/>
              </a:defRPr>
            </a:lvl4pPr>
            <a:lvl5pPr marL="2036209" indent="-226245" defTabSz="914409" eaLnBrk="0" hangingPunct="0">
              <a:defRPr>
                <a:solidFill>
                  <a:schemeClr val="tx1"/>
                </a:solidFill>
                <a:latin typeface="Arial" charset="0"/>
                <a:ea typeface="Arial" charset="0"/>
                <a:cs typeface="Arial" charset="0"/>
              </a:defRPr>
            </a:lvl5pPr>
            <a:lvl6pPr marL="2488700" indent="-226245" defTabSz="914409" eaLnBrk="0" fontAlgn="base" hangingPunct="0">
              <a:spcBef>
                <a:spcPct val="0"/>
              </a:spcBef>
              <a:spcAft>
                <a:spcPct val="0"/>
              </a:spcAft>
              <a:defRPr>
                <a:solidFill>
                  <a:schemeClr val="tx1"/>
                </a:solidFill>
                <a:latin typeface="Arial" charset="0"/>
                <a:ea typeface="Arial" charset="0"/>
                <a:cs typeface="Arial" charset="0"/>
              </a:defRPr>
            </a:lvl6pPr>
            <a:lvl7pPr marL="2941190" indent="-226245" defTabSz="914409" eaLnBrk="0" fontAlgn="base" hangingPunct="0">
              <a:spcBef>
                <a:spcPct val="0"/>
              </a:spcBef>
              <a:spcAft>
                <a:spcPct val="0"/>
              </a:spcAft>
              <a:defRPr>
                <a:solidFill>
                  <a:schemeClr val="tx1"/>
                </a:solidFill>
                <a:latin typeface="Arial" charset="0"/>
                <a:ea typeface="Arial" charset="0"/>
                <a:cs typeface="Arial" charset="0"/>
              </a:defRPr>
            </a:lvl7pPr>
            <a:lvl8pPr marL="3393681" indent="-226245" defTabSz="914409" eaLnBrk="0" fontAlgn="base" hangingPunct="0">
              <a:spcBef>
                <a:spcPct val="0"/>
              </a:spcBef>
              <a:spcAft>
                <a:spcPct val="0"/>
              </a:spcAft>
              <a:defRPr>
                <a:solidFill>
                  <a:schemeClr val="tx1"/>
                </a:solidFill>
                <a:latin typeface="Arial" charset="0"/>
                <a:ea typeface="Arial" charset="0"/>
                <a:cs typeface="Arial" charset="0"/>
              </a:defRPr>
            </a:lvl8pPr>
            <a:lvl9pPr marL="3846172" indent="-226245" defTabSz="914409"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defRPr/>
            </a:pPr>
            <a:fld id="{97F13D64-53BC-6B4F-A41E-D53639C3B0E2}" type="slidenum">
              <a:rPr lang="en-US" smtClean="0"/>
              <a:pPr eaLnBrk="1" hangingPunct="1">
                <a:defRPr/>
              </a:pPr>
              <a:t>24</a:t>
            </a:fld>
            <a:endParaRPr lang="en-US"/>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extLst>
            <a:ext uri="{FAA26D3D-D897-4be2-8F04-BA451C77F1D7}">
              <ma14:placeholderFlag xmlns="" xmlns:ma14="http://schemas.microsoft.com/office/mac/drawingml/2011/main"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228600" marR="0" indent="-22860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Before I give you my thoughts on the mink outbreak</a:t>
            </a:r>
          </a:p>
          <a:p>
            <a:pPr marL="228600" marR="0" indent="-22860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Let me remind you that multiple other mammals have died due to HPAI H5N1.</a:t>
            </a:r>
          </a:p>
          <a:p>
            <a:pPr marL="228600" marR="0" indent="-22860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In a paper that was published EID,</a:t>
            </a:r>
          </a:p>
          <a:p>
            <a:pPr marL="228600" marR="0" indent="-22860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Puryear et al. showed that there was an increased mortality of grey and harbor seals in New England (shown on the timeline on the bottom right in panel D) occurred at a time of increasing wild bird infections that is shown on the timeline on the top right (panel B).</a:t>
            </a:r>
          </a:p>
          <a:p>
            <a:pPr marL="228600" marR="0" indent="-22860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viruses that they found in the seals (colored in red on the phylogenetic tree in Panel A) were closely related to H5N1 viruses identified from wild birds (shown in black) from the same area.</a:t>
            </a:r>
          </a:p>
          <a:p>
            <a:pPr marL="228600" marR="0" indent="-22860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More interesting was their discovery of the E627K mutation in some, but not all, of the seals even if they were found stranded together.</a:t>
            </a:r>
          </a:p>
          <a:p>
            <a:r>
              <a:rPr lang="en-US" sz="1800" dirty="0">
                <a:effectLst/>
                <a:latin typeface="Calibri" panose="020F0502020204030204" pitchFamily="34" charset="0"/>
                <a:ea typeface="Calibri" panose="020F0502020204030204" pitchFamily="34" charset="0"/>
                <a:cs typeface="Times New Roman" panose="02020603050405020304" pitchFamily="18" charset="0"/>
              </a:rPr>
              <a:t>This suggests that the E627K mutation, which was not present in the wild bird virus, emerged only during the infection process in some of the seals.</a:t>
            </a:r>
          </a:p>
          <a:p>
            <a:endParaRPr lang="en-US" sz="1800" dirty="0">
              <a:effectLst/>
              <a:latin typeface="Calibri" panose="020F0502020204030204" pitchFamily="34" charset="0"/>
              <a:cs typeface="Times New Roman" panose="02020603050405020304" pitchFamily="18" charset="0"/>
            </a:endParaRPr>
          </a:p>
          <a:p>
            <a:r>
              <a:rPr lang="en-US" sz="1800" dirty="0">
                <a:effectLst/>
                <a:latin typeface="Calibri" panose="020F0502020204030204" pitchFamily="34" charset="0"/>
                <a:cs typeface="Times New Roman" panose="02020603050405020304" pitchFamily="18" charset="0"/>
              </a:rPr>
              <a:t>Finally, the sequences from the seals over their study area suggests that seals in different locations were affected by separate introductions from wild birds and there was no evidence of a single mammalian adapted strain that was causing the seal mortality event.</a:t>
            </a:r>
            <a:endParaRPr lang="en-US" dirty="0">
              <a:cs typeface="+mn-cs"/>
            </a:endParaRPr>
          </a:p>
        </p:txBody>
      </p:sp>
    </p:spTree>
    <p:extLst>
      <p:ext uri="{BB962C8B-B14F-4D97-AF65-F5344CB8AC3E}">
        <p14:creationId xmlns:p14="http://schemas.microsoft.com/office/powerpoint/2010/main" val="3769759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14409" eaLnBrk="0" hangingPunct="0">
              <a:defRPr>
                <a:solidFill>
                  <a:schemeClr val="tx1"/>
                </a:solidFill>
                <a:latin typeface="Arial" charset="0"/>
                <a:ea typeface="ＭＳ Ｐゴシック" charset="0"/>
                <a:cs typeface="Arial" charset="0"/>
              </a:defRPr>
            </a:lvl1pPr>
            <a:lvl2pPr marL="735298" indent="-282807" defTabSz="914409" eaLnBrk="0" hangingPunct="0">
              <a:defRPr>
                <a:solidFill>
                  <a:schemeClr val="tx1"/>
                </a:solidFill>
                <a:latin typeface="Arial" charset="0"/>
                <a:ea typeface="Arial" charset="0"/>
                <a:cs typeface="Arial" charset="0"/>
              </a:defRPr>
            </a:lvl2pPr>
            <a:lvl3pPr marL="1131227" indent="-226245" defTabSz="914409" eaLnBrk="0" hangingPunct="0">
              <a:defRPr>
                <a:solidFill>
                  <a:schemeClr val="tx1"/>
                </a:solidFill>
                <a:latin typeface="Arial" charset="0"/>
                <a:ea typeface="Arial" charset="0"/>
                <a:cs typeface="Arial" charset="0"/>
              </a:defRPr>
            </a:lvl3pPr>
            <a:lvl4pPr marL="1583718" indent="-226245" defTabSz="914409" eaLnBrk="0" hangingPunct="0">
              <a:defRPr>
                <a:solidFill>
                  <a:schemeClr val="tx1"/>
                </a:solidFill>
                <a:latin typeface="Arial" charset="0"/>
                <a:ea typeface="Arial" charset="0"/>
                <a:cs typeface="Arial" charset="0"/>
              </a:defRPr>
            </a:lvl4pPr>
            <a:lvl5pPr marL="2036209" indent="-226245" defTabSz="914409" eaLnBrk="0" hangingPunct="0">
              <a:defRPr>
                <a:solidFill>
                  <a:schemeClr val="tx1"/>
                </a:solidFill>
                <a:latin typeface="Arial" charset="0"/>
                <a:ea typeface="Arial" charset="0"/>
                <a:cs typeface="Arial" charset="0"/>
              </a:defRPr>
            </a:lvl5pPr>
            <a:lvl6pPr marL="2488700" indent="-226245" defTabSz="914409" eaLnBrk="0" fontAlgn="base" hangingPunct="0">
              <a:spcBef>
                <a:spcPct val="0"/>
              </a:spcBef>
              <a:spcAft>
                <a:spcPct val="0"/>
              </a:spcAft>
              <a:defRPr>
                <a:solidFill>
                  <a:schemeClr val="tx1"/>
                </a:solidFill>
                <a:latin typeface="Arial" charset="0"/>
                <a:ea typeface="Arial" charset="0"/>
                <a:cs typeface="Arial" charset="0"/>
              </a:defRPr>
            </a:lvl6pPr>
            <a:lvl7pPr marL="2941190" indent="-226245" defTabSz="914409" eaLnBrk="0" fontAlgn="base" hangingPunct="0">
              <a:spcBef>
                <a:spcPct val="0"/>
              </a:spcBef>
              <a:spcAft>
                <a:spcPct val="0"/>
              </a:spcAft>
              <a:defRPr>
                <a:solidFill>
                  <a:schemeClr val="tx1"/>
                </a:solidFill>
                <a:latin typeface="Arial" charset="0"/>
                <a:ea typeface="Arial" charset="0"/>
                <a:cs typeface="Arial" charset="0"/>
              </a:defRPr>
            </a:lvl7pPr>
            <a:lvl8pPr marL="3393681" indent="-226245" defTabSz="914409" eaLnBrk="0" fontAlgn="base" hangingPunct="0">
              <a:spcBef>
                <a:spcPct val="0"/>
              </a:spcBef>
              <a:spcAft>
                <a:spcPct val="0"/>
              </a:spcAft>
              <a:defRPr>
                <a:solidFill>
                  <a:schemeClr val="tx1"/>
                </a:solidFill>
                <a:latin typeface="Arial" charset="0"/>
                <a:ea typeface="Arial" charset="0"/>
                <a:cs typeface="Arial" charset="0"/>
              </a:defRPr>
            </a:lvl8pPr>
            <a:lvl9pPr marL="3846172" indent="-226245" defTabSz="914409"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defRPr/>
            </a:pPr>
            <a:fld id="{97F13D64-53BC-6B4F-A41E-D53639C3B0E2}" type="slidenum">
              <a:rPr lang="en-US" smtClean="0"/>
              <a:pPr eaLnBrk="1" hangingPunct="1">
                <a:defRPr/>
              </a:pPr>
              <a:t>25</a:t>
            </a:fld>
            <a:endParaRPr lang="en-US"/>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extLst>
            <a:ext uri="{FAA26D3D-D897-4be2-8F04-BA451C77F1D7}">
              <ma14:placeholderFlag xmlns="" xmlns:ma14="http://schemas.microsoft.com/office/mac/drawingml/2011/main"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228600" marR="0" indent="-22860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Another group of mammals with massed mortality from H5N1 are sea lions.</a:t>
            </a:r>
          </a:p>
          <a:p>
            <a:r>
              <a:rPr lang="en-US" sz="1800" dirty="0">
                <a:effectLst/>
                <a:latin typeface="Calibri" panose="020F0502020204030204" pitchFamily="34" charset="0"/>
                <a:ea typeface="Calibri" panose="020F0502020204030204" pitchFamily="34" charset="0"/>
                <a:cs typeface="Times New Roman" panose="02020603050405020304" pitchFamily="18" charset="0"/>
              </a:rPr>
              <a:t>Since this slide was made, the number of sea lions that have died in Peru has increased.</a:t>
            </a:r>
          </a:p>
          <a:p>
            <a:endParaRPr lang="en-US" sz="1800" dirty="0">
              <a:effectLst/>
              <a:latin typeface="Calibri" panose="020F0502020204030204" pitchFamily="34" charset="0"/>
              <a:cs typeface="Times New Roman" panose="02020603050405020304" pitchFamily="18" charset="0"/>
            </a:endParaRPr>
          </a:p>
          <a:p>
            <a:r>
              <a:rPr lang="en-US" sz="1800" dirty="0">
                <a:effectLst/>
                <a:latin typeface="Calibri" panose="020F0502020204030204" pitchFamily="34" charset="0"/>
                <a:cs typeface="Times New Roman" panose="02020603050405020304" pitchFamily="18" charset="0"/>
              </a:rPr>
              <a:t>As of 4/20/23, Peru estimates that 5% of the global population of South American sea lions or over 5,000 animals has died from bird flu.</a:t>
            </a:r>
          </a:p>
          <a:p>
            <a:r>
              <a:rPr lang="en-US" sz="1800" dirty="0">
                <a:effectLst/>
                <a:latin typeface="Calibri" panose="020F0502020204030204" pitchFamily="34" charset="0"/>
                <a:ea typeface="Calibri" panose="020F0502020204030204" pitchFamily="34" charset="0"/>
                <a:cs typeface="Times New Roman" panose="02020603050405020304" pitchFamily="18" charset="0"/>
              </a:rPr>
              <a:t>and on the same day, Chile updated their numbers and reported the confirmation of H5N1 in two Chilean dolphins,</a:t>
            </a:r>
          </a:p>
          <a:p>
            <a:r>
              <a:rPr lang="en-US" sz="1800" dirty="0">
                <a:effectLst/>
                <a:latin typeface="Calibri" panose="020F0502020204030204" pitchFamily="34" charset="0"/>
                <a:cs typeface="Times New Roman" panose="02020603050405020304" pitchFamily="18" charset="0"/>
              </a:rPr>
              <a:t>Marking yet another species of marine mammal known to be infected with H5N1. </a:t>
            </a:r>
          </a:p>
          <a:p>
            <a:endParaRPr lang="en-US" sz="1800" dirty="0">
              <a:effectLst/>
              <a:latin typeface="Calibri" panose="020F0502020204030204" pitchFamily="34" charset="0"/>
              <a:cs typeface="Times New Roman" panose="02020603050405020304" pitchFamily="18" charset="0"/>
            </a:endParaRPr>
          </a:p>
          <a:p>
            <a:r>
              <a:rPr lang="en-US" sz="1800" dirty="0">
                <a:effectLst/>
                <a:latin typeface="Calibri" panose="020F0502020204030204" pitchFamily="34" charset="0"/>
                <a:cs typeface="Times New Roman" panose="02020603050405020304" pitchFamily="18" charset="0"/>
              </a:rPr>
              <a:t>Apparently there has not been any evidence of transmission among mammals. The sea lions are just in an environment where the viral load is very high. The situation may have been complicated by the</a:t>
            </a:r>
            <a:r>
              <a:rPr lang="en-US" sz="1800" dirty="0">
                <a:effectLst/>
                <a:latin typeface="Times New Roman" panose="02020603050405020304" pitchFamily="18" charset="0"/>
                <a:ea typeface="Times New Roman" panose="02020603050405020304" pitchFamily="18" charset="0"/>
              </a:rPr>
              <a:t> mammals that have been weakened by a lack of food</a:t>
            </a:r>
            <a:r>
              <a:rPr lang="en-US" sz="2800" dirty="0">
                <a:effectLst/>
                <a:latin typeface="Times New Roman" panose="02020603050405020304" pitchFamily="18" charset="0"/>
                <a:ea typeface="Times New Roman" panose="02020603050405020304" pitchFamily="18" charset="0"/>
              </a:rPr>
              <a:t> according to Paolo Amaya, a biologist at Cesar Vallejo University </a:t>
            </a:r>
            <a:r>
              <a:rPr lang="en-US" sz="2800">
                <a:effectLst/>
                <a:latin typeface="Times New Roman" panose="02020603050405020304" pitchFamily="18" charset="0"/>
                <a:ea typeface="Times New Roman" panose="02020603050405020304" pitchFamily="18" charset="0"/>
              </a:rPr>
              <a:t>in Peru.</a:t>
            </a:r>
            <a:endParaRPr lang="en-US" sz="2800" dirty="0">
              <a:effectLst/>
            </a:endParaRPr>
          </a:p>
          <a:p>
            <a:endParaRPr lang="en-US" sz="1800" dirty="0">
              <a:effectLst/>
              <a:latin typeface="Calibri" panose="020F0502020204030204" pitchFamily="34" charset="0"/>
              <a:cs typeface="Times New Roman" panose="02020603050405020304" pitchFamily="18" charset="0"/>
            </a:endParaRPr>
          </a:p>
          <a:p>
            <a:endParaRPr lang="en-US" sz="1800" dirty="0">
              <a:effectLst/>
              <a:latin typeface="Calibri" panose="020F0502020204030204" pitchFamily="34" charset="0"/>
              <a:cs typeface="Times New Roman" panose="02020603050405020304" pitchFamily="18" charset="0"/>
            </a:endParaRPr>
          </a:p>
          <a:p>
            <a:endParaRPr lang="en-US" sz="1800" dirty="0">
              <a:effectLst/>
              <a:latin typeface="Calibri" panose="020F0502020204030204" pitchFamily="34" charset="0"/>
              <a:cs typeface="Times New Roman" panose="02020603050405020304" pitchFamily="18" charset="0"/>
            </a:endParaRPr>
          </a:p>
          <a:p>
            <a:r>
              <a:rPr lang="en-US" sz="1800" dirty="0">
                <a:effectLst/>
                <a:latin typeface="Calibri" panose="020F0502020204030204" pitchFamily="34" charset="0"/>
                <a:cs typeface="Times New Roman" panose="02020603050405020304" pitchFamily="18" charset="0"/>
              </a:rPr>
              <a:t> (https://</a:t>
            </a:r>
            <a:r>
              <a:rPr lang="en-US" sz="1800" dirty="0" err="1">
                <a:effectLst/>
                <a:latin typeface="Calibri" panose="020F0502020204030204" pitchFamily="34" charset="0"/>
                <a:cs typeface="Times New Roman" panose="02020603050405020304" pitchFamily="18" charset="0"/>
              </a:rPr>
              <a:t>www.laprensalatina.com</a:t>
            </a:r>
            <a:r>
              <a:rPr lang="en-US" sz="1800" dirty="0">
                <a:effectLst/>
                <a:latin typeface="Calibri" panose="020F0502020204030204" pitchFamily="34" charset="0"/>
                <a:cs typeface="Times New Roman" panose="02020603050405020304" pitchFamily="18" charset="0"/>
              </a:rPr>
              <a:t>/avian-flu-decimates-wildlife-on-south-</a:t>
            </a:r>
            <a:r>
              <a:rPr lang="en-US" sz="1800" dirty="0" err="1">
                <a:effectLst/>
                <a:latin typeface="Calibri" panose="020F0502020204030204" pitchFamily="34" charset="0"/>
                <a:cs typeface="Times New Roman" panose="02020603050405020304" pitchFamily="18" charset="0"/>
              </a:rPr>
              <a:t>americas</a:t>
            </a:r>
            <a:r>
              <a:rPr lang="en-US" sz="1800" dirty="0">
                <a:effectLst/>
                <a:latin typeface="Calibri" panose="020F0502020204030204" pitchFamily="34" charset="0"/>
                <a:cs typeface="Times New Roman" panose="02020603050405020304" pitchFamily="18" charset="0"/>
              </a:rPr>
              <a:t>-pacific-coast/).</a:t>
            </a:r>
          </a:p>
          <a:p>
            <a:endParaRPr lang="en-US" dirty="0">
              <a:cs typeface="+mn-cs"/>
            </a:endParaRPr>
          </a:p>
        </p:txBody>
      </p:sp>
    </p:spTree>
    <p:extLst>
      <p:ext uri="{BB962C8B-B14F-4D97-AF65-F5344CB8AC3E}">
        <p14:creationId xmlns:p14="http://schemas.microsoft.com/office/powerpoint/2010/main" val="3202051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14409" eaLnBrk="0" hangingPunct="0">
              <a:defRPr>
                <a:solidFill>
                  <a:schemeClr val="tx1"/>
                </a:solidFill>
                <a:latin typeface="Arial" charset="0"/>
                <a:ea typeface="ＭＳ Ｐゴシック" charset="0"/>
                <a:cs typeface="Arial" charset="0"/>
              </a:defRPr>
            </a:lvl1pPr>
            <a:lvl2pPr marL="735298" indent="-282807" defTabSz="914409" eaLnBrk="0" hangingPunct="0">
              <a:defRPr>
                <a:solidFill>
                  <a:schemeClr val="tx1"/>
                </a:solidFill>
                <a:latin typeface="Arial" charset="0"/>
                <a:ea typeface="Arial" charset="0"/>
                <a:cs typeface="Arial" charset="0"/>
              </a:defRPr>
            </a:lvl2pPr>
            <a:lvl3pPr marL="1131227" indent="-226245" defTabSz="914409" eaLnBrk="0" hangingPunct="0">
              <a:defRPr>
                <a:solidFill>
                  <a:schemeClr val="tx1"/>
                </a:solidFill>
                <a:latin typeface="Arial" charset="0"/>
                <a:ea typeface="Arial" charset="0"/>
                <a:cs typeface="Arial" charset="0"/>
              </a:defRPr>
            </a:lvl3pPr>
            <a:lvl4pPr marL="1583718" indent="-226245" defTabSz="914409" eaLnBrk="0" hangingPunct="0">
              <a:defRPr>
                <a:solidFill>
                  <a:schemeClr val="tx1"/>
                </a:solidFill>
                <a:latin typeface="Arial" charset="0"/>
                <a:ea typeface="Arial" charset="0"/>
                <a:cs typeface="Arial" charset="0"/>
              </a:defRPr>
            </a:lvl4pPr>
            <a:lvl5pPr marL="2036209" indent="-226245" defTabSz="914409" eaLnBrk="0" hangingPunct="0">
              <a:defRPr>
                <a:solidFill>
                  <a:schemeClr val="tx1"/>
                </a:solidFill>
                <a:latin typeface="Arial" charset="0"/>
                <a:ea typeface="Arial" charset="0"/>
                <a:cs typeface="Arial" charset="0"/>
              </a:defRPr>
            </a:lvl5pPr>
            <a:lvl6pPr marL="2488700" indent="-226245" defTabSz="914409" eaLnBrk="0" fontAlgn="base" hangingPunct="0">
              <a:spcBef>
                <a:spcPct val="0"/>
              </a:spcBef>
              <a:spcAft>
                <a:spcPct val="0"/>
              </a:spcAft>
              <a:defRPr>
                <a:solidFill>
                  <a:schemeClr val="tx1"/>
                </a:solidFill>
                <a:latin typeface="Arial" charset="0"/>
                <a:ea typeface="Arial" charset="0"/>
                <a:cs typeface="Arial" charset="0"/>
              </a:defRPr>
            </a:lvl6pPr>
            <a:lvl7pPr marL="2941190" indent="-226245" defTabSz="914409" eaLnBrk="0" fontAlgn="base" hangingPunct="0">
              <a:spcBef>
                <a:spcPct val="0"/>
              </a:spcBef>
              <a:spcAft>
                <a:spcPct val="0"/>
              </a:spcAft>
              <a:defRPr>
                <a:solidFill>
                  <a:schemeClr val="tx1"/>
                </a:solidFill>
                <a:latin typeface="Arial" charset="0"/>
                <a:ea typeface="Arial" charset="0"/>
                <a:cs typeface="Arial" charset="0"/>
              </a:defRPr>
            </a:lvl7pPr>
            <a:lvl8pPr marL="3393681" indent="-226245" defTabSz="914409" eaLnBrk="0" fontAlgn="base" hangingPunct="0">
              <a:spcBef>
                <a:spcPct val="0"/>
              </a:spcBef>
              <a:spcAft>
                <a:spcPct val="0"/>
              </a:spcAft>
              <a:defRPr>
                <a:solidFill>
                  <a:schemeClr val="tx1"/>
                </a:solidFill>
                <a:latin typeface="Arial" charset="0"/>
                <a:ea typeface="Arial" charset="0"/>
                <a:cs typeface="Arial" charset="0"/>
              </a:defRPr>
            </a:lvl8pPr>
            <a:lvl9pPr marL="3846172" indent="-226245" defTabSz="914409"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defRPr/>
            </a:pPr>
            <a:fld id="{97F13D64-53BC-6B4F-A41E-D53639C3B0E2}" type="slidenum">
              <a:rPr lang="en-US" smtClean="0"/>
              <a:pPr eaLnBrk="1" hangingPunct="1">
                <a:defRPr/>
              </a:pPr>
              <a:t>26</a:t>
            </a:fld>
            <a:endParaRPr lang="en-US"/>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extLst>
            <a:ext uri="{FAA26D3D-D897-4be2-8F04-BA451C77F1D7}">
              <ma14:placeholderFlag xmlns:ma14="http://schemas.microsoft.com/office/mac/drawingml/2011/main" xmlns="" val="1"/>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228600" marR="0" indent="-22860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Globally at least 12 mammalian families in two orders have been affected by clade 2344b H5Nx viruses.</a:t>
            </a:r>
          </a:p>
          <a:p>
            <a:pPr marL="228600" marR="0" indent="-22860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ranges from dolphins and porpoises to foxes and raccoons and even bears.</a:t>
            </a:r>
          </a:p>
          <a:p>
            <a:r>
              <a:rPr lang="en-US" sz="1800" dirty="0">
                <a:effectLst/>
                <a:latin typeface="Calibri" panose="020F0502020204030204" pitchFamily="34" charset="0"/>
                <a:ea typeface="Calibri" panose="020F0502020204030204" pitchFamily="34" charset="0"/>
                <a:cs typeface="Times New Roman" panose="02020603050405020304" pitchFamily="18" charset="0"/>
              </a:rPr>
              <a:t>Beside the original Guangdong H5N1, this is the widest group of mammals to be affected by a HPAI virus.</a:t>
            </a:r>
            <a:r>
              <a:rPr lang="en-US" dirty="0">
                <a:effectLst/>
              </a:rPr>
              <a:t> </a:t>
            </a:r>
          </a:p>
          <a:p>
            <a:endParaRPr lang="en-US" dirty="0">
              <a:effectLst/>
              <a:cs typeface="+mn-cs"/>
            </a:endParaRPr>
          </a:p>
          <a:p>
            <a:r>
              <a:rPr lang="en-US" dirty="0">
                <a:effectLst/>
                <a:cs typeface="+mn-cs"/>
              </a:rPr>
              <a:t>The most common species reported is the red fox. Infection in foxes have been reported from at least </a:t>
            </a:r>
            <a:r>
              <a:rPr lang="en-US" dirty="0">
                <a:cs typeface="+mn-cs"/>
              </a:rPr>
              <a:t>11 countries.</a:t>
            </a:r>
          </a:p>
        </p:txBody>
      </p:sp>
    </p:spTree>
    <p:extLst>
      <p:ext uri="{BB962C8B-B14F-4D97-AF65-F5344CB8AC3E}">
        <p14:creationId xmlns:p14="http://schemas.microsoft.com/office/powerpoint/2010/main" val="36909454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The worry from a public health agency perspective from these mammalian infections with H5N1 is whether they signal an adaption of the virus from an avian influenza virus into a human pandemic influenza virus.</a:t>
            </a:r>
            <a:r>
              <a:rPr lang="en-US" dirty="0">
                <a:effectLst/>
              </a:rPr>
              <a:t> </a:t>
            </a:r>
          </a:p>
          <a:p>
            <a:br>
              <a:rPr lang="en-US" dirty="0">
                <a:effectLst/>
              </a:rPr>
            </a:br>
            <a:r>
              <a:rPr lang="en-US" dirty="0">
                <a:effectLst/>
              </a:rPr>
              <a:t>But first let me tell you why I think that mass mortality events in mink and the marine mammals by avian influenza viruses does not necessarily mean that that is a virus poised to become a pandemic virus.</a:t>
            </a:r>
            <a:endParaRPr lang="en-US" dirty="0"/>
          </a:p>
        </p:txBody>
      </p:sp>
      <p:sp>
        <p:nvSpPr>
          <p:cNvPr id="4" name="Slide Number Placeholder 3"/>
          <p:cNvSpPr>
            <a:spLocks noGrp="1"/>
          </p:cNvSpPr>
          <p:nvPr>
            <p:ph type="sldNum" sz="quarter" idx="5"/>
          </p:nvPr>
        </p:nvSpPr>
        <p:spPr/>
        <p:txBody>
          <a:bodyPr/>
          <a:lstStyle/>
          <a:p>
            <a:fld id="{AA81422D-1A5A-2045-B357-9FA3A25840C1}" type="slidenum">
              <a:rPr lang="en-US" smtClean="0"/>
              <a:t>27</a:t>
            </a:fld>
            <a:endParaRPr lang="en-US"/>
          </a:p>
        </p:txBody>
      </p:sp>
    </p:spTree>
    <p:extLst>
      <p:ext uri="{BB962C8B-B14F-4D97-AF65-F5344CB8AC3E}">
        <p14:creationId xmlns:p14="http://schemas.microsoft.com/office/powerpoint/2010/main" val="8756231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xfrm>
            <a:off x="3928675" y="8757590"/>
            <a:ext cx="3005508" cy="46101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18" tIns="46159" rIns="92318" bIns="46159"/>
          <a:lstStyle>
            <a:lvl1pPr defTabSz="923182" eaLnBrk="0" hangingPunct="0">
              <a:defRPr>
                <a:solidFill>
                  <a:schemeClr val="tx1"/>
                </a:solidFill>
                <a:latin typeface="Arial" charset="0"/>
                <a:cs typeface="Arial" charset="0"/>
              </a:defRPr>
            </a:lvl1pPr>
            <a:lvl2pPr marL="742353" indent="-285520" defTabSz="923182" eaLnBrk="0" hangingPunct="0">
              <a:defRPr>
                <a:solidFill>
                  <a:schemeClr val="tx1"/>
                </a:solidFill>
                <a:latin typeface="Arial" charset="0"/>
                <a:cs typeface="Arial" charset="0"/>
              </a:defRPr>
            </a:lvl2pPr>
            <a:lvl3pPr marL="1142082" indent="-228416" defTabSz="923182" eaLnBrk="0" hangingPunct="0">
              <a:defRPr>
                <a:solidFill>
                  <a:schemeClr val="tx1"/>
                </a:solidFill>
                <a:latin typeface="Arial" charset="0"/>
                <a:cs typeface="Arial" charset="0"/>
              </a:defRPr>
            </a:lvl3pPr>
            <a:lvl4pPr marL="1598914" indent="-228416" defTabSz="923182" eaLnBrk="0" hangingPunct="0">
              <a:defRPr>
                <a:solidFill>
                  <a:schemeClr val="tx1"/>
                </a:solidFill>
                <a:latin typeface="Arial" charset="0"/>
                <a:cs typeface="Arial" charset="0"/>
              </a:defRPr>
            </a:lvl4pPr>
            <a:lvl5pPr marL="2055747" indent="-228416" defTabSz="923182" eaLnBrk="0" hangingPunct="0">
              <a:defRPr>
                <a:solidFill>
                  <a:schemeClr val="tx1"/>
                </a:solidFill>
                <a:latin typeface="Arial" charset="0"/>
                <a:cs typeface="Arial" charset="0"/>
              </a:defRPr>
            </a:lvl5pPr>
            <a:lvl6pPr marL="2512578" indent="-228416" defTabSz="923182" eaLnBrk="0" fontAlgn="base" hangingPunct="0">
              <a:spcBef>
                <a:spcPct val="0"/>
              </a:spcBef>
              <a:spcAft>
                <a:spcPct val="0"/>
              </a:spcAft>
              <a:defRPr>
                <a:solidFill>
                  <a:schemeClr val="tx1"/>
                </a:solidFill>
                <a:latin typeface="Arial" charset="0"/>
                <a:cs typeface="Arial" charset="0"/>
              </a:defRPr>
            </a:lvl6pPr>
            <a:lvl7pPr marL="2969411" indent="-228416" defTabSz="923182" eaLnBrk="0" fontAlgn="base" hangingPunct="0">
              <a:spcBef>
                <a:spcPct val="0"/>
              </a:spcBef>
              <a:spcAft>
                <a:spcPct val="0"/>
              </a:spcAft>
              <a:defRPr>
                <a:solidFill>
                  <a:schemeClr val="tx1"/>
                </a:solidFill>
                <a:latin typeface="Arial" charset="0"/>
                <a:cs typeface="Arial" charset="0"/>
              </a:defRPr>
            </a:lvl7pPr>
            <a:lvl8pPr marL="3426244" indent="-228416" defTabSz="923182" eaLnBrk="0" fontAlgn="base" hangingPunct="0">
              <a:spcBef>
                <a:spcPct val="0"/>
              </a:spcBef>
              <a:spcAft>
                <a:spcPct val="0"/>
              </a:spcAft>
              <a:defRPr>
                <a:solidFill>
                  <a:schemeClr val="tx1"/>
                </a:solidFill>
                <a:latin typeface="Arial" charset="0"/>
                <a:cs typeface="Arial" charset="0"/>
              </a:defRPr>
            </a:lvl8pPr>
            <a:lvl9pPr marL="3883076" indent="-228416" defTabSz="923182" eaLnBrk="0" fontAlgn="base" hangingPunct="0">
              <a:spcBef>
                <a:spcPct val="0"/>
              </a:spcBef>
              <a:spcAft>
                <a:spcPct val="0"/>
              </a:spcAft>
              <a:defRPr>
                <a:solidFill>
                  <a:schemeClr val="tx1"/>
                </a:solidFill>
                <a:latin typeface="Arial" charset="0"/>
                <a:cs typeface="Arial" charset="0"/>
              </a:defRPr>
            </a:lvl9pPr>
          </a:lstStyle>
          <a:p>
            <a:pPr eaLnBrk="1" hangingPunct="1"/>
            <a:fld id="{F5D0EB29-09E3-498F-B416-E149BAF6E5F6}" type="slidenum">
              <a:rPr lang="en-US" smtClean="0"/>
              <a:pPr eaLnBrk="1" hangingPunct="1"/>
              <a:t>28</a:t>
            </a:fld>
            <a:endParaRPr lang="en-US"/>
          </a:p>
        </p:txBody>
      </p:sp>
      <p:sp>
        <p:nvSpPr>
          <p:cNvPr id="50179" name="Rectangle 7"/>
          <p:cNvSpPr txBox="1">
            <a:spLocks noGrp="1" noChangeArrowheads="1"/>
          </p:cNvSpPr>
          <p:nvPr/>
        </p:nvSpPr>
        <p:spPr bwMode="auto">
          <a:xfrm>
            <a:off x="3928375" y="8757289"/>
            <a:ext cx="3005826" cy="461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01" tIns="46150" rIns="92301" bIns="46150" anchor="b"/>
          <a:lstStyle>
            <a:lvl1pPr defTabSz="923925" eaLnBrk="0" hangingPunct="0">
              <a:defRPr>
                <a:solidFill>
                  <a:schemeClr val="tx1"/>
                </a:solidFill>
                <a:latin typeface="Arial" charset="0"/>
                <a:cs typeface="Arial" charset="0"/>
              </a:defRPr>
            </a:lvl1pPr>
            <a:lvl2pPr marL="742950" indent="-285750" defTabSz="923925" eaLnBrk="0" hangingPunct="0">
              <a:defRPr>
                <a:solidFill>
                  <a:schemeClr val="tx1"/>
                </a:solidFill>
                <a:latin typeface="Arial" charset="0"/>
                <a:cs typeface="Arial" charset="0"/>
              </a:defRPr>
            </a:lvl2pPr>
            <a:lvl3pPr marL="1143000" indent="-228600" defTabSz="923925" eaLnBrk="0" hangingPunct="0">
              <a:defRPr>
                <a:solidFill>
                  <a:schemeClr val="tx1"/>
                </a:solidFill>
                <a:latin typeface="Arial" charset="0"/>
                <a:cs typeface="Arial" charset="0"/>
              </a:defRPr>
            </a:lvl3pPr>
            <a:lvl4pPr marL="1600200" indent="-228600" defTabSz="923925" eaLnBrk="0" hangingPunct="0">
              <a:defRPr>
                <a:solidFill>
                  <a:schemeClr val="tx1"/>
                </a:solidFill>
                <a:latin typeface="Arial" charset="0"/>
                <a:cs typeface="Arial" charset="0"/>
              </a:defRPr>
            </a:lvl4pPr>
            <a:lvl5pPr marL="2057400" indent="-228600" defTabSz="923925" eaLnBrk="0" hangingPunct="0">
              <a:defRPr>
                <a:solidFill>
                  <a:schemeClr val="tx1"/>
                </a:solidFill>
                <a:latin typeface="Arial" charset="0"/>
                <a:cs typeface="Arial" charset="0"/>
              </a:defRPr>
            </a:lvl5pPr>
            <a:lvl6pPr marL="2514600" indent="-228600" defTabSz="923925" eaLnBrk="0" fontAlgn="base" hangingPunct="0">
              <a:spcBef>
                <a:spcPct val="0"/>
              </a:spcBef>
              <a:spcAft>
                <a:spcPct val="0"/>
              </a:spcAft>
              <a:defRPr>
                <a:solidFill>
                  <a:schemeClr val="tx1"/>
                </a:solidFill>
                <a:latin typeface="Arial" charset="0"/>
                <a:cs typeface="Arial" charset="0"/>
              </a:defRPr>
            </a:lvl6pPr>
            <a:lvl7pPr marL="2971800" indent="-228600" defTabSz="923925" eaLnBrk="0" fontAlgn="base" hangingPunct="0">
              <a:spcBef>
                <a:spcPct val="0"/>
              </a:spcBef>
              <a:spcAft>
                <a:spcPct val="0"/>
              </a:spcAft>
              <a:defRPr>
                <a:solidFill>
                  <a:schemeClr val="tx1"/>
                </a:solidFill>
                <a:latin typeface="Arial" charset="0"/>
                <a:cs typeface="Arial" charset="0"/>
              </a:defRPr>
            </a:lvl7pPr>
            <a:lvl8pPr marL="3429000" indent="-228600" defTabSz="923925" eaLnBrk="0" fontAlgn="base" hangingPunct="0">
              <a:spcBef>
                <a:spcPct val="0"/>
              </a:spcBef>
              <a:spcAft>
                <a:spcPct val="0"/>
              </a:spcAft>
              <a:defRPr>
                <a:solidFill>
                  <a:schemeClr val="tx1"/>
                </a:solidFill>
                <a:latin typeface="Arial" charset="0"/>
                <a:cs typeface="Arial" charset="0"/>
              </a:defRPr>
            </a:lvl8pPr>
            <a:lvl9pPr marL="3886200" indent="-228600" defTabSz="923925" eaLnBrk="0" fontAlgn="base" hangingPunct="0">
              <a:spcBef>
                <a:spcPct val="0"/>
              </a:spcBef>
              <a:spcAft>
                <a:spcPct val="0"/>
              </a:spcAft>
              <a:defRPr>
                <a:solidFill>
                  <a:schemeClr val="tx1"/>
                </a:solidFill>
                <a:latin typeface="Arial" charset="0"/>
                <a:cs typeface="Arial" charset="0"/>
              </a:defRPr>
            </a:lvl9pPr>
          </a:lstStyle>
          <a:p>
            <a:pPr algn="r" eaLnBrk="1" hangingPunct="1"/>
            <a:fld id="{D41EA43C-F84D-4343-AB4B-4F723BFA2AE4}" type="slidenum">
              <a:rPr lang="en-US" sz="1200"/>
              <a:pPr algn="r" eaLnBrk="1" hangingPunct="1"/>
              <a:t>28</a:t>
            </a:fld>
            <a:endParaRPr lang="en-US" sz="1200"/>
          </a:p>
        </p:txBody>
      </p:sp>
      <p:sp>
        <p:nvSpPr>
          <p:cNvPr id="50180" name="Rectangle 2"/>
          <p:cNvSpPr>
            <a:spLocks noGrp="1" noRot="1" noChangeAspect="1" noChangeArrowheads="1" noTextEdit="1"/>
          </p:cNvSpPr>
          <p:nvPr>
            <p:ph type="sldImg"/>
          </p:nvPr>
        </p:nvSpPr>
        <p:spPr>
          <a:solidFill>
            <a:srgbClr val="FFFFFF"/>
          </a:solidFill>
          <a:ln/>
        </p:spPr>
      </p:sp>
      <p:sp>
        <p:nvSpPr>
          <p:cNvPr id="50181" name="Rectangle 3"/>
          <p:cNvSpPr>
            <a:spLocks noGrp="1" noChangeArrowheads="1"/>
          </p:cNvSpPr>
          <p:nvPr>
            <p:ph type="body" idx="1"/>
          </p:nvPr>
        </p:nvSpPr>
        <p:spPr>
          <a:solidFill>
            <a:srgbClr val="FFFFFF"/>
          </a:solidFill>
          <a:ln>
            <a:solidFill>
              <a:srgbClr val="000000"/>
            </a:solidFill>
          </a:ln>
        </p:spPr>
        <p:txBody>
          <a:bodyPr/>
          <a:lstStyle/>
          <a:p>
            <a:pPr marL="228600" marR="0" indent="-22860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One way to put the H5N1 infection in the Spanish mink farm into perspective is to look at what other influenza viruses have been found in mink.</a:t>
            </a:r>
          </a:p>
          <a:p>
            <a:pPr marL="228600" marR="0" indent="-22860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Mink have been infected with seasonal and pandemic influenza viruses, most probably from their handlers.</a:t>
            </a:r>
          </a:p>
          <a:p>
            <a:pPr marL="228600" marR="0" indent="-22860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Mink have been infected with different swine influenzas.</a:t>
            </a:r>
          </a:p>
          <a:p>
            <a:pPr marL="228600" marR="0" indent="-22860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And mink have been infected with both low and high path (in red) avian influenza viruses.</a:t>
            </a:r>
          </a:p>
          <a:p>
            <a:pPr marL="228600" marR="0" indent="-228600">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indent="-22860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Mink, and many of the animals on the previous table, are susceptible to infection with both avian and mammalian influenza viruses because their respiratory track (among other organs) posses both the avian, or alpha 2,3 sialic acid containing cell surface receptors as well as the mammalian or alpha 2,6 sialic acid containing receptors,</a:t>
            </a:r>
          </a:p>
          <a:p>
            <a:pPr marL="228600" marR="0" indent="-22860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So in combination with the fact that they are house in close proximity to each other and in caging where exposure to wild birds and animals is possible, mink are poised to be infected with all kinds of influenza viruses. I can readily envisage a similar situation with seals, sea lions where they haul out and are in close proximity to each other and to marine birds.</a:t>
            </a:r>
          </a:p>
          <a:p>
            <a:pPr eaLnBrk="1" hangingPunct="1"/>
            <a:endParaRPr lang="en-US" dirty="0"/>
          </a:p>
          <a:p>
            <a:pPr eaLnBrk="1" hangingPunct="1"/>
            <a:r>
              <a:rPr lang="en-US" dirty="0"/>
              <a:t>Photo credit: </a:t>
            </a:r>
          </a:p>
          <a:p>
            <a:pPr eaLnBrk="1" hangingPunct="1"/>
            <a:r>
              <a:rPr lang="en-US" dirty="0"/>
              <a:t>Wild mink: https://</a:t>
            </a:r>
            <a:r>
              <a:rPr lang="en-US" dirty="0" err="1"/>
              <a:t>ag.utah.gov</a:t>
            </a:r>
            <a:r>
              <a:rPr lang="en-US" dirty="0"/>
              <a:t>/2020/08/17/first-cases-of-sars-cov-2-in-mink/</a:t>
            </a:r>
          </a:p>
          <a:p>
            <a:pPr eaLnBrk="1" hangingPunct="1"/>
            <a:r>
              <a:rPr lang="en-US" dirty="0"/>
              <a:t>Farmed mink: https://www.13abc.com/2022/11/15/vandalism-leads-40000-escaped-mink-van-wert-co/</a:t>
            </a:r>
          </a:p>
        </p:txBody>
      </p:sp>
    </p:spTree>
    <p:extLst>
      <p:ext uri="{BB962C8B-B14F-4D97-AF65-F5344CB8AC3E}">
        <p14:creationId xmlns:p14="http://schemas.microsoft.com/office/powerpoint/2010/main" val="23692680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962" eaLnBrk="0" hangingPunct="0">
              <a:defRPr sz="2400">
                <a:solidFill>
                  <a:schemeClr val="tx1"/>
                </a:solidFill>
                <a:latin typeface="Arial" charset="0"/>
                <a:ea typeface="ＭＳ Ｐゴシック" charset="0"/>
                <a:cs typeface="ＭＳ Ｐゴシック" charset="0"/>
              </a:defRPr>
            </a:lvl1pPr>
            <a:lvl2pPr marL="734480" indent="-282492" defTabSz="914962" eaLnBrk="0" hangingPunct="0">
              <a:defRPr sz="2400">
                <a:solidFill>
                  <a:schemeClr val="tx1"/>
                </a:solidFill>
                <a:latin typeface="Arial" charset="0"/>
                <a:ea typeface="ＭＳ Ｐゴシック" charset="0"/>
              </a:defRPr>
            </a:lvl2pPr>
            <a:lvl3pPr marL="1129970" indent="-225994" defTabSz="914962" eaLnBrk="0" hangingPunct="0">
              <a:defRPr sz="2400">
                <a:solidFill>
                  <a:schemeClr val="tx1"/>
                </a:solidFill>
                <a:latin typeface="Arial" charset="0"/>
                <a:ea typeface="ＭＳ Ｐゴシック" charset="0"/>
              </a:defRPr>
            </a:lvl3pPr>
            <a:lvl4pPr marL="1581958" indent="-225994" defTabSz="914962" eaLnBrk="0" hangingPunct="0">
              <a:defRPr sz="2400">
                <a:solidFill>
                  <a:schemeClr val="tx1"/>
                </a:solidFill>
                <a:latin typeface="Arial" charset="0"/>
                <a:ea typeface="ＭＳ Ｐゴシック" charset="0"/>
              </a:defRPr>
            </a:lvl4pPr>
            <a:lvl5pPr marL="2033946" indent="-225994" defTabSz="914962" eaLnBrk="0" hangingPunct="0">
              <a:defRPr sz="2400">
                <a:solidFill>
                  <a:schemeClr val="tx1"/>
                </a:solidFill>
                <a:latin typeface="Arial" charset="0"/>
                <a:ea typeface="ＭＳ Ｐゴシック" charset="0"/>
              </a:defRPr>
            </a:lvl5pPr>
            <a:lvl6pPr marL="2485934" indent="-225994" defTabSz="914962" eaLnBrk="0" fontAlgn="base" hangingPunct="0">
              <a:spcBef>
                <a:spcPct val="0"/>
              </a:spcBef>
              <a:spcAft>
                <a:spcPct val="0"/>
              </a:spcAft>
              <a:defRPr sz="2400">
                <a:solidFill>
                  <a:schemeClr val="tx1"/>
                </a:solidFill>
                <a:latin typeface="Arial" charset="0"/>
                <a:ea typeface="ＭＳ Ｐゴシック" charset="0"/>
              </a:defRPr>
            </a:lvl6pPr>
            <a:lvl7pPr marL="2937921" indent="-225994" defTabSz="914962" eaLnBrk="0" fontAlgn="base" hangingPunct="0">
              <a:spcBef>
                <a:spcPct val="0"/>
              </a:spcBef>
              <a:spcAft>
                <a:spcPct val="0"/>
              </a:spcAft>
              <a:defRPr sz="2400">
                <a:solidFill>
                  <a:schemeClr val="tx1"/>
                </a:solidFill>
                <a:latin typeface="Arial" charset="0"/>
                <a:ea typeface="ＭＳ Ｐゴシック" charset="0"/>
              </a:defRPr>
            </a:lvl7pPr>
            <a:lvl8pPr marL="3389909" indent="-225994" defTabSz="914962" eaLnBrk="0" fontAlgn="base" hangingPunct="0">
              <a:spcBef>
                <a:spcPct val="0"/>
              </a:spcBef>
              <a:spcAft>
                <a:spcPct val="0"/>
              </a:spcAft>
              <a:defRPr sz="2400">
                <a:solidFill>
                  <a:schemeClr val="tx1"/>
                </a:solidFill>
                <a:latin typeface="Arial" charset="0"/>
                <a:ea typeface="ＭＳ Ｐゴシック" charset="0"/>
              </a:defRPr>
            </a:lvl8pPr>
            <a:lvl9pPr marL="3841897" indent="-225994" defTabSz="914962"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5E820D7-9899-E141-BA43-8EE88F51F5E0}" type="slidenum">
              <a:rPr lang="en-US" sz="1200"/>
              <a:pPr eaLnBrk="1" hangingPunct="1"/>
              <a:t>29</a:t>
            </a:fld>
            <a:endParaRPr lang="en-US" sz="1200"/>
          </a:p>
        </p:txBody>
      </p:sp>
      <p:sp>
        <p:nvSpPr>
          <p:cNvPr id="86018" name="Rectangle 2"/>
          <p:cNvSpPr>
            <a:spLocks noGrp="1" noRot="1" noChangeAspect="1" noChangeArrowheads="1" noTextEdit="1"/>
          </p:cNvSpPr>
          <p:nvPr>
            <p:ph type="sldImg"/>
          </p:nvPr>
        </p:nvSpPr>
        <p:spPr>
          <a:solidFill>
            <a:srgbClr val="FFFFFF"/>
          </a:solidFill>
          <a:ln/>
        </p:spPr>
      </p:sp>
      <p:sp>
        <p:nvSpPr>
          <p:cNvPr id="86019" name="Rectangle 3"/>
          <p:cNvSpPr>
            <a:spLocks noGrp="1" noChangeArrowheads="1"/>
          </p:cNvSpPr>
          <p:nvPr>
            <p:ph type="body" idx="1"/>
          </p:nvPr>
        </p:nvSpPr>
        <p:spPr>
          <a:xfrm>
            <a:off x="910119" y="4344108"/>
            <a:ext cx="5037763" cy="4114643"/>
          </a:xfrm>
          <a:solidFill>
            <a:srgbClr val="FFFFFF"/>
          </a:solidFill>
          <a:ln>
            <a:solidFill>
              <a:srgbClr val="000000"/>
            </a:solidFill>
          </a:ln>
        </p:spPr>
        <p:txBody>
          <a:bodyPr lIns="91933" tIns="45157" rIns="91933" bIns="45157"/>
          <a:lstStyle/>
          <a:p>
            <a:pPr marL="228600" marR="0" indent="-22860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So, what does it take to turn H5N1 or any other avian influenza viruses into a pandemic virus?</a:t>
            </a:r>
          </a:p>
          <a:p>
            <a:pPr marL="228600" marR="0" indent="-22860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In people, the alpha 2, 6 type of receptors are found in the upper respiratory tract, and this contributes to the idea that the seasonal influenza virus can readily spread via aerosol when we sneeze or cough.</a:t>
            </a:r>
          </a:p>
          <a:p>
            <a:pPr marL="228600" marR="0" indent="-22860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Humans do have some avian or alpha 2,3-sialic acid containing receptors in our respiratory tract, but they are located deep in our lower airways, and infection with avian influenza virus only happen with prolonged contact and with a source of high viral load.</a:t>
            </a:r>
          </a:p>
          <a:p>
            <a:pPr marL="228600" marR="0" indent="-22860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But even if we become infected, that virus has a difficult time getting out of the lower airway and spread to another person.</a:t>
            </a:r>
          </a:p>
          <a:p>
            <a:pPr marL="228600" marR="0" indent="-22860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r>
              <a:rPr lang="en-US" sz="1800" dirty="0">
                <a:effectLst/>
                <a:latin typeface="Calibri" panose="020F0502020204030204" pitchFamily="34" charset="0"/>
                <a:ea typeface="Calibri" panose="020F0502020204030204" pitchFamily="34" charset="0"/>
                <a:cs typeface="Times New Roman" panose="02020603050405020304" pitchFamily="18" charset="0"/>
              </a:rPr>
              <a:t>So as the case of the father and child in Cambodia show, infection with HPAI H5N1 can happen, but not sustained human to human transmission. </a:t>
            </a:r>
            <a:endParaRPr lang="en-US" dirty="0">
              <a:ea typeface="ＭＳ Ｐゴシック" charset="0"/>
              <a:cs typeface="ＭＳ Ｐゴシック" charset="0"/>
            </a:endParaRPr>
          </a:p>
          <a:p>
            <a:pPr eaLnBrk="1" hangingPunct="1"/>
            <a:endParaRPr lang="en-US" dirty="0">
              <a:ea typeface="ＭＳ Ｐゴシック" charset="0"/>
              <a:cs typeface="ＭＳ Ｐゴシック" charset="0"/>
            </a:endParaRPr>
          </a:p>
          <a:p>
            <a:pPr eaLnBrk="1" hangingPunct="1"/>
            <a:r>
              <a:rPr lang="en-US" dirty="0" err="1">
                <a:ea typeface="ＭＳ Ｐゴシック" charset="0"/>
                <a:cs typeface="ＭＳ Ｐゴシック" charset="0"/>
              </a:rPr>
              <a:t>Gambotto</a:t>
            </a:r>
            <a:r>
              <a:rPr lang="en-US" dirty="0">
                <a:ea typeface="ＭＳ Ｐゴシック" charset="0"/>
                <a:cs typeface="ＭＳ Ｐゴシック" charset="0"/>
              </a:rPr>
              <a:t> et al., 2007. Lancet 371:1464-1475.</a:t>
            </a:r>
          </a:p>
          <a:p>
            <a:pPr eaLnBrk="1" hangingPunct="1"/>
            <a:r>
              <a:rPr lang="en-US" b="1" i="1" dirty="0">
                <a:ea typeface="ＭＳ Ｐゴシック" charset="0"/>
                <a:cs typeface="ＭＳ Ｐゴシック" charset="0"/>
              </a:rPr>
              <a:t>Figure 3: </a:t>
            </a:r>
            <a:r>
              <a:rPr lang="en-US" b="1" dirty="0">
                <a:ea typeface="ＭＳ Ｐゴシック" charset="0"/>
                <a:cs typeface="ＭＳ Ｐゴシック" charset="0"/>
              </a:rPr>
              <a:t>A model of the emergence of a pandemic strain by direct transmission of an avian virus</a:t>
            </a:r>
          </a:p>
          <a:p>
            <a:pPr eaLnBrk="1" hangingPunct="1"/>
            <a:r>
              <a:rPr lang="en-US" dirty="0">
                <a:ea typeface="ＭＳ Ｐゴシック" charset="0"/>
                <a:cs typeface="ＭＳ Ｐゴシック" charset="0"/>
              </a:rPr>
              <a:t>An avian influenza virus </a:t>
            </a:r>
            <a:r>
              <a:rPr lang="en-US" dirty="0" err="1">
                <a:ea typeface="ＭＳ Ｐゴシック" charset="0"/>
                <a:cs typeface="ＭＳ Ｐゴシック" charset="0"/>
              </a:rPr>
              <a:t>recognising</a:t>
            </a:r>
            <a:r>
              <a:rPr lang="en-US" dirty="0">
                <a:ea typeface="ＭＳ Ｐゴシック" charset="0"/>
                <a:cs typeface="ＭＳ Ｐゴシック" charset="0"/>
              </a:rPr>
              <a:t> SAα2,3Gal oligosaccharides and containing Glu at position 627 of its PB2</a:t>
            </a:r>
          </a:p>
          <a:p>
            <a:pPr eaLnBrk="1" hangingPunct="1"/>
            <a:r>
              <a:rPr lang="en-US" dirty="0">
                <a:ea typeface="ＭＳ Ｐゴシック" charset="0"/>
                <a:cs typeface="ＭＳ Ｐゴシック" charset="0"/>
              </a:rPr>
              <a:t>infects epithelial cells in the human lower respiratory tract, where SAα2,3Gal oligosaccharides are prevalent. For this</a:t>
            </a:r>
          </a:p>
          <a:p>
            <a:pPr eaLnBrk="1" hangingPunct="1"/>
            <a:r>
              <a:rPr lang="en-US" dirty="0">
                <a:ea typeface="ＭＳ Ｐゴシック" charset="0"/>
                <a:cs typeface="ＭＳ Ｐゴシック" charset="0"/>
              </a:rPr>
              <a:t>virus to be </a:t>
            </a:r>
            <a:r>
              <a:rPr lang="en-US" dirty="0" err="1">
                <a:ea typeface="ＭＳ Ｐゴシック" charset="0"/>
                <a:cs typeface="ＭＳ Ｐゴシック" charset="0"/>
              </a:rPr>
              <a:t>effi</a:t>
            </a:r>
            <a:r>
              <a:rPr lang="en-US" dirty="0">
                <a:ea typeface="ＭＳ Ｐゴシック" charset="0"/>
                <a:cs typeface="ＭＳ Ｐゴシック" charset="0"/>
              </a:rPr>
              <a:t> </a:t>
            </a:r>
            <a:r>
              <a:rPr lang="en-US" dirty="0" err="1">
                <a:ea typeface="ＭＳ Ｐゴシック" charset="0"/>
                <a:cs typeface="ＭＳ Ｐゴシック" charset="0"/>
              </a:rPr>
              <a:t>ciently</a:t>
            </a:r>
            <a:r>
              <a:rPr lang="en-US" dirty="0">
                <a:ea typeface="ＭＳ Ｐゴシック" charset="0"/>
                <a:cs typeface="ＭＳ Ｐゴシック" charset="0"/>
              </a:rPr>
              <a:t> transmitted in human beings, the haemagglutinin receptor </a:t>
            </a:r>
            <a:r>
              <a:rPr lang="en-US" dirty="0" err="1">
                <a:ea typeface="ＭＳ Ｐゴシック" charset="0"/>
                <a:cs typeface="ＭＳ Ｐゴシック" charset="0"/>
              </a:rPr>
              <a:t>specifi</a:t>
            </a:r>
            <a:r>
              <a:rPr lang="en-US" dirty="0">
                <a:ea typeface="ＭＳ Ｐゴシック" charset="0"/>
                <a:cs typeface="ＭＳ Ｐゴシック" charset="0"/>
              </a:rPr>
              <a:t> city will probably need to</a:t>
            </a:r>
          </a:p>
          <a:p>
            <a:pPr eaLnBrk="1" hangingPunct="1"/>
            <a:r>
              <a:rPr lang="en-US" dirty="0">
                <a:ea typeface="ＭＳ Ｐゴシック" charset="0"/>
                <a:cs typeface="ＭＳ Ｐゴシック" charset="0"/>
              </a:rPr>
              <a:t>change to </a:t>
            </a:r>
            <a:r>
              <a:rPr lang="en-US" dirty="0" err="1">
                <a:ea typeface="ＭＳ Ｐゴシック" charset="0"/>
                <a:cs typeface="ＭＳ Ｐゴシック" charset="0"/>
              </a:rPr>
              <a:t>recognise</a:t>
            </a:r>
            <a:r>
              <a:rPr lang="en-US" dirty="0">
                <a:ea typeface="ＭＳ Ｐゴシック" charset="0"/>
                <a:cs typeface="ＭＳ Ｐゴシック" charset="0"/>
              </a:rPr>
              <a:t> SAα2,6Gal oligosaccharides, which are molecules prevalent in the human upper airway (upper).</a:t>
            </a:r>
          </a:p>
          <a:p>
            <a:pPr eaLnBrk="1" hangingPunct="1"/>
            <a:r>
              <a:rPr lang="en-US" dirty="0">
                <a:ea typeface="ＭＳ Ｐゴシック" charset="0"/>
                <a:cs typeface="ＭＳ Ｐゴシック" charset="0"/>
              </a:rPr>
              <a:t>A Glu-to-Lys change at position 627 of the PB2 might also be selected, leading to enhanced replication of avian</a:t>
            </a:r>
          </a:p>
          <a:p>
            <a:pPr eaLnBrk="1" hangingPunct="1"/>
            <a:r>
              <a:rPr lang="en-US" dirty="0">
                <a:ea typeface="ＭＳ Ｐゴシック" charset="0"/>
                <a:cs typeface="ＭＳ Ｐゴシック" charset="0"/>
              </a:rPr>
              <a:t>virus in human beings. These changes and other yet unknown changes promote viral replication in the human</a:t>
            </a:r>
          </a:p>
          <a:p>
            <a:pPr eaLnBrk="1" hangingPunct="1"/>
            <a:r>
              <a:rPr lang="en-US" dirty="0">
                <a:ea typeface="ＭＳ Ｐゴシック" charset="0"/>
                <a:cs typeface="ＭＳ Ｐゴシック" charset="0"/>
              </a:rPr>
              <a:t>upper respiratory tract, leading to </a:t>
            </a:r>
            <a:r>
              <a:rPr lang="en-US" dirty="0" err="1">
                <a:ea typeface="ＭＳ Ｐゴシック" charset="0"/>
                <a:cs typeface="ＭＳ Ｐゴシック" charset="0"/>
              </a:rPr>
              <a:t>effi</a:t>
            </a:r>
            <a:r>
              <a:rPr lang="en-US" dirty="0">
                <a:ea typeface="ＭＳ Ｐゴシック" charset="0"/>
                <a:cs typeface="ＭＳ Ｐゴシック" charset="0"/>
              </a:rPr>
              <a:t> </a:t>
            </a:r>
            <a:r>
              <a:rPr lang="en-US" dirty="0" err="1">
                <a:ea typeface="ＭＳ Ｐゴシック" charset="0"/>
                <a:cs typeface="ＭＳ Ｐゴシック" charset="0"/>
              </a:rPr>
              <a:t>cient</a:t>
            </a:r>
            <a:r>
              <a:rPr lang="en-US" dirty="0">
                <a:ea typeface="ＭＳ Ｐゴシック" charset="0"/>
                <a:cs typeface="ＭＳ Ｐゴシック" charset="0"/>
              </a:rPr>
              <a:t> human-to-human transmission by coughing and sneezing (upper). Red</a:t>
            </a:r>
          </a:p>
          <a:p>
            <a:pPr eaLnBrk="1" hangingPunct="1"/>
            <a:r>
              <a:rPr lang="en-US" dirty="0">
                <a:ea typeface="ＭＳ Ｐゴシック" charset="0"/>
                <a:cs typeface="ＭＳ Ｐゴシック" charset="0"/>
              </a:rPr>
              <a:t>viral particles </a:t>
            </a:r>
            <a:r>
              <a:rPr lang="en-US" dirty="0" err="1">
                <a:ea typeface="ＭＳ Ｐゴシック" charset="0"/>
                <a:cs typeface="ＭＳ Ｐゴシック" charset="0"/>
              </a:rPr>
              <a:t>symbolise</a:t>
            </a:r>
            <a:r>
              <a:rPr lang="en-US" dirty="0">
                <a:ea typeface="ＭＳ Ｐゴシック" charset="0"/>
                <a:cs typeface="ＭＳ Ｐゴシック" charset="0"/>
              </a:rPr>
              <a:t> H5N1 particles with pandemic potential, and green particles are highly pathogenic avian</a:t>
            </a:r>
          </a:p>
          <a:p>
            <a:pPr eaLnBrk="1" hangingPunct="1"/>
            <a:r>
              <a:rPr lang="en-US" dirty="0">
                <a:ea typeface="ＭＳ Ｐゴシック" charset="0"/>
                <a:cs typeface="ＭＳ Ｐゴシック" charset="0"/>
              </a:rPr>
              <a:t>H5N1 viruses with little potential for human to human spread.</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14409" eaLnBrk="0" hangingPunct="0">
              <a:defRPr>
                <a:solidFill>
                  <a:schemeClr val="tx1"/>
                </a:solidFill>
                <a:latin typeface="Arial" charset="0"/>
                <a:ea typeface="ＭＳ Ｐゴシック" charset="0"/>
                <a:cs typeface="Arial" charset="0"/>
              </a:defRPr>
            </a:lvl1pPr>
            <a:lvl2pPr marL="735298" indent="-282807" defTabSz="914409" eaLnBrk="0" hangingPunct="0">
              <a:defRPr>
                <a:solidFill>
                  <a:schemeClr val="tx1"/>
                </a:solidFill>
                <a:latin typeface="Arial" charset="0"/>
                <a:ea typeface="Arial" charset="0"/>
                <a:cs typeface="Arial" charset="0"/>
              </a:defRPr>
            </a:lvl2pPr>
            <a:lvl3pPr marL="1131227" indent="-226245" defTabSz="914409" eaLnBrk="0" hangingPunct="0">
              <a:defRPr>
                <a:solidFill>
                  <a:schemeClr val="tx1"/>
                </a:solidFill>
                <a:latin typeface="Arial" charset="0"/>
                <a:ea typeface="Arial" charset="0"/>
                <a:cs typeface="Arial" charset="0"/>
              </a:defRPr>
            </a:lvl3pPr>
            <a:lvl4pPr marL="1583718" indent="-226245" defTabSz="914409" eaLnBrk="0" hangingPunct="0">
              <a:defRPr>
                <a:solidFill>
                  <a:schemeClr val="tx1"/>
                </a:solidFill>
                <a:latin typeface="Arial" charset="0"/>
                <a:ea typeface="Arial" charset="0"/>
                <a:cs typeface="Arial" charset="0"/>
              </a:defRPr>
            </a:lvl4pPr>
            <a:lvl5pPr marL="2036209" indent="-226245" defTabSz="914409" eaLnBrk="0" hangingPunct="0">
              <a:defRPr>
                <a:solidFill>
                  <a:schemeClr val="tx1"/>
                </a:solidFill>
                <a:latin typeface="Arial" charset="0"/>
                <a:ea typeface="Arial" charset="0"/>
                <a:cs typeface="Arial" charset="0"/>
              </a:defRPr>
            </a:lvl5pPr>
            <a:lvl6pPr marL="2488700" indent="-226245" defTabSz="914409" eaLnBrk="0" fontAlgn="base" hangingPunct="0">
              <a:spcBef>
                <a:spcPct val="0"/>
              </a:spcBef>
              <a:spcAft>
                <a:spcPct val="0"/>
              </a:spcAft>
              <a:defRPr>
                <a:solidFill>
                  <a:schemeClr val="tx1"/>
                </a:solidFill>
                <a:latin typeface="Arial" charset="0"/>
                <a:ea typeface="Arial" charset="0"/>
                <a:cs typeface="Arial" charset="0"/>
              </a:defRPr>
            </a:lvl6pPr>
            <a:lvl7pPr marL="2941190" indent="-226245" defTabSz="914409" eaLnBrk="0" fontAlgn="base" hangingPunct="0">
              <a:spcBef>
                <a:spcPct val="0"/>
              </a:spcBef>
              <a:spcAft>
                <a:spcPct val="0"/>
              </a:spcAft>
              <a:defRPr>
                <a:solidFill>
                  <a:schemeClr val="tx1"/>
                </a:solidFill>
                <a:latin typeface="Arial" charset="0"/>
                <a:ea typeface="Arial" charset="0"/>
                <a:cs typeface="Arial" charset="0"/>
              </a:defRPr>
            </a:lvl7pPr>
            <a:lvl8pPr marL="3393681" indent="-226245" defTabSz="914409" eaLnBrk="0" fontAlgn="base" hangingPunct="0">
              <a:spcBef>
                <a:spcPct val="0"/>
              </a:spcBef>
              <a:spcAft>
                <a:spcPct val="0"/>
              </a:spcAft>
              <a:defRPr>
                <a:solidFill>
                  <a:schemeClr val="tx1"/>
                </a:solidFill>
                <a:latin typeface="Arial" charset="0"/>
                <a:ea typeface="Arial" charset="0"/>
                <a:cs typeface="Arial" charset="0"/>
              </a:defRPr>
            </a:lvl8pPr>
            <a:lvl9pPr marL="3846172" indent="-226245" defTabSz="914409"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defRPr/>
            </a:pPr>
            <a:fld id="{97F13D64-53BC-6B4F-A41E-D53639C3B0E2}" type="slidenum">
              <a:rPr lang="en-US" smtClean="0"/>
              <a:pPr eaLnBrk="1" hangingPunct="1">
                <a:defRPr/>
              </a:pPr>
              <a:t>3</a:t>
            </a:fld>
            <a:endParaRPr lang="en-US"/>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extLst>
            <a:ext uri="{FAA26D3D-D897-4be2-8F04-BA451C77F1D7}">
              <ma14:placeholderFlag xmlns:ma14="http://schemas.microsoft.com/office/mac/drawingml/2011/main" xmlns="" val="1"/>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228600" marR="0" indent="-22860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In some of my slides, I am going to use this little map symbol to show what the current situation looks like.</a:t>
            </a:r>
          </a:p>
          <a:p>
            <a:pPr marL="228600" marR="0" indent="-22860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So, we are here. We are in the middle of the largest avian influenza epizootic on record.</a:t>
            </a:r>
          </a:p>
          <a:p>
            <a:pPr marL="228600" marR="0" indent="-22860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is a map from the Japanese Ministry of Agriculture, Fisheries and Forestry.</a:t>
            </a:r>
          </a:p>
          <a:p>
            <a:pPr marL="228600" marR="0" indent="-22860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In red are the countries that have been affected by H5N1 since 2022.</a:t>
            </a:r>
          </a:p>
          <a:p>
            <a:pPr marL="228600" marR="0" indent="-22860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You can see that many countries in Asia, Europe, Africa, North and South America have been affected.</a:t>
            </a:r>
          </a:p>
          <a:p>
            <a:pPr marL="228600" marR="0" indent="-228600">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indent="-228600">
              <a:spcBef>
                <a:spcPts val="0"/>
              </a:spcBef>
              <a:spcAft>
                <a:spcPts val="0"/>
              </a:spcAft>
            </a:pPr>
            <a:r>
              <a:rPr lang="en-US" sz="1800" dirty="0">
                <a:effectLst/>
              </a:rPr>
              <a:t>In early May, the introduction of HPAI H5N1 into South America has reached its eastern coast with confirmations in Brazil and Uruguay.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effectLst/>
            </a:endParaRPr>
          </a:p>
          <a:p>
            <a:r>
              <a:rPr lang="en-US" dirty="0">
                <a:effectLst/>
              </a:rPr>
              <a:t>&lt;sub click&gt;</a:t>
            </a:r>
          </a:p>
          <a:p>
            <a:r>
              <a:rPr lang="en-US" dirty="0">
                <a:effectLst/>
              </a:rPr>
              <a:t>This map was generated on May 17</a:t>
            </a:r>
            <a:r>
              <a:rPr lang="en-US" baseline="30000" dirty="0">
                <a:effectLst/>
              </a:rPr>
              <a:t>th</a:t>
            </a:r>
            <a:r>
              <a:rPr lang="en-US" dirty="0">
                <a:effectLst/>
              </a:rPr>
              <a:t>, </a:t>
            </a:r>
            <a:r>
              <a:rPr lang="en-US" sz="1800" dirty="0">
                <a:solidFill>
                  <a:srgbClr val="000000"/>
                </a:solidFill>
                <a:effectLst/>
                <a:latin typeface="Times New Roman" panose="02020603050405020304" pitchFamily="18" charset="0"/>
              </a:rPr>
              <a:t>t</a:t>
            </a:r>
            <a:r>
              <a:rPr lang="en-US" sz="1800" dirty="0">
                <a:solidFill>
                  <a:srgbClr val="000000"/>
                </a:solidFill>
                <a:effectLst/>
                <a:latin typeface="Times New Roman" panose="02020603050405020304" pitchFamily="18" charset="0"/>
                <a:ea typeface="Times New Roman" panose="02020603050405020304" pitchFamily="18" charset="0"/>
              </a:rPr>
              <a:t>wo days later Paraguay reported confirmations to WOAH.</a:t>
            </a:r>
          </a:p>
          <a:p>
            <a:endParaRPr lang="en-US" dirty="0">
              <a:effectLst/>
            </a:endParaRPr>
          </a:p>
          <a:p>
            <a:pPr eaLnBrk="1" hangingPunct="1">
              <a:defRPr/>
            </a:pPr>
            <a:r>
              <a:rPr lang="en-US" dirty="0">
                <a:cs typeface="+mn-cs"/>
              </a:rPr>
              <a:t>Map from: https://</a:t>
            </a:r>
            <a:r>
              <a:rPr lang="en-US" dirty="0" err="1">
                <a:cs typeface="+mn-cs"/>
              </a:rPr>
              <a:t>www.maff.go.jp</a:t>
            </a:r>
            <a:r>
              <a:rPr lang="en-US" dirty="0">
                <a:cs typeface="+mn-cs"/>
              </a:rPr>
              <a:t>/j/</a:t>
            </a:r>
            <a:r>
              <a:rPr lang="en-US" dirty="0" err="1">
                <a:cs typeface="+mn-cs"/>
              </a:rPr>
              <a:t>syouan</a:t>
            </a:r>
            <a:r>
              <a:rPr lang="en-US" dirty="0">
                <a:cs typeface="+mn-cs"/>
              </a:rPr>
              <a:t>/</a:t>
            </a:r>
            <a:r>
              <a:rPr lang="en-US" dirty="0" err="1">
                <a:cs typeface="+mn-cs"/>
              </a:rPr>
              <a:t>douei</a:t>
            </a:r>
            <a:r>
              <a:rPr lang="en-US" dirty="0">
                <a:cs typeface="+mn-cs"/>
              </a:rPr>
              <a:t>/tori/#4</a:t>
            </a:r>
          </a:p>
          <a:p>
            <a:pPr eaLnBrk="1" hangingPunct="1">
              <a:defRPr/>
            </a:pPr>
            <a:endParaRPr lang="en-US" dirty="0">
              <a:cs typeface="+mn-cs"/>
            </a:endParaRPr>
          </a:p>
          <a:p>
            <a:endParaRPr lang="en-US" dirty="0">
              <a:cs typeface="+mn-cs"/>
            </a:endParaRPr>
          </a:p>
        </p:txBody>
      </p:sp>
    </p:spTree>
    <p:extLst>
      <p:ext uri="{BB962C8B-B14F-4D97-AF65-F5344CB8AC3E}">
        <p14:creationId xmlns:p14="http://schemas.microsoft.com/office/powerpoint/2010/main" val="29469608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xfrm>
            <a:off x="3928675" y="8757590"/>
            <a:ext cx="3005508" cy="46101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18" tIns="46159" rIns="92318" bIns="46159"/>
          <a:lstStyle>
            <a:lvl1pPr defTabSz="923182" eaLnBrk="0" hangingPunct="0">
              <a:defRPr>
                <a:solidFill>
                  <a:schemeClr val="tx1"/>
                </a:solidFill>
                <a:latin typeface="Arial" charset="0"/>
                <a:cs typeface="Arial" charset="0"/>
              </a:defRPr>
            </a:lvl1pPr>
            <a:lvl2pPr marL="742353" indent="-285520" defTabSz="923182" eaLnBrk="0" hangingPunct="0">
              <a:defRPr>
                <a:solidFill>
                  <a:schemeClr val="tx1"/>
                </a:solidFill>
                <a:latin typeface="Arial" charset="0"/>
                <a:cs typeface="Arial" charset="0"/>
              </a:defRPr>
            </a:lvl2pPr>
            <a:lvl3pPr marL="1142082" indent="-228416" defTabSz="923182" eaLnBrk="0" hangingPunct="0">
              <a:defRPr>
                <a:solidFill>
                  <a:schemeClr val="tx1"/>
                </a:solidFill>
                <a:latin typeface="Arial" charset="0"/>
                <a:cs typeface="Arial" charset="0"/>
              </a:defRPr>
            </a:lvl3pPr>
            <a:lvl4pPr marL="1598914" indent="-228416" defTabSz="923182" eaLnBrk="0" hangingPunct="0">
              <a:defRPr>
                <a:solidFill>
                  <a:schemeClr val="tx1"/>
                </a:solidFill>
                <a:latin typeface="Arial" charset="0"/>
                <a:cs typeface="Arial" charset="0"/>
              </a:defRPr>
            </a:lvl4pPr>
            <a:lvl5pPr marL="2055747" indent="-228416" defTabSz="923182" eaLnBrk="0" hangingPunct="0">
              <a:defRPr>
                <a:solidFill>
                  <a:schemeClr val="tx1"/>
                </a:solidFill>
                <a:latin typeface="Arial" charset="0"/>
                <a:cs typeface="Arial" charset="0"/>
              </a:defRPr>
            </a:lvl5pPr>
            <a:lvl6pPr marL="2512578" indent="-228416" defTabSz="923182" eaLnBrk="0" fontAlgn="base" hangingPunct="0">
              <a:spcBef>
                <a:spcPct val="0"/>
              </a:spcBef>
              <a:spcAft>
                <a:spcPct val="0"/>
              </a:spcAft>
              <a:defRPr>
                <a:solidFill>
                  <a:schemeClr val="tx1"/>
                </a:solidFill>
                <a:latin typeface="Arial" charset="0"/>
                <a:cs typeface="Arial" charset="0"/>
              </a:defRPr>
            </a:lvl6pPr>
            <a:lvl7pPr marL="2969411" indent="-228416" defTabSz="923182" eaLnBrk="0" fontAlgn="base" hangingPunct="0">
              <a:spcBef>
                <a:spcPct val="0"/>
              </a:spcBef>
              <a:spcAft>
                <a:spcPct val="0"/>
              </a:spcAft>
              <a:defRPr>
                <a:solidFill>
                  <a:schemeClr val="tx1"/>
                </a:solidFill>
                <a:latin typeface="Arial" charset="0"/>
                <a:cs typeface="Arial" charset="0"/>
              </a:defRPr>
            </a:lvl7pPr>
            <a:lvl8pPr marL="3426244" indent="-228416" defTabSz="923182" eaLnBrk="0" fontAlgn="base" hangingPunct="0">
              <a:spcBef>
                <a:spcPct val="0"/>
              </a:spcBef>
              <a:spcAft>
                <a:spcPct val="0"/>
              </a:spcAft>
              <a:defRPr>
                <a:solidFill>
                  <a:schemeClr val="tx1"/>
                </a:solidFill>
                <a:latin typeface="Arial" charset="0"/>
                <a:cs typeface="Arial" charset="0"/>
              </a:defRPr>
            </a:lvl8pPr>
            <a:lvl9pPr marL="3883076" indent="-228416" defTabSz="923182" eaLnBrk="0" fontAlgn="base" hangingPunct="0">
              <a:spcBef>
                <a:spcPct val="0"/>
              </a:spcBef>
              <a:spcAft>
                <a:spcPct val="0"/>
              </a:spcAft>
              <a:defRPr>
                <a:solidFill>
                  <a:schemeClr val="tx1"/>
                </a:solidFill>
                <a:latin typeface="Arial" charset="0"/>
                <a:cs typeface="Arial" charset="0"/>
              </a:defRPr>
            </a:lvl9pPr>
          </a:lstStyle>
          <a:p>
            <a:pPr eaLnBrk="1" hangingPunct="1"/>
            <a:fld id="{F5D0EB29-09E3-498F-B416-E149BAF6E5F6}" type="slidenum">
              <a:rPr lang="en-US" smtClean="0"/>
              <a:pPr eaLnBrk="1" hangingPunct="1"/>
              <a:t>30</a:t>
            </a:fld>
            <a:endParaRPr lang="en-US"/>
          </a:p>
        </p:txBody>
      </p:sp>
      <p:sp>
        <p:nvSpPr>
          <p:cNvPr id="50179" name="Rectangle 7"/>
          <p:cNvSpPr txBox="1">
            <a:spLocks noGrp="1" noChangeArrowheads="1"/>
          </p:cNvSpPr>
          <p:nvPr/>
        </p:nvSpPr>
        <p:spPr bwMode="auto">
          <a:xfrm>
            <a:off x="3928375" y="8757289"/>
            <a:ext cx="3005826" cy="461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01" tIns="46150" rIns="92301" bIns="46150" anchor="b"/>
          <a:lstStyle>
            <a:lvl1pPr defTabSz="923925" eaLnBrk="0" hangingPunct="0">
              <a:defRPr>
                <a:solidFill>
                  <a:schemeClr val="tx1"/>
                </a:solidFill>
                <a:latin typeface="Arial" charset="0"/>
                <a:cs typeface="Arial" charset="0"/>
              </a:defRPr>
            </a:lvl1pPr>
            <a:lvl2pPr marL="742950" indent="-285750" defTabSz="923925" eaLnBrk="0" hangingPunct="0">
              <a:defRPr>
                <a:solidFill>
                  <a:schemeClr val="tx1"/>
                </a:solidFill>
                <a:latin typeface="Arial" charset="0"/>
                <a:cs typeface="Arial" charset="0"/>
              </a:defRPr>
            </a:lvl2pPr>
            <a:lvl3pPr marL="1143000" indent="-228600" defTabSz="923925" eaLnBrk="0" hangingPunct="0">
              <a:defRPr>
                <a:solidFill>
                  <a:schemeClr val="tx1"/>
                </a:solidFill>
                <a:latin typeface="Arial" charset="0"/>
                <a:cs typeface="Arial" charset="0"/>
              </a:defRPr>
            </a:lvl3pPr>
            <a:lvl4pPr marL="1600200" indent="-228600" defTabSz="923925" eaLnBrk="0" hangingPunct="0">
              <a:defRPr>
                <a:solidFill>
                  <a:schemeClr val="tx1"/>
                </a:solidFill>
                <a:latin typeface="Arial" charset="0"/>
                <a:cs typeface="Arial" charset="0"/>
              </a:defRPr>
            </a:lvl4pPr>
            <a:lvl5pPr marL="2057400" indent="-228600" defTabSz="923925" eaLnBrk="0" hangingPunct="0">
              <a:defRPr>
                <a:solidFill>
                  <a:schemeClr val="tx1"/>
                </a:solidFill>
                <a:latin typeface="Arial" charset="0"/>
                <a:cs typeface="Arial" charset="0"/>
              </a:defRPr>
            </a:lvl5pPr>
            <a:lvl6pPr marL="2514600" indent="-228600" defTabSz="923925" eaLnBrk="0" fontAlgn="base" hangingPunct="0">
              <a:spcBef>
                <a:spcPct val="0"/>
              </a:spcBef>
              <a:spcAft>
                <a:spcPct val="0"/>
              </a:spcAft>
              <a:defRPr>
                <a:solidFill>
                  <a:schemeClr val="tx1"/>
                </a:solidFill>
                <a:latin typeface="Arial" charset="0"/>
                <a:cs typeface="Arial" charset="0"/>
              </a:defRPr>
            </a:lvl6pPr>
            <a:lvl7pPr marL="2971800" indent="-228600" defTabSz="923925" eaLnBrk="0" fontAlgn="base" hangingPunct="0">
              <a:spcBef>
                <a:spcPct val="0"/>
              </a:spcBef>
              <a:spcAft>
                <a:spcPct val="0"/>
              </a:spcAft>
              <a:defRPr>
                <a:solidFill>
                  <a:schemeClr val="tx1"/>
                </a:solidFill>
                <a:latin typeface="Arial" charset="0"/>
                <a:cs typeface="Arial" charset="0"/>
              </a:defRPr>
            </a:lvl7pPr>
            <a:lvl8pPr marL="3429000" indent="-228600" defTabSz="923925" eaLnBrk="0" fontAlgn="base" hangingPunct="0">
              <a:spcBef>
                <a:spcPct val="0"/>
              </a:spcBef>
              <a:spcAft>
                <a:spcPct val="0"/>
              </a:spcAft>
              <a:defRPr>
                <a:solidFill>
                  <a:schemeClr val="tx1"/>
                </a:solidFill>
                <a:latin typeface="Arial" charset="0"/>
                <a:cs typeface="Arial" charset="0"/>
              </a:defRPr>
            </a:lvl8pPr>
            <a:lvl9pPr marL="3886200" indent="-228600" defTabSz="923925" eaLnBrk="0" fontAlgn="base" hangingPunct="0">
              <a:spcBef>
                <a:spcPct val="0"/>
              </a:spcBef>
              <a:spcAft>
                <a:spcPct val="0"/>
              </a:spcAft>
              <a:defRPr>
                <a:solidFill>
                  <a:schemeClr val="tx1"/>
                </a:solidFill>
                <a:latin typeface="Arial" charset="0"/>
                <a:cs typeface="Arial" charset="0"/>
              </a:defRPr>
            </a:lvl9pPr>
          </a:lstStyle>
          <a:p>
            <a:pPr algn="r" eaLnBrk="1" hangingPunct="1"/>
            <a:fld id="{D41EA43C-F84D-4343-AB4B-4F723BFA2AE4}" type="slidenum">
              <a:rPr lang="en-US" sz="1200"/>
              <a:pPr algn="r" eaLnBrk="1" hangingPunct="1"/>
              <a:t>30</a:t>
            </a:fld>
            <a:endParaRPr lang="en-US" sz="1200"/>
          </a:p>
        </p:txBody>
      </p:sp>
      <p:sp>
        <p:nvSpPr>
          <p:cNvPr id="50180" name="Rectangle 2"/>
          <p:cNvSpPr>
            <a:spLocks noGrp="1" noRot="1" noChangeAspect="1" noChangeArrowheads="1" noTextEdit="1"/>
          </p:cNvSpPr>
          <p:nvPr>
            <p:ph type="sldImg"/>
          </p:nvPr>
        </p:nvSpPr>
        <p:spPr>
          <a:solidFill>
            <a:srgbClr val="FFFFFF"/>
          </a:solidFill>
          <a:ln/>
        </p:spPr>
      </p:sp>
      <p:sp>
        <p:nvSpPr>
          <p:cNvPr id="50181" name="Rectangle 3"/>
          <p:cNvSpPr>
            <a:spLocks noGrp="1" noChangeArrowheads="1"/>
          </p:cNvSpPr>
          <p:nvPr>
            <p:ph type="body" idx="1"/>
          </p:nvPr>
        </p:nvSpPr>
        <p:spPr>
          <a:solidFill>
            <a:srgbClr val="FFFFFF"/>
          </a:solidFill>
          <a:ln>
            <a:solidFill>
              <a:srgbClr val="000000"/>
            </a:solidFill>
          </a:ln>
        </p:spPr>
        <p:txBody>
          <a:bodyPr/>
          <a:lstStyle/>
          <a:p>
            <a:pPr marL="228600" marR="0" indent="-228600">
              <a:spcBef>
                <a:spcPts val="0"/>
              </a:spcBef>
              <a:spcAft>
                <a:spcPts val="0"/>
              </a:spcAft>
            </a:pPr>
            <a:r>
              <a:rPr lang="en-US" dirty="0"/>
              <a:t>A Canadian study using four HPAI H5N1 strains showed that some are able to replicated in human airway cells. The RTHA replicated the best, was able cause rapid death in ferrets, and transmit the virus to contact animals and probably also capable of airborne transmission. The molecular changes are being investigated.</a:t>
            </a:r>
          </a:p>
          <a:p>
            <a:pPr marL="228600" marR="0" indent="-228600">
              <a:spcBef>
                <a:spcPts val="0"/>
              </a:spcBef>
              <a:spcAft>
                <a:spcPts val="0"/>
              </a:spcAft>
            </a:pPr>
            <a:endParaRPr lang="en-US" dirty="0"/>
          </a:p>
          <a:p>
            <a:pPr marL="228600" marR="0" indent="-228600">
              <a:spcBef>
                <a:spcPts val="0"/>
              </a:spcBef>
              <a:spcAft>
                <a:spcPts val="0"/>
              </a:spcAft>
            </a:pPr>
            <a:r>
              <a:rPr lang="en-US" dirty="0"/>
              <a:t>BWTE/MB/22 and Red fox/ON/22 both had AM (PB2, PB1, PA and NP)</a:t>
            </a:r>
          </a:p>
        </p:txBody>
      </p:sp>
    </p:spTree>
    <p:extLst>
      <p:ext uri="{BB962C8B-B14F-4D97-AF65-F5344CB8AC3E}">
        <p14:creationId xmlns:p14="http://schemas.microsoft.com/office/powerpoint/2010/main" val="7718123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14409" eaLnBrk="0" hangingPunct="0">
              <a:defRPr>
                <a:solidFill>
                  <a:schemeClr val="tx1"/>
                </a:solidFill>
                <a:latin typeface="Arial" charset="0"/>
                <a:ea typeface="ＭＳ Ｐゴシック" charset="0"/>
                <a:cs typeface="Arial" charset="0"/>
              </a:defRPr>
            </a:lvl1pPr>
            <a:lvl2pPr marL="735298" indent="-282807" defTabSz="914409" eaLnBrk="0" hangingPunct="0">
              <a:defRPr>
                <a:solidFill>
                  <a:schemeClr val="tx1"/>
                </a:solidFill>
                <a:latin typeface="Arial" charset="0"/>
                <a:ea typeface="Arial" charset="0"/>
                <a:cs typeface="Arial" charset="0"/>
              </a:defRPr>
            </a:lvl2pPr>
            <a:lvl3pPr marL="1131227" indent="-226245" defTabSz="914409" eaLnBrk="0" hangingPunct="0">
              <a:defRPr>
                <a:solidFill>
                  <a:schemeClr val="tx1"/>
                </a:solidFill>
                <a:latin typeface="Arial" charset="0"/>
                <a:ea typeface="Arial" charset="0"/>
                <a:cs typeface="Arial" charset="0"/>
              </a:defRPr>
            </a:lvl3pPr>
            <a:lvl4pPr marL="1583718" indent="-226245" defTabSz="914409" eaLnBrk="0" hangingPunct="0">
              <a:defRPr>
                <a:solidFill>
                  <a:schemeClr val="tx1"/>
                </a:solidFill>
                <a:latin typeface="Arial" charset="0"/>
                <a:ea typeface="Arial" charset="0"/>
                <a:cs typeface="Arial" charset="0"/>
              </a:defRPr>
            </a:lvl4pPr>
            <a:lvl5pPr marL="2036209" indent="-226245" defTabSz="914409" eaLnBrk="0" hangingPunct="0">
              <a:defRPr>
                <a:solidFill>
                  <a:schemeClr val="tx1"/>
                </a:solidFill>
                <a:latin typeface="Arial" charset="0"/>
                <a:ea typeface="Arial" charset="0"/>
                <a:cs typeface="Arial" charset="0"/>
              </a:defRPr>
            </a:lvl5pPr>
            <a:lvl6pPr marL="2488700" indent="-226245" defTabSz="914409" eaLnBrk="0" fontAlgn="base" hangingPunct="0">
              <a:spcBef>
                <a:spcPct val="0"/>
              </a:spcBef>
              <a:spcAft>
                <a:spcPct val="0"/>
              </a:spcAft>
              <a:defRPr>
                <a:solidFill>
                  <a:schemeClr val="tx1"/>
                </a:solidFill>
                <a:latin typeface="Arial" charset="0"/>
                <a:ea typeface="Arial" charset="0"/>
                <a:cs typeface="Arial" charset="0"/>
              </a:defRPr>
            </a:lvl6pPr>
            <a:lvl7pPr marL="2941190" indent="-226245" defTabSz="914409" eaLnBrk="0" fontAlgn="base" hangingPunct="0">
              <a:spcBef>
                <a:spcPct val="0"/>
              </a:spcBef>
              <a:spcAft>
                <a:spcPct val="0"/>
              </a:spcAft>
              <a:defRPr>
                <a:solidFill>
                  <a:schemeClr val="tx1"/>
                </a:solidFill>
                <a:latin typeface="Arial" charset="0"/>
                <a:ea typeface="Arial" charset="0"/>
                <a:cs typeface="Arial" charset="0"/>
              </a:defRPr>
            </a:lvl7pPr>
            <a:lvl8pPr marL="3393681" indent="-226245" defTabSz="914409" eaLnBrk="0" fontAlgn="base" hangingPunct="0">
              <a:spcBef>
                <a:spcPct val="0"/>
              </a:spcBef>
              <a:spcAft>
                <a:spcPct val="0"/>
              </a:spcAft>
              <a:defRPr>
                <a:solidFill>
                  <a:schemeClr val="tx1"/>
                </a:solidFill>
                <a:latin typeface="Arial" charset="0"/>
                <a:ea typeface="Arial" charset="0"/>
                <a:cs typeface="Arial" charset="0"/>
              </a:defRPr>
            </a:lvl8pPr>
            <a:lvl9pPr marL="3846172" indent="-226245" defTabSz="914409"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defRPr/>
            </a:pPr>
            <a:fld id="{97F13D64-53BC-6B4F-A41E-D53639C3B0E2}" type="slidenum">
              <a:rPr lang="en-US" smtClean="0"/>
              <a:pPr eaLnBrk="1" hangingPunct="1">
                <a:defRPr/>
              </a:pPr>
              <a:t>31</a:t>
            </a:fld>
            <a:endParaRPr lang="en-US"/>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extLst>
            <a:ext uri="{FAA26D3D-D897-4be2-8F04-BA451C77F1D7}">
              <ma14:placeholderFlag xmlns:ma14="http://schemas.microsoft.com/office/mac/drawingml/2011/main" xmlns="" val="1"/>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228600" marR="0" indent="-22860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What we know about clade 2.3.4.4b viruses is that they are highly adapted to ducks and much less so than chickens.</a:t>
            </a:r>
          </a:p>
          <a:p>
            <a:pPr marL="228600" marR="0" indent="-22860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is a study that was just recently released and is not yet peer-reviewed.</a:t>
            </a:r>
          </a:p>
          <a:p>
            <a:pPr marL="228600" marR="0" indent="-22860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While the study used domestic ducks, I think the results has implications in terms of wild birds, especially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anseriformes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228600" marR="0" indent="-22860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clade 2344b virus is being sustained in wild birds without necessarily input from infected poultry.</a:t>
            </a:r>
          </a:p>
          <a:p>
            <a:pPr marL="228600" marR="0" indent="-22860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r>
              <a:rPr lang="en-US" sz="1800" dirty="0">
                <a:effectLst/>
                <a:latin typeface="Calibri" panose="020F0502020204030204" pitchFamily="34" charset="0"/>
                <a:ea typeface="Calibri" panose="020F0502020204030204" pitchFamily="34" charset="0"/>
                <a:cs typeface="Times New Roman" panose="02020603050405020304" pitchFamily="18" charset="0"/>
              </a:rPr>
              <a:t>(A second study shows that in addition to direct virulence and pathology that is seen on other HPAI infections, the 2.3.4.4b viruses have a predilection for infection of the epithelium and this is seen particularly in marine birds where their oviduct epithelium is directly targeted.)</a:t>
            </a:r>
            <a:r>
              <a:rPr lang="en-US" dirty="0">
                <a:effectLst/>
              </a:rPr>
              <a:t> </a:t>
            </a:r>
            <a:endParaRPr lang="en-US" dirty="0">
              <a:cs typeface="+mn-cs"/>
            </a:endParaRPr>
          </a:p>
        </p:txBody>
      </p:sp>
    </p:spTree>
    <p:extLst>
      <p:ext uri="{BB962C8B-B14F-4D97-AF65-F5344CB8AC3E}">
        <p14:creationId xmlns:p14="http://schemas.microsoft.com/office/powerpoint/2010/main" val="13102185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14409" eaLnBrk="0" hangingPunct="0">
              <a:defRPr>
                <a:solidFill>
                  <a:schemeClr val="tx1"/>
                </a:solidFill>
                <a:latin typeface="Arial" charset="0"/>
                <a:ea typeface="ＭＳ Ｐゴシック" charset="0"/>
                <a:cs typeface="Arial" charset="0"/>
              </a:defRPr>
            </a:lvl1pPr>
            <a:lvl2pPr marL="735298" indent="-282807" defTabSz="914409" eaLnBrk="0" hangingPunct="0">
              <a:defRPr>
                <a:solidFill>
                  <a:schemeClr val="tx1"/>
                </a:solidFill>
                <a:latin typeface="Arial" charset="0"/>
                <a:ea typeface="Arial" charset="0"/>
                <a:cs typeface="Arial" charset="0"/>
              </a:defRPr>
            </a:lvl2pPr>
            <a:lvl3pPr marL="1131227" indent="-226245" defTabSz="914409" eaLnBrk="0" hangingPunct="0">
              <a:defRPr>
                <a:solidFill>
                  <a:schemeClr val="tx1"/>
                </a:solidFill>
                <a:latin typeface="Arial" charset="0"/>
                <a:ea typeface="Arial" charset="0"/>
                <a:cs typeface="Arial" charset="0"/>
              </a:defRPr>
            </a:lvl3pPr>
            <a:lvl4pPr marL="1583718" indent="-226245" defTabSz="914409" eaLnBrk="0" hangingPunct="0">
              <a:defRPr>
                <a:solidFill>
                  <a:schemeClr val="tx1"/>
                </a:solidFill>
                <a:latin typeface="Arial" charset="0"/>
                <a:ea typeface="Arial" charset="0"/>
                <a:cs typeface="Arial" charset="0"/>
              </a:defRPr>
            </a:lvl4pPr>
            <a:lvl5pPr marL="2036209" indent="-226245" defTabSz="914409" eaLnBrk="0" hangingPunct="0">
              <a:defRPr>
                <a:solidFill>
                  <a:schemeClr val="tx1"/>
                </a:solidFill>
                <a:latin typeface="Arial" charset="0"/>
                <a:ea typeface="Arial" charset="0"/>
                <a:cs typeface="Arial" charset="0"/>
              </a:defRPr>
            </a:lvl5pPr>
            <a:lvl6pPr marL="2488700" indent="-226245" defTabSz="914409" eaLnBrk="0" fontAlgn="base" hangingPunct="0">
              <a:spcBef>
                <a:spcPct val="0"/>
              </a:spcBef>
              <a:spcAft>
                <a:spcPct val="0"/>
              </a:spcAft>
              <a:defRPr>
                <a:solidFill>
                  <a:schemeClr val="tx1"/>
                </a:solidFill>
                <a:latin typeface="Arial" charset="0"/>
                <a:ea typeface="Arial" charset="0"/>
                <a:cs typeface="Arial" charset="0"/>
              </a:defRPr>
            </a:lvl6pPr>
            <a:lvl7pPr marL="2941190" indent="-226245" defTabSz="914409" eaLnBrk="0" fontAlgn="base" hangingPunct="0">
              <a:spcBef>
                <a:spcPct val="0"/>
              </a:spcBef>
              <a:spcAft>
                <a:spcPct val="0"/>
              </a:spcAft>
              <a:defRPr>
                <a:solidFill>
                  <a:schemeClr val="tx1"/>
                </a:solidFill>
                <a:latin typeface="Arial" charset="0"/>
                <a:ea typeface="Arial" charset="0"/>
                <a:cs typeface="Arial" charset="0"/>
              </a:defRPr>
            </a:lvl7pPr>
            <a:lvl8pPr marL="3393681" indent="-226245" defTabSz="914409" eaLnBrk="0" fontAlgn="base" hangingPunct="0">
              <a:spcBef>
                <a:spcPct val="0"/>
              </a:spcBef>
              <a:spcAft>
                <a:spcPct val="0"/>
              </a:spcAft>
              <a:defRPr>
                <a:solidFill>
                  <a:schemeClr val="tx1"/>
                </a:solidFill>
                <a:latin typeface="Arial" charset="0"/>
                <a:ea typeface="Arial" charset="0"/>
                <a:cs typeface="Arial" charset="0"/>
              </a:defRPr>
            </a:lvl8pPr>
            <a:lvl9pPr marL="3846172" indent="-226245" defTabSz="914409"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defRPr/>
            </a:pPr>
            <a:fld id="{97F13D64-53BC-6B4F-A41E-D53639C3B0E2}" type="slidenum">
              <a:rPr lang="en-US" smtClean="0"/>
              <a:pPr eaLnBrk="1" hangingPunct="1">
                <a:defRPr/>
              </a:pPr>
              <a:t>32</a:t>
            </a:fld>
            <a:endParaRPr lang="en-US"/>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extLst>
            <a:ext uri="{FAA26D3D-D897-4be2-8F04-BA451C77F1D7}">
              <ma14:placeholderFlag xmlns="" xmlns:ma14="http://schemas.microsoft.com/office/mac/drawingml/2011/main"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228600" marR="0" indent="-228600">
              <a:spcBef>
                <a:spcPts val="0"/>
              </a:spcBef>
              <a:spcAft>
                <a:spcPts val="0"/>
              </a:spcAft>
            </a:pPr>
            <a:endParaRPr lang="en-US" dirty="0">
              <a:cs typeface="+mn-cs"/>
            </a:endParaRPr>
          </a:p>
        </p:txBody>
      </p:sp>
    </p:spTree>
    <p:extLst>
      <p:ext uri="{BB962C8B-B14F-4D97-AF65-F5344CB8AC3E}">
        <p14:creationId xmlns:p14="http://schemas.microsoft.com/office/powerpoint/2010/main" val="11646582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14409" eaLnBrk="0" hangingPunct="0">
              <a:defRPr>
                <a:solidFill>
                  <a:schemeClr val="tx1"/>
                </a:solidFill>
                <a:latin typeface="Arial" charset="0"/>
                <a:ea typeface="ＭＳ Ｐゴシック" charset="0"/>
                <a:cs typeface="Arial" charset="0"/>
              </a:defRPr>
            </a:lvl1pPr>
            <a:lvl2pPr marL="735298" indent="-282807" defTabSz="914409" eaLnBrk="0" hangingPunct="0">
              <a:defRPr>
                <a:solidFill>
                  <a:schemeClr val="tx1"/>
                </a:solidFill>
                <a:latin typeface="Arial" charset="0"/>
                <a:ea typeface="Arial" charset="0"/>
                <a:cs typeface="Arial" charset="0"/>
              </a:defRPr>
            </a:lvl2pPr>
            <a:lvl3pPr marL="1131227" indent="-226245" defTabSz="914409" eaLnBrk="0" hangingPunct="0">
              <a:defRPr>
                <a:solidFill>
                  <a:schemeClr val="tx1"/>
                </a:solidFill>
                <a:latin typeface="Arial" charset="0"/>
                <a:ea typeface="Arial" charset="0"/>
                <a:cs typeface="Arial" charset="0"/>
              </a:defRPr>
            </a:lvl3pPr>
            <a:lvl4pPr marL="1583718" indent="-226245" defTabSz="914409" eaLnBrk="0" hangingPunct="0">
              <a:defRPr>
                <a:solidFill>
                  <a:schemeClr val="tx1"/>
                </a:solidFill>
                <a:latin typeface="Arial" charset="0"/>
                <a:ea typeface="Arial" charset="0"/>
                <a:cs typeface="Arial" charset="0"/>
              </a:defRPr>
            </a:lvl4pPr>
            <a:lvl5pPr marL="2036209" indent="-226245" defTabSz="914409" eaLnBrk="0" hangingPunct="0">
              <a:defRPr>
                <a:solidFill>
                  <a:schemeClr val="tx1"/>
                </a:solidFill>
                <a:latin typeface="Arial" charset="0"/>
                <a:ea typeface="Arial" charset="0"/>
                <a:cs typeface="Arial" charset="0"/>
              </a:defRPr>
            </a:lvl5pPr>
            <a:lvl6pPr marL="2488700" indent="-226245" defTabSz="914409" eaLnBrk="0" fontAlgn="base" hangingPunct="0">
              <a:spcBef>
                <a:spcPct val="0"/>
              </a:spcBef>
              <a:spcAft>
                <a:spcPct val="0"/>
              </a:spcAft>
              <a:defRPr>
                <a:solidFill>
                  <a:schemeClr val="tx1"/>
                </a:solidFill>
                <a:latin typeface="Arial" charset="0"/>
                <a:ea typeface="Arial" charset="0"/>
                <a:cs typeface="Arial" charset="0"/>
              </a:defRPr>
            </a:lvl6pPr>
            <a:lvl7pPr marL="2941190" indent="-226245" defTabSz="914409" eaLnBrk="0" fontAlgn="base" hangingPunct="0">
              <a:spcBef>
                <a:spcPct val="0"/>
              </a:spcBef>
              <a:spcAft>
                <a:spcPct val="0"/>
              </a:spcAft>
              <a:defRPr>
                <a:solidFill>
                  <a:schemeClr val="tx1"/>
                </a:solidFill>
                <a:latin typeface="Arial" charset="0"/>
                <a:ea typeface="Arial" charset="0"/>
                <a:cs typeface="Arial" charset="0"/>
              </a:defRPr>
            </a:lvl7pPr>
            <a:lvl8pPr marL="3393681" indent="-226245" defTabSz="914409" eaLnBrk="0" fontAlgn="base" hangingPunct="0">
              <a:spcBef>
                <a:spcPct val="0"/>
              </a:spcBef>
              <a:spcAft>
                <a:spcPct val="0"/>
              </a:spcAft>
              <a:defRPr>
                <a:solidFill>
                  <a:schemeClr val="tx1"/>
                </a:solidFill>
                <a:latin typeface="Arial" charset="0"/>
                <a:ea typeface="Arial" charset="0"/>
                <a:cs typeface="Arial" charset="0"/>
              </a:defRPr>
            </a:lvl8pPr>
            <a:lvl9pPr marL="3846172" indent="-226245" defTabSz="914409"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defRPr/>
            </a:pPr>
            <a:fld id="{97F13D64-53BC-6B4F-A41E-D53639C3B0E2}" type="slidenum">
              <a:rPr lang="en-US" smtClean="0"/>
              <a:pPr eaLnBrk="1" hangingPunct="1">
                <a:defRPr/>
              </a:pPr>
              <a:t>33</a:t>
            </a:fld>
            <a:endParaRPr lang="en-US"/>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extLst>
            <a:ext uri="{FAA26D3D-D897-4be2-8F04-BA451C77F1D7}">
              <ma14:placeholderFlag xmlns="" xmlns:ma14="http://schemas.microsoft.com/office/mac/drawingml/2011/main"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228600" marR="0" indent="-22860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So,  in summary I have shown you that the current clade of 2.3.4.4b viruses are well adapted to ducks, perhaps including the wild Anseriformes.</a:t>
            </a:r>
          </a:p>
          <a:p>
            <a:pPr marL="228600" marR="0" indent="-22860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 did not have time to go into details, but some RNA segments seem to be retained while other segments reassort. This suggests that there is a constellation of genes that together make this virus well adapted to ducks and is being actively selected.</a:t>
            </a:r>
          </a:p>
          <a:p>
            <a:pPr marL="228600" marR="0" indent="-22860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Because of this genetic adaptation, the transmission in wild birds seem self-perpetuating at the present time,</a:t>
            </a:r>
          </a:p>
          <a:p>
            <a:pPr marL="228600" marR="0" indent="-22860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and no longer require continued spill back from an agricultural source the way that some earlier clades of H5N1 needed.</a:t>
            </a:r>
          </a:p>
          <a:p>
            <a:pPr marL="228600" marR="0" indent="-22860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increased number of wild birds infected increases the likely exposure of the HPAI virus to predators and scavengers.</a:t>
            </a:r>
          </a:p>
          <a:p>
            <a:pPr marL="228600" marR="0" indent="-22860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We currently see only sporadic de novo appearance of mutations for mammalian adaptation, but as yet no evidence for a steady accumulation of these mutations.</a:t>
            </a:r>
          </a:p>
          <a:p>
            <a:pPr marL="228600" marR="0" indent="-22860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Transmission to people remains rare, and when it happens human-to-human transmission is limited, if at all.</a:t>
            </a:r>
          </a:p>
          <a:p>
            <a:r>
              <a:rPr lang="en-US" sz="1800" dirty="0">
                <a:effectLst/>
                <a:latin typeface="Calibri" panose="020F0502020204030204" pitchFamily="34" charset="0"/>
                <a:ea typeface="Calibri" panose="020F0502020204030204" pitchFamily="34" charset="0"/>
                <a:cs typeface="Times New Roman" panose="02020603050405020304" pitchFamily="18" charset="0"/>
              </a:rPr>
              <a:t>So, in the words of James Lowe. “Should we keep an eyeball out for this? Yes, should be lose our mind over it? Probably not.”</a:t>
            </a:r>
            <a:r>
              <a:rPr lang="en-US" dirty="0">
                <a:effectLst/>
              </a:rPr>
              <a:t> </a:t>
            </a:r>
            <a:endParaRPr lang="en-US" dirty="0">
              <a:cs typeface="+mn-cs"/>
            </a:endParaRPr>
          </a:p>
        </p:txBody>
      </p:sp>
    </p:spTree>
    <p:extLst>
      <p:ext uri="{BB962C8B-B14F-4D97-AF65-F5344CB8AC3E}">
        <p14:creationId xmlns:p14="http://schemas.microsoft.com/office/powerpoint/2010/main" val="3168589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14409" eaLnBrk="0" hangingPunct="0">
              <a:defRPr>
                <a:solidFill>
                  <a:schemeClr val="tx1"/>
                </a:solidFill>
                <a:latin typeface="Arial" charset="0"/>
                <a:ea typeface="ＭＳ Ｐゴシック" charset="0"/>
                <a:cs typeface="Arial" charset="0"/>
              </a:defRPr>
            </a:lvl1pPr>
            <a:lvl2pPr marL="735298" indent="-282807" defTabSz="914409" eaLnBrk="0" hangingPunct="0">
              <a:defRPr>
                <a:solidFill>
                  <a:schemeClr val="tx1"/>
                </a:solidFill>
                <a:latin typeface="Arial" charset="0"/>
                <a:ea typeface="Arial" charset="0"/>
                <a:cs typeface="Arial" charset="0"/>
              </a:defRPr>
            </a:lvl2pPr>
            <a:lvl3pPr marL="1131227" indent="-226245" defTabSz="914409" eaLnBrk="0" hangingPunct="0">
              <a:defRPr>
                <a:solidFill>
                  <a:schemeClr val="tx1"/>
                </a:solidFill>
                <a:latin typeface="Arial" charset="0"/>
                <a:ea typeface="Arial" charset="0"/>
                <a:cs typeface="Arial" charset="0"/>
              </a:defRPr>
            </a:lvl3pPr>
            <a:lvl4pPr marL="1583718" indent="-226245" defTabSz="914409" eaLnBrk="0" hangingPunct="0">
              <a:defRPr>
                <a:solidFill>
                  <a:schemeClr val="tx1"/>
                </a:solidFill>
                <a:latin typeface="Arial" charset="0"/>
                <a:ea typeface="Arial" charset="0"/>
                <a:cs typeface="Arial" charset="0"/>
              </a:defRPr>
            </a:lvl4pPr>
            <a:lvl5pPr marL="2036209" indent="-226245" defTabSz="914409" eaLnBrk="0" hangingPunct="0">
              <a:defRPr>
                <a:solidFill>
                  <a:schemeClr val="tx1"/>
                </a:solidFill>
                <a:latin typeface="Arial" charset="0"/>
                <a:ea typeface="Arial" charset="0"/>
                <a:cs typeface="Arial" charset="0"/>
              </a:defRPr>
            </a:lvl5pPr>
            <a:lvl6pPr marL="2488700" indent="-226245" defTabSz="914409" eaLnBrk="0" fontAlgn="base" hangingPunct="0">
              <a:spcBef>
                <a:spcPct val="0"/>
              </a:spcBef>
              <a:spcAft>
                <a:spcPct val="0"/>
              </a:spcAft>
              <a:defRPr>
                <a:solidFill>
                  <a:schemeClr val="tx1"/>
                </a:solidFill>
                <a:latin typeface="Arial" charset="0"/>
                <a:ea typeface="Arial" charset="0"/>
                <a:cs typeface="Arial" charset="0"/>
              </a:defRPr>
            </a:lvl6pPr>
            <a:lvl7pPr marL="2941190" indent="-226245" defTabSz="914409" eaLnBrk="0" fontAlgn="base" hangingPunct="0">
              <a:spcBef>
                <a:spcPct val="0"/>
              </a:spcBef>
              <a:spcAft>
                <a:spcPct val="0"/>
              </a:spcAft>
              <a:defRPr>
                <a:solidFill>
                  <a:schemeClr val="tx1"/>
                </a:solidFill>
                <a:latin typeface="Arial" charset="0"/>
                <a:ea typeface="Arial" charset="0"/>
                <a:cs typeface="Arial" charset="0"/>
              </a:defRPr>
            </a:lvl7pPr>
            <a:lvl8pPr marL="3393681" indent="-226245" defTabSz="914409" eaLnBrk="0" fontAlgn="base" hangingPunct="0">
              <a:spcBef>
                <a:spcPct val="0"/>
              </a:spcBef>
              <a:spcAft>
                <a:spcPct val="0"/>
              </a:spcAft>
              <a:defRPr>
                <a:solidFill>
                  <a:schemeClr val="tx1"/>
                </a:solidFill>
                <a:latin typeface="Arial" charset="0"/>
                <a:ea typeface="Arial" charset="0"/>
                <a:cs typeface="Arial" charset="0"/>
              </a:defRPr>
            </a:lvl8pPr>
            <a:lvl9pPr marL="3846172" indent="-226245" defTabSz="914409"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defRPr/>
            </a:pPr>
            <a:fld id="{97F13D64-53BC-6B4F-A41E-D53639C3B0E2}" type="slidenum">
              <a:rPr lang="en-US" smtClean="0"/>
              <a:pPr eaLnBrk="1" hangingPunct="1">
                <a:defRPr/>
              </a:pPr>
              <a:t>4</a:t>
            </a:fld>
            <a:endParaRPr lang="en-US"/>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extLst>
            <a:ext uri="{FAA26D3D-D897-4be2-8F04-BA451C77F1D7}">
              <ma14:placeholderFlag xmlns="" xmlns:ma14="http://schemas.microsoft.com/office/mac/drawingml/2011/main"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228600" marR="0" indent="-22860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scale of the outbreak is unprecedented. </a:t>
            </a:r>
          </a:p>
          <a:p>
            <a:pPr marL="228600" marR="0" indent="-22860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In the US, since February of 2022, over eight hundred farms in 47 states have tested positive. A total of over 50 million birds have been culled as part of the country's response.</a:t>
            </a:r>
          </a:p>
          <a:p>
            <a:pPr marL="228600" marR="0" indent="-22860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There has been over six thousand detections in wild birds from every state with the exception of Hawaii. These detections have come from an incredible list of 154 different species, with the most recent addition being the California condor.</a:t>
            </a:r>
          </a:p>
          <a:p>
            <a:pPr marL="228600" marR="0" indent="-22860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And for the first time, we  are seeing an extensive detections in wild and even domestic mammals.</a:t>
            </a:r>
          </a:p>
          <a:p>
            <a:pPr marL="228600" marR="0" indent="-228600">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indent="-228600">
              <a:spcBef>
                <a:spcPts val="0"/>
              </a:spcBef>
              <a:spcAft>
                <a:spcPts val="0"/>
              </a:spcAft>
            </a:pPr>
            <a:r>
              <a:rPr lang="en-US" sz="1800" dirty="0" err="1">
                <a:effectLst/>
                <a:latin typeface="Calibri" panose="020F0502020204030204" pitchFamily="34" charset="0"/>
                <a:ea typeface="Calibri" panose="020F0502020204030204" pitchFamily="34" charset="0"/>
                <a:cs typeface="Times New Roman" panose="02020603050405020304" pitchFamily="18" charset="0"/>
              </a:rPr>
              <a:t>subClick</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indent="-22860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situation in Europe is very similar. </a:t>
            </a:r>
          </a:p>
          <a:p>
            <a:pPr marL="228600" marR="0" indent="-22860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28 countries have been affected with a similar pattern of detections in  poultry, wild birds and mammals.</a:t>
            </a:r>
          </a:p>
          <a:p>
            <a:pPr marL="228600" marR="0" indent="-228600">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indent="-228600">
              <a:spcBef>
                <a:spcPts val="0"/>
              </a:spcBef>
              <a:spcAft>
                <a:spcPts val="0"/>
              </a:spcAft>
            </a:pPr>
            <a:r>
              <a:rPr lang="en-US" sz="1800" dirty="0" err="1">
                <a:effectLst/>
                <a:latin typeface="Calibri" panose="020F0502020204030204" pitchFamily="34" charset="0"/>
                <a:ea typeface="Calibri" panose="020F0502020204030204" pitchFamily="34" charset="0"/>
                <a:cs typeface="Times New Roman" panose="02020603050405020304" pitchFamily="18" charset="0"/>
              </a:rPr>
              <a:t>subClick</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and for the first time, the HPAI incursion into North America have extended into Central and South America.</a:t>
            </a:r>
            <a:r>
              <a:rPr lang="en-US" dirty="0">
                <a:effectLst/>
              </a:rPr>
              <a:t> </a:t>
            </a:r>
            <a:endParaRPr lang="en-US" dirty="0">
              <a:cs typeface="+mn-cs"/>
            </a:endParaRPr>
          </a:p>
        </p:txBody>
      </p:sp>
    </p:spTree>
    <p:extLst>
      <p:ext uri="{BB962C8B-B14F-4D97-AF65-F5344CB8AC3E}">
        <p14:creationId xmlns:p14="http://schemas.microsoft.com/office/powerpoint/2010/main" val="17395060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14409" eaLnBrk="0" hangingPunct="0">
              <a:defRPr>
                <a:solidFill>
                  <a:schemeClr val="tx1"/>
                </a:solidFill>
                <a:latin typeface="Arial" charset="0"/>
                <a:ea typeface="ＭＳ Ｐゴシック" charset="0"/>
                <a:cs typeface="Arial" charset="0"/>
              </a:defRPr>
            </a:lvl1pPr>
            <a:lvl2pPr marL="735298" indent="-282807" defTabSz="914409" eaLnBrk="0" hangingPunct="0">
              <a:defRPr>
                <a:solidFill>
                  <a:schemeClr val="tx1"/>
                </a:solidFill>
                <a:latin typeface="Arial" charset="0"/>
                <a:ea typeface="Arial" charset="0"/>
                <a:cs typeface="Arial" charset="0"/>
              </a:defRPr>
            </a:lvl2pPr>
            <a:lvl3pPr marL="1131227" indent="-226245" defTabSz="914409" eaLnBrk="0" hangingPunct="0">
              <a:defRPr>
                <a:solidFill>
                  <a:schemeClr val="tx1"/>
                </a:solidFill>
                <a:latin typeface="Arial" charset="0"/>
                <a:ea typeface="Arial" charset="0"/>
                <a:cs typeface="Arial" charset="0"/>
              </a:defRPr>
            </a:lvl3pPr>
            <a:lvl4pPr marL="1583718" indent="-226245" defTabSz="914409" eaLnBrk="0" hangingPunct="0">
              <a:defRPr>
                <a:solidFill>
                  <a:schemeClr val="tx1"/>
                </a:solidFill>
                <a:latin typeface="Arial" charset="0"/>
                <a:ea typeface="Arial" charset="0"/>
                <a:cs typeface="Arial" charset="0"/>
              </a:defRPr>
            </a:lvl4pPr>
            <a:lvl5pPr marL="2036209" indent="-226245" defTabSz="914409" eaLnBrk="0" hangingPunct="0">
              <a:defRPr>
                <a:solidFill>
                  <a:schemeClr val="tx1"/>
                </a:solidFill>
                <a:latin typeface="Arial" charset="0"/>
                <a:ea typeface="Arial" charset="0"/>
                <a:cs typeface="Arial" charset="0"/>
              </a:defRPr>
            </a:lvl5pPr>
            <a:lvl6pPr marL="2488700" indent="-226245" defTabSz="914409" eaLnBrk="0" fontAlgn="base" hangingPunct="0">
              <a:spcBef>
                <a:spcPct val="0"/>
              </a:spcBef>
              <a:spcAft>
                <a:spcPct val="0"/>
              </a:spcAft>
              <a:defRPr>
                <a:solidFill>
                  <a:schemeClr val="tx1"/>
                </a:solidFill>
                <a:latin typeface="Arial" charset="0"/>
                <a:ea typeface="Arial" charset="0"/>
                <a:cs typeface="Arial" charset="0"/>
              </a:defRPr>
            </a:lvl6pPr>
            <a:lvl7pPr marL="2941190" indent="-226245" defTabSz="914409" eaLnBrk="0" fontAlgn="base" hangingPunct="0">
              <a:spcBef>
                <a:spcPct val="0"/>
              </a:spcBef>
              <a:spcAft>
                <a:spcPct val="0"/>
              </a:spcAft>
              <a:defRPr>
                <a:solidFill>
                  <a:schemeClr val="tx1"/>
                </a:solidFill>
                <a:latin typeface="Arial" charset="0"/>
                <a:ea typeface="Arial" charset="0"/>
                <a:cs typeface="Arial" charset="0"/>
              </a:defRPr>
            </a:lvl7pPr>
            <a:lvl8pPr marL="3393681" indent="-226245" defTabSz="914409" eaLnBrk="0" fontAlgn="base" hangingPunct="0">
              <a:spcBef>
                <a:spcPct val="0"/>
              </a:spcBef>
              <a:spcAft>
                <a:spcPct val="0"/>
              </a:spcAft>
              <a:defRPr>
                <a:solidFill>
                  <a:schemeClr val="tx1"/>
                </a:solidFill>
                <a:latin typeface="Arial" charset="0"/>
                <a:ea typeface="Arial" charset="0"/>
                <a:cs typeface="Arial" charset="0"/>
              </a:defRPr>
            </a:lvl8pPr>
            <a:lvl9pPr marL="3846172" indent="-226245" defTabSz="914409"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defRPr/>
            </a:pPr>
            <a:fld id="{97F13D64-53BC-6B4F-A41E-D53639C3B0E2}" type="slidenum">
              <a:rPr lang="en-US" smtClean="0"/>
              <a:pPr eaLnBrk="1" hangingPunct="1">
                <a:defRPr/>
              </a:pPr>
              <a:t>5</a:t>
            </a:fld>
            <a:endParaRPr lang="en-US"/>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extLst>
            <a:ext uri="{FAA26D3D-D897-4be2-8F04-BA451C77F1D7}">
              <ma14:placeholderFlag xmlns="" xmlns:ma14="http://schemas.microsoft.com/office/mac/drawingml/2011/main"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r>
              <a:rPr lang="en-US" dirty="0">
                <a:cs typeface="+mn-cs"/>
              </a:rPr>
              <a:t>The bar chart is from the CDC and lists the number of human H5N1 cases since 1996. The map symbol points to the recent human cases in 2022.</a:t>
            </a:r>
          </a:p>
          <a:p>
            <a:pPr eaLnBrk="1" hangingPunct="1">
              <a:defRPr/>
            </a:pPr>
            <a:r>
              <a:rPr lang="en-US" dirty="0">
                <a:cs typeface="+mn-cs"/>
              </a:rPr>
              <a:t>Over all, a total of 870 individuals have been infected with H5N1, with over half of the infection being fatal.</a:t>
            </a:r>
          </a:p>
          <a:p>
            <a:pPr eaLnBrk="1" hangingPunct="1">
              <a:defRPr/>
            </a:pPr>
            <a:endParaRPr lang="en-US" dirty="0">
              <a:cs typeface="+mn-cs"/>
            </a:endParaRPr>
          </a:p>
          <a:p>
            <a:pPr eaLnBrk="1" hangingPunct="1">
              <a:defRPr/>
            </a:pPr>
            <a:r>
              <a:rPr lang="en-US" dirty="0" err="1">
                <a:cs typeface="+mn-cs"/>
              </a:rPr>
              <a:t>subclick</a:t>
            </a:r>
            <a:endParaRPr lang="en-US" dirty="0">
              <a:cs typeface="+mn-cs"/>
            </a:endParaRPr>
          </a:p>
          <a:p>
            <a:pPr eaLnBrk="1" hangingPunct="1">
              <a:defRPr/>
            </a:pPr>
            <a:r>
              <a:rPr lang="en-US" dirty="0">
                <a:cs typeface="+mn-cs"/>
              </a:rPr>
              <a:t>Since 2022, there has been 11 human infections with H5N1, all were from infection with viruses from clade 2344b, with the exception of the two Cambodian cases which were due to a clade 2321c virus.</a:t>
            </a:r>
          </a:p>
          <a:p>
            <a:pPr eaLnBrk="1" hangingPunct="1">
              <a:defRPr/>
            </a:pPr>
            <a:r>
              <a:rPr lang="en-US" dirty="0">
                <a:cs typeface="+mn-cs"/>
              </a:rPr>
              <a:t>Most infections with 2344b viruses have been mild or even asymptomatic but there has been at least one death in a 38 YO woman in China’s Guangxi province.</a:t>
            </a:r>
          </a:p>
          <a:p>
            <a:pPr eaLnBrk="1" hangingPunct="1">
              <a:defRPr/>
            </a:pPr>
            <a:endParaRPr lang="en-US" dirty="0">
              <a:cs typeface="+mn-cs"/>
            </a:endParaRPr>
          </a:p>
          <a:p>
            <a:pPr eaLnBrk="1" hangingPunct="1">
              <a:defRPr/>
            </a:pPr>
            <a:r>
              <a:rPr lang="en-US" dirty="0" err="1">
                <a:cs typeface="+mn-cs"/>
              </a:rPr>
              <a:t>Subclick</a:t>
            </a:r>
            <a:endParaRPr lang="en-US" dirty="0">
              <a:cs typeface="+mn-cs"/>
            </a:endParaRPr>
          </a:p>
          <a:p>
            <a:pPr eaLnBrk="1" hangingPunct="1">
              <a:defRPr/>
            </a:pPr>
            <a:r>
              <a:rPr lang="en-US" dirty="0">
                <a:cs typeface="+mn-cs"/>
              </a:rPr>
              <a:t>A study that you might want to keep in your back pocket is from Aznar et al in Eurosurveillance. They suggest that the two Spanish cases were due to environmental contamination during the collection of the nasal swabs and the two men were not actually infected. The Ct in the nasal swabs were high, the men had no symptoms, and never </a:t>
            </a:r>
            <a:r>
              <a:rPr lang="en-US" dirty="0" err="1">
                <a:cs typeface="+mn-cs"/>
              </a:rPr>
              <a:t>sero</a:t>
            </a:r>
            <a:r>
              <a:rPr lang="en-US" dirty="0">
                <a:cs typeface="+mn-cs"/>
              </a:rPr>
              <a:t>-converted. The paper goes on to suggest that other recent cases, might be also examples of environmental rather than true infections.</a:t>
            </a:r>
          </a:p>
          <a:p>
            <a:pPr eaLnBrk="1" hangingPunct="1">
              <a:defRPr/>
            </a:pPr>
            <a:endParaRPr lang="en-US" dirty="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cs typeface="+mn-cs"/>
              </a:rPr>
              <a:t>See also WHO table is available here: https://</a:t>
            </a:r>
            <a:r>
              <a:rPr lang="en-US" dirty="0" err="1">
                <a:cs typeface="+mn-cs"/>
              </a:rPr>
              <a:t>cdn.who.int</a:t>
            </a:r>
            <a:r>
              <a:rPr lang="en-US" dirty="0">
                <a:cs typeface="+mn-cs"/>
              </a:rPr>
              <a:t>/media/docs/default-source/influenza/human-animal-interface-risk-assessments/cumulative-number-of--confirmed-human-cases-for-avian-influenza-a(h5n1)-reported-to-who--2003-2023.pdf</a:t>
            </a:r>
          </a:p>
          <a:p>
            <a:pPr eaLnBrk="1" hangingPunct="1">
              <a:defRPr/>
            </a:pPr>
            <a:r>
              <a:rPr lang="en-US" dirty="0">
                <a:cs typeface="+mn-cs"/>
              </a:rPr>
              <a:t>.</a:t>
            </a:r>
          </a:p>
        </p:txBody>
      </p:sp>
    </p:spTree>
    <p:extLst>
      <p:ext uri="{BB962C8B-B14F-4D97-AF65-F5344CB8AC3E}">
        <p14:creationId xmlns:p14="http://schemas.microsoft.com/office/powerpoint/2010/main" val="10529822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14409" eaLnBrk="0" hangingPunct="0">
              <a:defRPr>
                <a:solidFill>
                  <a:schemeClr val="tx1"/>
                </a:solidFill>
                <a:latin typeface="Arial" charset="0"/>
                <a:ea typeface="ＭＳ Ｐゴシック" charset="0"/>
                <a:cs typeface="Arial" charset="0"/>
              </a:defRPr>
            </a:lvl1pPr>
            <a:lvl2pPr marL="735298" indent="-282807" defTabSz="914409" eaLnBrk="0" hangingPunct="0">
              <a:defRPr>
                <a:solidFill>
                  <a:schemeClr val="tx1"/>
                </a:solidFill>
                <a:latin typeface="Arial" charset="0"/>
                <a:ea typeface="Arial" charset="0"/>
                <a:cs typeface="Arial" charset="0"/>
              </a:defRPr>
            </a:lvl2pPr>
            <a:lvl3pPr marL="1131227" indent="-226245" defTabSz="914409" eaLnBrk="0" hangingPunct="0">
              <a:defRPr>
                <a:solidFill>
                  <a:schemeClr val="tx1"/>
                </a:solidFill>
                <a:latin typeface="Arial" charset="0"/>
                <a:ea typeface="Arial" charset="0"/>
                <a:cs typeface="Arial" charset="0"/>
              </a:defRPr>
            </a:lvl3pPr>
            <a:lvl4pPr marL="1583718" indent="-226245" defTabSz="914409" eaLnBrk="0" hangingPunct="0">
              <a:defRPr>
                <a:solidFill>
                  <a:schemeClr val="tx1"/>
                </a:solidFill>
                <a:latin typeface="Arial" charset="0"/>
                <a:ea typeface="Arial" charset="0"/>
                <a:cs typeface="Arial" charset="0"/>
              </a:defRPr>
            </a:lvl4pPr>
            <a:lvl5pPr marL="2036209" indent="-226245" defTabSz="914409" eaLnBrk="0" hangingPunct="0">
              <a:defRPr>
                <a:solidFill>
                  <a:schemeClr val="tx1"/>
                </a:solidFill>
                <a:latin typeface="Arial" charset="0"/>
                <a:ea typeface="Arial" charset="0"/>
                <a:cs typeface="Arial" charset="0"/>
              </a:defRPr>
            </a:lvl5pPr>
            <a:lvl6pPr marL="2488700" indent="-226245" defTabSz="914409" eaLnBrk="0" fontAlgn="base" hangingPunct="0">
              <a:spcBef>
                <a:spcPct val="0"/>
              </a:spcBef>
              <a:spcAft>
                <a:spcPct val="0"/>
              </a:spcAft>
              <a:defRPr>
                <a:solidFill>
                  <a:schemeClr val="tx1"/>
                </a:solidFill>
                <a:latin typeface="Arial" charset="0"/>
                <a:ea typeface="Arial" charset="0"/>
                <a:cs typeface="Arial" charset="0"/>
              </a:defRPr>
            </a:lvl6pPr>
            <a:lvl7pPr marL="2941190" indent="-226245" defTabSz="914409" eaLnBrk="0" fontAlgn="base" hangingPunct="0">
              <a:spcBef>
                <a:spcPct val="0"/>
              </a:spcBef>
              <a:spcAft>
                <a:spcPct val="0"/>
              </a:spcAft>
              <a:defRPr>
                <a:solidFill>
                  <a:schemeClr val="tx1"/>
                </a:solidFill>
                <a:latin typeface="Arial" charset="0"/>
                <a:ea typeface="Arial" charset="0"/>
                <a:cs typeface="Arial" charset="0"/>
              </a:defRPr>
            </a:lvl7pPr>
            <a:lvl8pPr marL="3393681" indent="-226245" defTabSz="914409" eaLnBrk="0" fontAlgn="base" hangingPunct="0">
              <a:spcBef>
                <a:spcPct val="0"/>
              </a:spcBef>
              <a:spcAft>
                <a:spcPct val="0"/>
              </a:spcAft>
              <a:defRPr>
                <a:solidFill>
                  <a:schemeClr val="tx1"/>
                </a:solidFill>
                <a:latin typeface="Arial" charset="0"/>
                <a:ea typeface="Arial" charset="0"/>
                <a:cs typeface="Arial" charset="0"/>
              </a:defRPr>
            </a:lvl8pPr>
            <a:lvl9pPr marL="3846172" indent="-226245" defTabSz="914409"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defRPr/>
            </a:pPr>
            <a:fld id="{97F13D64-53BC-6B4F-A41E-D53639C3B0E2}" type="slidenum">
              <a:rPr lang="en-US" smtClean="0"/>
              <a:pPr eaLnBrk="1" hangingPunct="1">
                <a:defRPr/>
              </a:pPr>
              <a:t>6</a:t>
            </a:fld>
            <a:endParaRPr lang="en-US"/>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extLst>
            <a:ext uri="{FAA26D3D-D897-4be2-8F04-BA451C77F1D7}">
              <ma14:placeholderFlag xmlns:ma14="http://schemas.microsoft.com/office/mac/drawingml/2011/main" xmlns="" val="1"/>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228600" marR="0" indent="-22860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In thinking about the question of how did the virus get to the US </a:t>
            </a:r>
          </a:p>
          <a:p>
            <a:pPr marL="228600" marR="0" indent="-22860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or the broader question of how did we globally got ourselves into this situation,</a:t>
            </a:r>
          </a:p>
          <a:p>
            <a:r>
              <a:rPr lang="en-US" sz="1800" dirty="0">
                <a:effectLst/>
                <a:latin typeface="Calibri" panose="020F0502020204030204" pitchFamily="34" charset="0"/>
                <a:ea typeface="Calibri" panose="020F0502020204030204" pitchFamily="34" charset="0"/>
                <a:cs typeface="Times New Roman" panose="02020603050405020304" pitchFamily="18" charset="0"/>
              </a:rPr>
              <a:t>We need to take a step back and talk about Guangdong H5N1.</a:t>
            </a:r>
            <a:endParaRPr lang="en-US" dirty="0">
              <a:cs typeface="+mn-cs"/>
            </a:endParaRPr>
          </a:p>
        </p:txBody>
      </p:sp>
    </p:spTree>
    <p:extLst>
      <p:ext uri="{BB962C8B-B14F-4D97-AF65-F5344CB8AC3E}">
        <p14:creationId xmlns:p14="http://schemas.microsoft.com/office/powerpoint/2010/main" val="1034406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When we say that the current clade 2.3.4.4b H5N1 virus belongs to the Guangdong lineage, </a:t>
            </a:r>
          </a:p>
          <a:p>
            <a:pPr marL="228600" marR="0" indent="-22860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We are talking about a strain of H5N1 virus that emerged in the southern Chinese province of Guangdong (here marked with a red star) in 1996.</a:t>
            </a:r>
          </a:p>
          <a:p>
            <a:pPr marL="228600" marR="0" indent="-22860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  number of human cases were detected in the early years after 1996.</a:t>
            </a:r>
          </a:p>
          <a:p>
            <a:pPr marL="228600" marR="0" indent="-22860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But the main thing to note is that the virus was able to spread unabated during these early years in China and into surrounding countries like Indonesia, Japan, Laos, Myanmar, Vietnam and Thailand.</a:t>
            </a:r>
          </a:p>
          <a:p>
            <a:pPr marL="228600" marR="0" indent="-22860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Then in 2005, Qinghai happened.</a:t>
            </a:r>
          </a:p>
          <a:p>
            <a:endParaRPr lang="en-US" dirty="0"/>
          </a:p>
        </p:txBody>
      </p:sp>
      <p:sp>
        <p:nvSpPr>
          <p:cNvPr id="4" name="Slide Number Placeholder 3"/>
          <p:cNvSpPr>
            <a:spLocks noGrp="1"/>
          </p:cNvSpPr>
          <p:nvPr>
            <p:ph type="sldNum" sz="quarter" idx="10"/>
          </p:nvPr>
        </p:nvSpPr>
        <p:spPr/>
        <p:txBody>
          <a:bodyPr/>
          <a:lstStyle/>
          <a:p>
            <a:fld id="{DC2EB1C3-9943-D74B-BB33-38F1D43C85E7}" type="slidenum">
              <a:rPr lang="en-US" smtClean="0"/>
              <a:t>7</a:t>
            </a:fld>
            <a:endParaRPr lang="en-US"/>
          </a:p>
        </p:txBody>
      </p:sp>
    </p:spTree>
    <p:extLst>
      <p:ext uri="{BB962C8B-B14F-4D97-AF65-F5344CB8AC3E}">
        <p14:creationId xmlns:p14="http://schemas.microsoft.com/office/powerpoint/2010/main" val="29616898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14409" eaLnBrk="0" hangingPunct="0">
              <a:defRPr>
                <a:solidFill>
                  <a:schemeClr val="tx1"/>
                </a:solidFill>
                <a:latin typeface="Arial" charset="0"/>
                <a:ea typeface="ＭＳ Ｐゴシック" charset="0"/>
                <a:cs typeface="Arial" charset="0"/>
              </a:defRPr>
            </a:lvl1pPr>
            <a:lvl2pPr marL="735298" indent="-282807" defTabSz="914409" eaLnBrk="0" hangingPunct="0">
              <a:defRPr>
                <a:solidFill>
                  <a:schemeClr val="tx1"/>
                </a:solidFill>
                <a:latin typeface="Arial" charset="0"/>
                <a:ea typeface="Arial" charset="0"/>
                <a:cs typeface="Arial" charset="0"/>
              </a:defRPr>
            </a:lvl2pPr>
            <a:lvl3pPr marL="1131227" indent="-226245" defTabSz="914409" eaLnBrk="0" hangingPunct="0">
              <a:defRPr>
                <a:solidFill>
                  <a:schemeClr val="tx1"/>
                </a:solidFill>
                <a:latin typeface="Arial" charset="0"/>
                <a:ea typeface="Arial" charset="0"/>
                <a:cs typeface="Arial" charset="0"/>
              </a:defRPr>
            </a:lvl3pPr>
            <a:lvl4pPr marL="1583718" indent="-226245" defTabSz="914409" eaLnBrk="0" hangingPunct="0">
              <a:defRPr>
                <a:solidFill>
                  <a:schemeClr val="tx1"/>
                </a:solidFill>
                <a:latin typeface="Arial" charset="0"/>
                <a:ea typeface="Arial" charset="0"/>
                <a:cs typeface="Arial" charset="0"/>
              </a:defRPr>
            </a:lvl4pPr>
            <a:lvl5pPr marL="2036209" indent="-226245" defTabSz="914409" eaLnBrk="0" hangingPunct="0">
              <a:defRPr>
                <a:solidFill>
                  <a:schemeClr val="tx1"/>
                </a:solidFill>
                <a:latin typeface="Arial" charset="0"/>
                <a:ea typeface="Arial" charset="0"/>
                <a:cs typeface="Arial" charset="0"/>
              </a:defRPr>
            </a:lvl5pPr>
            <a:lvl6pPr marL="2488700" indent="-226245" defTabSz="914409" eaLnBrk="0" fontAlgn="base" hangingPunct="0">
              <a:spcBef>
                <a:spcPct val="0"/>
              </a:spcBef>
              <a:spcAft>
                <a:spcPct val="0"/>
              </a:spcAft>
              <a:defRPr>
                <a:solidFill>
                  <a:schemeClr val="tx1"/>
                </a:solidFill>
                <a:latin typeface="Arial" charset="0"/>
                <a:ea typeface="Arial" charset="0"/>
                <a:cs typeface="Arial" charset="0"/>
              </a:defRPr>
            </a:lvl6pPr>
            <a:lvl7pPr marL="2941190" indent="-226245" defTabSz="914409" eaLnBrk="0" fontAlgn="base" hangingPunct="0">
              <a:spcBef>
                <a:spcPct val="0"/>
              </a:spcBef>
              <a:spcAft>
                <a:spcPct val="0"/>
              </a:spcAft>
              <a:defRPr>
                <a:solidFill>
                  <a:schemeClr val="tx1"/>
                </a:solidFill>
                <a:latin typeface="Arial" charset="0"/>
                <a:ea typeface="Arial" charset="0"/>
                <a:cs typeface="Arial" charset="0"/>
              </a:defRPr>
            </a:lvl7pPr>
            <a:lvl8pPr marL="3393681" indent="-226245" defTabSz="914409" eaLnBrk="0" fontAlgn="base" hangingPunct="0">
              <a:spcBef>
                <a:spcPct val="0"/>
              </a:spcBef>
              <a:spcAft>
                <a:spcPct val="0"/>
              </a:spcAft>
              <a:defRPr>
                <a:solidFill>
                  <a:schemeClr val="tx1"/>
                </a:solidFill>
                <a:latin typeface="Arial" charset="0"/>
                <a:ea typeface="Arial" charset="0"/>
                <a:cs typeface="Arial" charset="0"/>
              </a:defRPr>
            </a:lvl8pPr>
            <a:lvl9pPr marL="3846172" indent="-226245" defTabSz="914409"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defRPr/>
            </a:pPr>
            <a:fld id="{97F13D64-53BC-6B4F-A41E-D53639C3B0E2}" type="slidenum">
              <a:rPr lang="en-US" smtClean="0"/>
              <a:pPr eaLnBrk="1" hangingPunct="1">
                <a:defRPr/>
              </a:pPr>
              <a:t>8</a:t>
            </a:fld>
            <a:endParaRPr lang="en-US"/>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extLst>
            <a:ext uri="{FAA26D3D-D897-4be2-8F04-BA451C77F1D7}">
              <ma14:placeholderFlag xmlns="" xmlns:ma14="http://schemas.microsoft.com/office/mac/drawingml/2011/main"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228600" marR="0" indent="-22860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So, what does the term Guangdong lineage mean?</a:t>
            </a:r>
          </a:p>
          <a:p>
            <a:pPr marL="228600" marR="0" indent="-22860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and how does clade 2.3.4.4b fit into the Guangdong lineage?</a:t>
            </a:r>
          </a:p>
          <a:p>
            <a:pPr marL="228600" marR="0" indent="-22860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Are there other avian influenza viruses of concern?</a:t>
            </a:r>
          </a:p>
          <a:p>
            <a:pPr marL="228600" marR="0" indent="-22860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228600" marR="0" indent="-22860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sub click</a:t>
            </a:r>
          </a:p>
          <a:p>
            <a:pPr marL="228600" marR="0" indent="-22860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For answers we can look how the H5N1 virus it has evolved since 1996.</a:t>
            </a:r>
          </a:p>
          <a:p>
            <a:pPr marL="228600" marR="0" indent="-22860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blue arrow points to the original 1996 Guangdong virus. It is at the base of this phylogenetic tree of H5N1 lineages.</a:t>
            </a:r>
          </a:p>
          <a:p>
            <a:pPr marL="228600" marR="0" indent="-22860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virus has evolved and changed significantly since 1996.</a:t>
            </a:r>
          </a:p>
          <a:p>
            <a:pPr marL="228600" marR="0" indent="-22860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Some of the members of this family has emerged and died out,</a:t>
            </a:r>
          </a:p>
          <a:p>
            <a:pPr marL="228600" marR="0" indent="-22860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and new lineages appeared.</a:t>
            </a:r>
          </a:p>
          <a:p>
            <a:pPr marL="228600" marR="0" indent="-22860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228600" marR="0" indent="-22860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Because all of these viruses are H5N1, a group led by the WHO has developed a formal structure to label the clades and subclades by a series of numbers and decimals.</a:t>
            </a:r>
          </a:p>
          <a:p>
            <a:pPr marL="228600" marR="0" indent="-22860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228600" marR="0" indent="-22860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sub click</a:t>
            </a:r>
          </a:p>
          <a:p>
            <a:pPr marL="228600" marR="0" indent="-22860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But this already complicated phylogenetic tree only tracks the hemagglutinin or HA gene of the virus,</a:t>
            </a:r>
          </a:p>
          <a:p>
            <a:pPr marL="228600" marR="0" indent="-22860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and the HA is only one of 8 RNA segments that makes up the viral genome.</a:t>
            </a:r>
          </a:p>
          <a:p>
            <a:pPr marL="228600" marR="0" indent="-22860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On this cartoon on the left, the 8 RNA segments are color coded with different colors to represent different lineages.</a:t>
            </a:r>
          </a:p>
          <a:p>
            <a:pPr marL="228600" marR="0" indent="-22860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 hope you can see that the original Guangdong virus has recombined and taken on RNA segments from avian influenza viruses from both poultry and wild birds sources</a:t>
            </a:r>
          </a:p>
          <a:p>
            <a:pPr marL="228600" marR="0" indent="-22860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to generate multiple different viruses that might co-circulate in any given year.</a:t>
            </a:r>
          </a:p>
          <a:p>
            <a:pPr marL="228600" marR="0" indent="-22860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228600" marR="0" indent="-228600">
              <a:spcBef>
                <a:spcPts val="0"/>
              </a:spcBef>
              <a:spcAft>
                <a:spcPts val="0"/>
              </a:spcAft>
            </a:pPr>
            <a:r>
              <a:rPr lang="en-US" sz="1800" dirty="0" err="1">
                <a:effectLst/>
                <a:latin typeface="Calibri" panose="020F0502020204030204" pitchFamily="34" charset="0"/>
                <a:ea typeface="Calibri" panose="020F0502020204030204" pitchFamily="34" charset="0"/>
                <a:cs typeface="Times New Roman" panose="02020603050405020304" pitchFamily="18" charset="0"/>
              </a:rPr>
              <a:t>subclick</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indent="-22860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phylogenetic tree in no ways capture the entire genetic diversity of H5N1, and in fact the clade that really concerns us today, the 2344 clade is not even on this tree.</a:t>
            </a:r>
          </a:p>
          <a:p>
            <a:pPr marL="228600" marR="0" indent="-22860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228600" marR="0" indent="-22860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As a side note, the strain of H5N1 that killed the 11 YO girl in Cambodia last week belonged to clade 2.3.1.3c. That group of viruses is highlighted by the red oval.</a:t>
            </a:r>
          </a:p>
          <a:p>
            <a:pPr marL="228600" marR="0" indent="-22860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 point this out because as we are focused on clade 2344b H5N1, the Cambodian cases should be a reminder that other avian influenza viruses are out there that may poses threats to agriculture and to public health.</a:t>
            </a:r>
          </a:p>
          <a:p>
            <a:pPr marL="228600" marR="0" indent="-228600">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lvl="0" indent="-228600" algn="l" defTabSz="457200" rtl="0" eaLnBrk="1" fontAlgn="auto" latinLnBrk="0" hangingPunct="1">
              <a:lnSpc>
                <a:spcPct val="100000"/>
              </a:lnSpc>
              <a:spcBef>
                <a:spcPts val="0"/>
              </a:spcBef>
              <a:spcAft>
                <a:spcPts val="0"/>
              </a:spcAft>
              <a:buClrTx/>
              <a:buSzTx/>
              <a:buFontTx/>
              <a:buNone/>
              <a:tabLst/>
              <a:defRPr/>
            </a:pPr>
            <a:r>
              <a:rPr lang="en-US" sz="1800" dirty="0">
                <a:cs typeface="+mn-cs"/>
              </a:rPr>
              <a:t>Reassortment schematic from: Chen et al. (2004. PNAS 101:10452-10457).</a:t>
            </a:r>
          </a:p>
          <a:p>
            <a:pPr marL="228600" marR="0" indent="-228600">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eaLnBrk="1" hangingPunct="1">
              <a:defRPr/>
            </a:pPr>
            <a:endParaRPr lang="en-US" dirty="0">
              <a:cs typeface="+mn-cs"/>
            </a:endParaRPr>
          </a:p>
        </p:txBody>
      </p:sp>
    </p:spTree>
    <p:extLst>
      <p:ext uri="{BB962C8B-B14F-4D97-AF65-F5344CB8AC3E}">
        <p14:creationId xmlns:p14="http://schemas.microsoft.com/office/powerpoint/2010/main" val="26003531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14409" eaLnBrk="0" hangingPunct="0">
              <a:defRPr>
                <a:solidFill>
                  <a:schemeClr val="tx1"/>
                </a:solidFill>
                <a:latin typeface="Arial" charset="0"/>
                <a:ea typeface="ＭＳ Ｐゴシック" charset="0"/>
                <a:cs typeface="Arial" charset="0"/>
              </a:defRPr>
            </a:lvl1pPr>
            <a:lvl2pPr marL="735298" indent="-282807" defTabSz="914409" eaLnBrk="0" hangingPunct="0">
              <a:defRPr>
                <a:solidFill>
                  <a:schemeClr val="tx1"/>
                </a:solidFill>
                <a:latin typeface="Arial" charset="0"/>
                <a:ea typeface="Arial" charset="0"/>
                <a:cs typeface="Arial" charset="0"/>
              </a:defRPr>
            </a:lvl2pPr>
            <a:lvl3pPr marL="1131227" indent="-226245" defTabSz="914409" eaLnBrk="0" hangingPunct="0">
              <a:defRPr>
                <a:solidFill>
                  <a:schemeClr val="tx1"/>
                </a:solidFill>
                <a:latin typeface="Arial" charset="0"/>
                <a:ea typeface="Arial" charset="0"/>
                <a:cs typeface="Arial" charset="0"/>
              </a:defRPr>
            </a:lvl3pPr>
            <a:lvl4pPr marL="1583718" indent="-226245" defTabSz="914409" eaLnBrk="0" hangingPunct="0">
              <a:defRPr>
                <a:solidFill>
                  <a:schemeClr val="tx1"/>
                </a:solidFill>
                <a:latin typeface="Arial" charset="0"/>
                <a:ea typeface="Arial" charset="0"/>
                <a:cs typeface="Arial" charset="0"/>
              </a:defRPr>
            </a:lvl4pPr>
            <a:lvl5pPr marL="2036209" indent="-226245" defTabSz="914409" eaLnBrk="0" hangingPunct="0">
              <a:defRPr>
                <a:solidFill>
                  <a:schemeClr val="tx1"/>
                </a:solidFill>
                <a:latin typeface="Arial" charset="0"/>
                <a:ea typeface="Arial" charset="0"/>
                <a:cs typeface="Arial" charset="0"/>
              </a:defRPr>
            </a:lvl5pPr>
            <a:lvl6pPr marL="2488700" indent="-226245" defTabSz="914409" eaLnBrk="0" fontAlgn="base" hangingPunct="0">
              <a:spcBef>
                <a:spcPct val="0"/>
              </a:spcBef>
              <a:spcAft>
                <a:spcPct val="0"/>
              </a:spcAft>
              <a:defRPr>
                <a:solidFill>
                  <a:schemeClr val="tx1"/>
                </a:solidFill>
                <a:latin typeface="Arial" charset="0"/>
                <a:ea typeface="Arial" charset="0"/>
                <a:cs typeface="Arial" charset="0"/>
              </a:defRPr>
            </a:lvl6pPr>
            <a:lvl7pPr marL="2941190" indent="-226245" defTabSz="914409" eaLnBrk="0" fontAlgn="base" hangingPunct="0">
              <a:spcBef>
                <a:spcPct val="0"/>
              </a:spcBef>
              <a:spcAft>
                <a:spcPct val="0"/>
              </a:spcAft>
              <a:defRPr>
                <a:solidFill>
                  <a:schemeClr val="tx1"/>
                </a:solidFill>
                <a:latin typeface="Arial" charset="0"/>
                <a:ea typeface="Arial" charset="0"/>
                <a:cs typeface="Arial" charset="0"/>
              </a:defRPr>
            </a:lvl7pPr>
            <a:lvl8pPr marL="3393681" indent="-226245" defTabSz="914409" eaLnBrk="0" fontAlgn="base" hangingPunct="0">
              <a:spcBef>
                <a:spcPct val="0"/>
              </a:spcBef>
              <a:spcAft>
                <a:spcPct val="0"/>
              </a:spcAft>
              <a:defRPr>
                <a:solidFill>
                  <a:schemeClr val="tx1"/>
                </a:solidFill>
                <a:latin typeface="Arial" charset="0"/>
                <a:ea typeface="Arial" charset="0"/>
                <a:cs typeface="Arial" charset="0"/>
              </a:defRPr>
            </a:lvl8pPr>
            <a:lvl9pPr marL="3846172" indent="-226245" defTabSz="914409"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defRPr/>
            </a:pPr>
            <a:fld id="{97F13D64-53BC-6B4F-A41E-D53639C3B0E2}" type="slidenum">
              <a:rPr lang="en-US" smtClean="0"/>
              <a:pPr eaLnBrk="1" hangingPunct="1">
                <a:defRPr/>
              </a:pPr>
              <a:t>9</a:t>
            </a:fld>
            <a:endParaRPr lang="en-US"/>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extLst>
            <a:ext uri="{FAA26D3D-D897-4be2-8F04-BA451C77F1D7}">
              <ma14:placeholderFlag xmlns:ma14="http://schemas.microsoft.com/office/mac/drawingml/2011/main" xmlns="" val="1"/>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dirty="0">
                <a:cs typeface="+mn-cs"/>
              </a:rPr>
              <a:t>And even if we focus just within the 2344 clade, there are multiple </a:t>
            </a:r>
            <a:r>
              <a:rPr lang="en-US" dirty="0" err="1">
                <a:cs typeface="+mn-cs"/>
              </a:rPr>
              <a:t>sublineages</a:t>
            </a:r>
            <a:r>
              <a:rPr lang="en-US" dirty="0">
                <a:cs typeface="+mn-cs"/>
              </a:rPr>
              <a:t>.</a:t>
            </a:r>
          </a:p>
          <a:p>
            <a:pPr eaLnBrk="1" hangingPunct="1">
              <a:defRPr/>
            </a:pPr>
            <a:r>
              <a:rPr lang="en-US" dirty="0">
                <a:cs typeface="+mn-cs"/>
              </a:rPr>
              <a:t>We have been concerned with the emergence of clade 2.3.4.4b viruses since 2022</a:t>
            </a:r>
          </a:p>
          <a:p>
            <a:pPr eaLnBrk="1" hangingPunct="1">
              <a:defRPr/>
            </a:pPr>
            <a:r>
              <a:rPr lang="en-US" dirty="0">
                <a:cs typeface="+mn-cs"/>
              </a:rPr>
              <a:t>But I thought I should point out that the HPAI introduction into US and Canada in 2014 was from a clade 2.3.4.4c virus, here also highlighted by a red oval.</a:t>
            </a:r>
          </a:p>
          <a:p>
            <a:pPr eaLnBrk="1" hangingPunct="1">
              <a:defRPr/>
            </a:pPr>
            <a:r>
              <a:rPr lang="en-US" dirty="0">
                <a:cs typeface="+mn-cs"/>
              </a:rPr>
              <a:t>Yet again demonstrating that there is a constellation of threats out there. </a:t>
            </a:r>
          </a:p>
        </p:txBody>
      </p:sp>
    </p:spTree>
    <p:extLst>
      <p:ext uri="{BB962C8B-B14F-4D97-AF65-F5344CB8AC3E}">
        <p14:creationId xmlns:p14="http://schemas.microsoft.com/office/powerpoint/2010/main" val="19712418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dirty="0"/>
              <a:t>Click to edit Master title style</a:t>
            </a:r>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latin typeface="Calibri"/>
                <a:cs typeface="Calibri"/>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C8A432C8-69A7-458B-9684-2BFA64B31948}" type="datetime2">
              <a:rPr lang="en-US" smtClean="0"/>
              <a:t>Friday, June 2, 2023</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a:latin typeface="Calibri"/>
                <a:cs typeface="Calibri"/>
              </a:defRPr>
            </a:lvl1pPr>
            <a:lvl2pPr>
              <a:defRPr>
                <a:latin typeface="Calibri"/>
                <a:cs typeface="Calibri"/>
              </a:defRPr>
            </a:lvl2pPr>
            <a:lvl3pPr>
              <a:defRPr>
                <a:latin typeface="Calibri"/>
                <a:cs typeface="Calibri"/>
              </a:defRPr>
            </a:lvl3pPr>
            <a:lvl4pPr>
              <a:defRPr>
                <a:latin typeface="Calibri"/>
                <a:cs typeface="Calibri"/>
              </a:defRPr>
            </a:lvl4pPr>
            <a:lvl5pPr>
              <a:defRPr>
                <a:latin typeface="Calibri"/>
                <a:cs typeface="Calibri"/>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CC057FC-95B6-4D89-AFDA-ABA33EE921E5}" type="datetime2">
              <a:rPr lang="en-US" smtClean="0"/>
              <a:t>Friday, June 2, 2023</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dirty="0"/>
              <a:t>Click to edit Master title style</a:t>
            </a:r>
          </a:p>
        </p:txBody>
      </p:sp>
      <p:sp>
        <p:nvSpPr>
          <p:cNvPr id="3" name="Vertical Text Placeholder 2"/>
          <p:cNvSpPr>
            <a:spLocks noGrp="1"/>
          </p:cNvSpPr>
          <p:nvPr>
            <p:ph type="body" orient="vert" idx="1"/>
          </p:nvPr>
        </p:nvSpPr>
        <p:spPr>
          <a:xfrm>
            <a:off x="457200" y="609600"/>
            <a:ext cx="6019800" cy="5867400"/>
          </a:xfrm>
        </p:spPr>
        <p:txBody>
          <a:bodyPr vert="eaVert"/>
          <a:lstStyle>
            <a:lvl1pPr>
              <a:defRPr>
                <a:latin typeface="Calibri"/>
                <a:cs typeface="Calibri"/>
              </a:defRPr>
            </a:lvl1pPr>
            <a:lvl2pPr>
              <a:defRPr>
                <a:latin typeface="Calibri"/>
                <a:cs typeface="Calibri"/>
              </a:defRPr>
            </a:lvl2pPr>
            <a:lvl3pPr>
              <a:defRPr>
                <a:latin typeface="Calibri"/>
                <a:cs typeface="Calibri"/>
              </a:defRPr>
            </a:lvl3pPr>
            <a:lvl4pPr>
              <a:defRPr>
                <a:latin typeface="Calibri"/>
                <a:cs typeface="Calibri"/>
              </a:defRPr>
            </a:lvl4pPr>
            <a:lvl5pPr>
              <a:defRPr>
                <a:latin typeface="Calibri"/>
                <a:cs typeface="Calibri"/>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EC4549AC-EB31-477F-92A9-B1988E232878}" type="datetime2">
              <a:rPr lang="en-US" smtClean="0"/>
              <a:t>Friday, June 2, 2023</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Landscape - short text">
    <p:spTree>
      <p:nvGrpSpPr>
        <p:cNvPr id="1" name=""/>
        <p:cNvGrpSpPr/>
        <p:nvPr/>
      </p:nvGrpSpPr>
      <p:grpSpPr>
        <a:xfrm>
          <a:off x="0" y="0"/>
          <a:ext cx="0" cy="0"/>
          <a:chOff x="0" y="0"/>
          <a:chExt cx="0" cy="0"/>
        </a:xfrm>
      </p:grpSpPr>
      <p:sp>
        <p:nvSpPr>
          <p:cNvPr id="9" name="Picture Placeholder 8"/>
          <p:cNvSpPr>
            <a:spLocks noGrp="1"/>
          </p:cNvSpPr>
          <p:nvPr>
            <p:ph type="pic" sz="quarter" idx="10" hasCustomPrompt="1"/>
          </p:nvPr>
        </p:nvSpPr>
        <p:spPr>
          <a:xfrm>
            <a:off x="270000" y="359999"/>
            <a:ext cx="8640000" cy="4680000"/>
          </a:xfrm>
        </p:spPr>
        <p:txBody>
          <a:bodyPr/>
          <a:lstStyle>
            <a:lvl1pPr marL="0" indent="0">
              <a:buNone/>
              <a:defRPr/>
            </a:lvl1pPr>
          </a:lstStyle>
          <a:p>
            <a:r>
              <a:rPr lang="en-GB" dirty="0"/>
              <a:t>Figure</a:t>
            </a:r>
          </a:p>
        </p:txBody>
      </p:sp>
      <p:sp>
        <p:nvSpPr>
          <p:cNvPr id="11" name="Text Placeholder 10"/>
          <p:cNvSpPr>
            <a:spLocks noGrp="1"/>
          </p:cNvSpPr>
          <p:nvPr>
            <p:ph type="body" sz="quarter" idx="11" hasCustomPrompt="1"/>
          </p:nvPr>
        </p:nvSpPr>
        <p:spPr>
          <a:xfrm>
            <a:off x="270825" y="5220000"/>
            <a:ext cx="8639175" cy="720000"/>
          </a:xfrm>
        </p:spPr>
        <p:txBody>
          <a:bodyPr>
            <a:normAutofit/>
          </a:bodyPr>
          <a:lstStyle>
            <a:lvl1pPr marL="0" indent="0">
              <a:buNone/>
              <a:defRPr sz="600">
                <a:latin typeface="Arial" panose="020B0604020202020204" pitchFamily="34" charset="0"/>
                <a:cs typeface="Arial" panose="020B0604020202020204" pitchFamily="34" charset="0"/>
              </a:defRPr>
            </a:lvl1pPr>
          </a:lstStyle>
          <a:p>
            <a:r>
              <a:rPr lang="en-US"/>
              <a:t>Text</a:t>
            </a:r>
          </a:p>
        </p:txBody>
      </p:sp>
      <p:sp>
        <p:nvSpPr>
          <p:cNvPr id="14" name="Text Placeholder 13"/>
          <p:cNvSpPr>
            <a:spLocks noGrp="1"/>
          </p:cNvSpPr>
          <p:nvPr>
            <p:ph type="body" sz="quarter" idx="12" hasCustomPrompt="1"/>
          </p:nvPr>
        </p:nvSpPr>
        <p:spPr>
          <a:xfrm>
            <a:off x="270272" y="6120000"/>
            <a:ext cx="8639175" cy="360000"/>
          </a:xfrm>
        </p:spPr>
        <p:txBody>
          <a:bodyPr>
            <a:normAutofit/>
          </a:bodyPr>
          <a:lstStyle>
            <a:lvl1pPr marL="0" indent="0">
              <a:buNone/>
              <a:defRPr sz="600">
                <a:latin typeface="Arial" panose="020B0604020202020204" pitchFamily="34" charset="0"/>
                <a:cs typeface="Arial" panose="020B0604020202020204" pitchFamily="34" charset="0"/>
              </a:defRPr>
            </a:lvl1pPr>
          </a:lstStyle>
          <a:p>
            <a:r>
              <a:rPr lang="en-US"/>
              <a:t>Citation</a:t>
            </a:r>
          </a:p>
        </p:txBody>
      </p:sp>
      <p:sp>
        <p:nvSpPr>
          <p:cNvPr id="18" name="Text Placeholder 17"/>
          <p:cNvSpPr>
            <a:spLocks noGrp="1"/>
          </p:cNvSpPr>
          <p:nvPr>
            <p:ph type="body" sz="quarter" idx="13" hasCustomPrompt="1"/>
          </p:nvPr>
        </p:nvSpPr>
        <p:spPr>
          <a:xfrm>
            <a:off x="270272" y="6660000"/>
            <a:ext cx="8639175" cy="180000"/>
          </a:xfrm>
        </p:spPr>
        <p:txBody>
          <a:bodyPr>
            <a:noAutofit/>
          </a:bodyPr>
          <a:lstStyle>
            <a:lvl1pPr marL="0" indent="0" algn="r">
              <a:buNone/>
              <a:defRPr sz="600">
                <a:latin typeface="Arial" panose="020B0604020202020204" pitchFamily="34" charset="0"/>
                <a:cs typeface="Arial" panose="020B0604020202020204" pitchFamily="34" charset="0"/>
              </a:defRPr>
            </a:lvl1pPr>
            <a:lvl2pPr>
              <a:defRPr sz="600">
                <a:latin typeface="Arial" panose="020B0604020202020204" pitchFamily="34" charset="0"/>
                <a:cs typeface="Arial" panose="020B0604020202020204" pitchFamily="34" charset="0"/>
              </a:defRPr>
            </a:lvl2pPr>
            <a:lvl3pPr>
              <a:defRPr sz="600">
                <a:latin typeface="Arial" panose="020B0604020202020204" pitchFamily="34" charset="0"/>
                <a:cs typeface="Arial" panose="020B0604020202020204" pitchFamily="34" charset="0"/>
              </a:defRPr>
            </a:lvl3pPr>
            <a:lvl4pPr>
              <a:defRPr sz="600">
                <a:latin typeface="Arial" panose="020B0604020202020204" pitchFamily="34" charset="0"/>
                <a:cs typeface="Arial" panose="020B0604020202020204" pitchFamily="34" charset="0"/>
              </a:defRPr>
            </a:lvl4pPr>
            <a:lvl5pPr>
              <a:defRPr sz="600">
                <a:latin typeface="Arial" panose="020B0604020202020204" pitchFamily="34" charset="0"/>
                <a:cs typeface="Arial" panose="020B0604020202020204" pitchFamily="34" charset="0"/>
              </a:defRPr>
            </a:lvl5pPr>
          </a:lstStyle>
          <a:p>
            <a:r>
              <a:rPr lang="en-US"/>
              <a:t>Copyright</a:t>
            </a:r>
          </a:p>
        </p:txBody>
      </p:sp>
    </p:spTree>
    <p:extLst>
      <p:ext uri="{BB962C8B-B14F-4D97-AF65-F5344CB8AC3E}">
        <p14:creationId xmlns:p14="http://schemas.microsoft.com/office/powerpoint/2010/main" val="34526566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396A3A3-94A6-4E5B-AF39-173ACA3E61CC}" type="datetime2">
              <a:rPr lang="en-US" smtClean="0"/>
              <a:t>Friday, June 2, 2023</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dirty="0"/>
              <a:t>Click to edit Master title style</a:t>
            </a:r>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9933D019-A32C-4EAD-B8E6-DBDA699692FD}" type="datetime2">
              <a:rPr lang="en-US" smtClean="0"/>
              <a:t>Friday, June 2, 2023</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57200" y="1673352"/>
            <a:ext cx="4038600" cy="4718304"/>
          </a:xfrm>
        </p:spPr>
        <p:txBody>
          <a:bodyPr/>
          <a:lstStyle>
            <a:lvl1pPr>
              <a:defRPr sz="2800">
                <a:latin typeface="Calibri"/>
                <a:cs typeface="Calibri"/>
              </a:defRPr>
            </a:lvl1pPr>
            <a:lvl2pPr>
              <a:defRPr sz="2400">
                <a:latin typeface="Calibri"/>
                <a:cs typeface="Calibri"/>
              </a:defRPr>
            </a:lvl2pPr>
            <a:lvl3pPr>
              <a:defRPr sz="2000">
                <a:latin typeface="Calibri"/>
                <a:cs typeface="Calibri"/>
              </a:defRPr>
            </a:lvl3pPr>
            <a:lvl4pPr>
              <a:defRPr sz="1800">
                <a:latin typeface="Calibri"/>
                <a:cs typeface="Calibri"/>
              </a:defRPr>
            </a:lvl4pPr>
            <a:lvl5pPr>
              <a:defRPr sz="1800">
                <a:latin typeface="Calibri"/>
                <a:cs typeface="Calibri"/>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73352"/>
            <a:ext cx="4038600" cy="4718304"/>
          </a:xfrm>
        </p:spPr>
        <p:txBody>
          <a:bodyPr/>
          <a:lstStyle>
            <a:lvl1pPr>
              <a:defRPr sz="2800">
                <a:latin typeface="Calibri"/>
                <a:cs typeface="Calibri"/>
              </a:defRPr>
            </a:lvl1pPr>
            <a:lvl2pPr>
              <a:defRPr sz="2400">
                <a:latin typeface="Calibri"/>
                <a:cs typeface="Calibri"/>
              </a:defRPr>
            </a:lvl2pPr>
            <a:lvl3pPr>
              <a:defRPr sz="2000">
                <a:latin typeface="Calibri"/>
                <a:cs typeface="Calibri"/>
              </a:defRPr>
            </a:lvl3pPr>
            <a:lvl4pPr>
              <a:defRPr sz="1800">
                <a:latin typeface="Calibri"/>
                <a:cs typeface="Calibri"/>
              </a:defRPr>
            </a:lvl4pPr>
            <a:lvl5pPr>
              <a:defRPr sz="1800">
                <a:latin typeface="Calibri"/>
                <a:cs typeface="Calibri"/>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CEBA98F-560C-4997-81C4-81D4D9187EAB}" type="datetime2">
              <a:rPr lang="en-US" smtClean="0"/>
              <a:t>Friday, June 2, 2023</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latin typeface="Calibri"/>
                <a:cs typeface="Calibri"/>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150972B2-CA5C-437D-87D0-8081271A9E4B}" type="datetime2">
              <a:rPr lang="en-US" smtClean="0"/>
              <a:t>Friday, June 2, 2023</a:t>
            </a:fld>
            <a:endParaRPr lang="en-US"/>
          </a:p>
        </p:txBody>
      </p:sp>
      <p:sp>
        <p:nvSpPr>
          <p:cNvPr id="8" name="Footer Placeholder 7"/>
          <p:cNvSpPr>
            <a:spLocks noGrp="1"/>
          </p:cNvSpPr>
          <p:nvPr>
            <p:ph type="ftr" sz="quarter" idx="11"/>
          </p:nvPr>
        </p:nvSpPr>
        <p:spPr/>
        <p:txBody>
          <a:bodyPr/>
          <a:lstStyle/>
          <a:p>
            <a:pPr algn="r"/>
            <a:endParaRPr lang="en-US" dirty="0"/>
          </a:p>
        </p:txBody>
      </p:sp>
      <p:sp>
        <p:nvSpPr>
          <p:cNvPr id="9" name="Slide Number Placeholder 8"/>
          <p:cNvSpPr>
            <a:spLocks noGrp="1"/>
          </p:cNvSpPr>
          <p:nvPr>
            <p:ph type="sldNum" sz="quarter" idx="12"/>
          </p:nvPr>
        </p:nvSpPr>
        <p:spPr/>
        <p:txBody>
          <a:bodyPr/>
          <a:lstStyle/>
          <a:p>
            <a:fld id="{0CFEC368-1D7A-4F81-ABF6-AE0E36BAF64C}" type="slidenum">
              <a:rPr lang="en-US" smtClean="0"/>
              <a:pPr/>
              <a:t>‹#›</a:t>
            </a:fld>
            <a:endParaRPr 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lang="en-US" dirty="0"/>
              <a:t>Click to edit Master title style</a:t>
            </a:r>
          </a:p>
        </p:txBody>
      </p:sp>
      <p:sp>
        <p:nvSpPr>
          <p:cNvPr id="3" name="Date Placeholder 2"/>
          <p:cNvSpPr>
            <a:spLocks noGrp="1"/>
          </p:cNvSpPr>
          <p:nvPr>
            <p:ph type="dt" sz="half" idx="10"/>
          </p:nvPr>
        </p:nvSpPr>
        <p:spPr/>
        <p:txBody>
          <a:bodyPr/>
          <a:lstStyle/>
          <a:p>
            <a:fld id="{79CD4847-11EF-4466-A8AD-85CDB7B49118}" type="datetime2">
              <a:rPr lang="en-US" smtClean="0"/>
              <a:t>Friday, June 2, 2023</a:t>
            </a:fld>
            <a:endParaRPr lang="en-US"/>
          </a:p>
        </p:txBody>
      </p:sp>
      <p:sp>
        <p:nvSpPr>
          <p:cNvPr id="4" name="Footer Placeholder 3"/>
          <p:cNvSpPr>
            <a:spLocks noGrp="1"/>
          </p:cNvSpPr>
          <p:nvPr>
            <p:ph type="ftr" sz="quarter" idx="11"/>
          </p:nvPr>
        </p:nvSpPr>
        <p:spPr/>
        <p:txBody>
          <a:bodyPr/>
          <a:lstStyle/>
          <a:p>
            <a:pPr algn="r"/>
            <a:endParaRPr lang="en-US" dirty="0"/>
          </a:p>
        </p:txBody>
      </p:sp>
      <p:sp>
        <p:nvSpPr>
          <p:cNvPr id="5" name="Slide Number Placeholder 4"/>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68457A-3AB9-4880-8A0C-9F8524491207}" type="datetime2">
              <a:rPr lang="en-US" smtClean="0"/>
              <a:t>Friday, June 2, 2023</a:t>
            </a:fld>
            <a:endParaRPr lang="en-US"/>
          </a:p>
        </p:txBody>
      </p:sp>
      <p:sp>
        <p:nvSpPr>
          <p:cNvPr id="3" name="Footer Placeholder 2"/>
          <p:cNvSpPr>
            <a:spLocks noGrp="1"/>
          </p:cNvSpPr>
          <p:nvPr>
            <p:ph type="ftr" sz="quarter" idx="11"/>
          </p:nvPr>
        </p:nvSpPr>
        <p:spPr/>
        <p:txBody>
          <a:bodyPr/>
          <a:lstStyle/>
          <a:p>
            <a:pPr algn="r"/>
            <a:endParaRPr lang="en-US" dirty="0"/>
          </a:p>
        </p:txBody>
      </p:sp>
      <p:sp>
        <p:nvSpPr>
          <p:cNvPr id="4" name="Slide Number Placeholder 3"/>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dirty="0"/>
              <a:t>Click to edit Master title style</a:t>
            </a:r>
          </a:p>
        </p:txBody>
      </p:sp>
      <p:sp>
        <p:nvSpPr>
          <p:cNvPr id="3" name="Content Placeholder 2"/>
          <p:cNvSpPr>
            <a:spLocks noGrp="1"/>
          </p:cNvSpPr>
          <p:nvPr>
            <p:ph idx="1"/>
          </p:nvPr>
        </p:nvSpPr>
        <p:spPr>
          <a:xfrm>
            <a:off x="2971800" y="792080"/>
            <a:ext cx="5715000" cy="5577840"/>
          </a:xfrm>
        </p:spPr>
        <p:txBody>
          <a:bodyPr/>
          <a:lstStyle>
            <a:lvl1pPr>
              <a:defRPr sz="3200">
                <a:latin typeface="Calibri"/>
                <a:cs typeface="Calibri"/>
              </a:defRPr>
            </a:lvl1pPr>
            <a:lvl2pPr>
              <a:defRPr sz="2800">
                <a:latin typeface="Calibri"/>
                <a:cs typeface="Calibri"/>
              </a:defRPr>
            </a:lvl2pPr>
            <a:lvl3pPr>
              <a:defRPr sz="2400">
                <a:latin typeface="Calibri"/>
                <a:cs typeface="Calibri"/>
              </a:defRPr>
            </a:lvl3pPr>
            <a:lvl4pPr>
              <a:defRPr sz="2000">
                <a:latin typeface="Calibri"/>
                <a:cs typeface="Calibri"/>
              </a:defRPr>
            </a:lvl4pPr>
            <a:lvl5pPr>
              <a:defRPr sz="2000">
                <a:latin typeface="Calibri"/>
                <a:cs typeface="Calibri"/>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3FE976D3-5B7F-4300-ABED-C91F1B2AE209}" type="datetime2">
              <a:rPr lang="en-US" smtClean="0"/>
              <a:t>Friday, June 2, 2023</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dirty="0"/>
              <a:t>Click to edit Master title style</a:t>
            </a:r>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EBDC1E59-17DD-41CE-97CA-624A472382D4}" type="datetime2">
              <a:rPr lang="en-US" smtClean="0"/>
              <a:t>Friday, June 2, 2023</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latin typeface="Calibri"/>
                <a:cs typeface="Calibri"/>
              </a:defRPr>
            </a:lvl1pPr>
          </a:lstStyle>
          <a:p>
            <a:fld id="{A80CB818-7379-467D-8E76-EF9D9074A26C}" type="datetime2">
              <a:rPr lang="en-US" smtClean="0"/>
              <a:pPr/>
              <a:t>Friday, June 2, 2023</a:t>
            </a:fld>
            <a:endParaRPr lang="en-US" dirty="0"/>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latin typeface="Calibri"/>
                <a:cs typeface="Calibri"/>
              </a:defRPr>
            </a:lvl1pPr>
          </a:lstStyle>
          <a:p>
            <a:pPr algn="r"/>
            <a:endParaRPr lang="en-US" dirty="0"/>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latin typeface="Calibri"/>
                <a:cs typeface="Calibri"/>
              </a:defRPr>
            </a:lvl1pPr>
          </a:lstStyle>
          <a:p>
            <a:fld id="{0CFEC368-1D7A-4F81-ABF6-AE0E36BAF64C}"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 id="2147483972" r:id="rId12"/>
  </p:sldLayoutIdLst>
  <p:hf sldNum="0" hdr="0" ftr="0" dt="0"/>
  <p:txStyles>
    <p:titleStyle>
      <a:lvl1pPr algn="l" defTabSz="914400" rtl="0" eaLnBrk="1" latinLnBrk="0" hangingPunct="1">
        <a:spcBef>
          <a:spcPct val="0"/>
        </a:spcBef>
        <a:buNone/>
        <a:defRPr sz="4000" kern="1200" spc="-100" baseline="0">
          <a:solidFill>
            <a:schemeClr val="tx2"/>
          </a:solidFill>
          <a:latin typeface="Calibri"/>
          <a:ea typeface="+mj-ea"/>
          <a:cs typeface="Calibri"/>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2.emf"/><Relationship Id="rId4" Type="http://schemas.openxmlformats.org/officeDocument/2006/relationships/image" Target="../media/image3.svg"/></Relationships>
</file>

<file path=ppt/slides/_rels/slide18.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emf"/></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4.jpg"/></Relationships>
</file>

<file path=ppt/slides/_rels/slide25.xml.rels><?xml version="1.0" encoding="UTF-8" standalone="yes"?>
<Relationships xmlns="http://schemas.openxmlformats.org/package/2006/relationships"><Relationship Id="rId3" Type="http://schemas.openxmlformats.org/officeDocument/2006/relationships/hyperlink" Target="https://www.google.com/url?sa=i&amp;url=https%3A%2F%2Fwww.youtube.com%2Fwatch%3Fv%3DIWBVSi9hdu4&amp;psig=AOvVaw26HYZsK3Mf-s9urbOyR9ST&amp;ust=1677292610774000&amp;source=images&amp;cd=vfe&amp;ved=0CA8QjRxqFwoTCJjY8oOQrf0CFQAAAAAdAAAAABBu"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jpg"/><Relationship Id="rId4" Type="http://schemas.openxmlformats.org/officeDocument/2006/relationships/image" Target="../media/image45.jpeg"/></Relationships>
</file>

<file path=ppt/slides/_rels/slide26.xml.rels><?xml version="1.0" encoding="UTF-8" standalone="yes"?>
<Relationships xmlns="http://schemas.openxmlformats.org/package/2006/relationships"><Relationship Id="rId8" Type="http://schemas.openxmlformats.org/officeDocument/2006/relationships/image" Target="../media/image53.jpg"/><Relationship Id="rId13" Type="http://schemas.openxmlformats.org/officeDocument/2006/relationships/image" Target="../media/image58.jpg"/><Relationship Id="rId3" Type="http://schemas.openxmlformats.org/officeDocument/2006/relationships/image" Target="../media/image48.emf"/><Relationship Id="rId7" Type="http://schemas.openxmlformats.org/officeDocument/2006/relationships/image" Target="../media/image52.jpg"/><Relationship Id="rId12" Type="http://schemas.openxmlformats.org/officeDocument/2006/relationships/image" Target="../media/image57.jp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1.png"/><Relationship Id="rId11" Type="http://schemas.openxmlformats.org/officeDocument/2006/relationships/image" Target="../media/image56.jpg"/><Relationship Id="rId5" Type="http://schemas.openxmlformats.org/officeDocument/2006/relationships/image" Target="../media/image50.jpg"/><Relationship Id="rId15" Type="http://schemas.openxmlformats.org/officeDocument/2006/relationships/image" Target="../media/image60.jpg"/><Relationship Id="rId10" Type="http://schemas.openxmlformats.org/officeDocument/2006/relationships/image" Target="../media/image55.jpg"/><Relationship Id="rId4" Type="http://schemas.openxmlformats.org/officeDocument/2006/relationships/image" Target="../media/image49.jpg"/><Relationship Id="rId9" Type="http://schemas.openxmlformats.org/officeDocument/2006/relationships/image" Target="../media/image54.jpg"/><Relationship Id="rId14" Type="http://schemas.openxmlformats.org/officeDocument/2006/relationships/image" Target="../media/image59.jpg"/></Relationships>
</file>

<file path=ppt/slides/_rels/slide27.xml.rels><?xml version="1.0" encoding="UTF-8" standalone="yes"?>
<Relationships xmlns="http://schemas.openxmlformats.org/package/2006/relationships"><Relationship Id="rId3" Type="http://schemas.openxmlformats.org/officeDocument/2006/relationships/hyperlink" Target="http://creativecommons.org/licenses/by/4.0/" TargetMode="External"/><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61.jpg"/></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29.xml.rels><?xml version="1.0" encoding="UTF-8" standalone="yes"?>
<Relationships xmlns="http://schemas.openxmlformats.org/package/2006/relationships"><Relationship Id="rId3" Type="http://schemas.openxmlformats.org/officeDocument/2006/relationships/image" Target="../media/image64.wmf"/><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emf"/><Relationship Id="rId4" Type="http://schemas.openxmlformats.org/officeDocument/2006/relationships/image" Target="../media/image3.svg"/></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3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emf"/><Relationship Id="rId5" Type="http://schemas.openxmlformats.org/officeDocument/2006/relationships/image" Target="../media/image7.sv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000" b="1" dirty="0">
                <a:solidFill>
                  <a:srgbClr val="000000"/>
                </a:solidFill>
              </a:rPr>
              <a:t>Avian Influenza – an update</a:t>
            </a:r>
            <a:endParaRPr lang="en-US" sz="4000" dirty="0"/>
          </a:p>
        </p:txBody>
      </p:sp>
      <p:sp>
        <p:nvSpPr>
          <p:cNvPr id="3" name="Subtitle 2"/>
          <p:cNvSpPr>
            <a:spLocks noGrp="1"/>
          </p:cNvSpPr>
          <p:nvPr>
            <p:ph type="subTitle" idx="1"/>
          </p:nvPr>
        </p:nvSpPr>
        <p:spPr/>
        <p:txBody>
          <a:bodyPr/>
          <a:lstStyle/>
          <a:p>
            <a:r>
              <a:rPr lang="en-US" sz="2800" b="1" dirty="0">
                <a:cs typeface="Arial" charset="0"/>
              </a:rPr>
              <a:t>Hon S. Ip</a:t>
            </a:r>
            <a:br>
              <a:rPr lang="en-US" sz="2800" b="1">
                <a:cs typeface="Arial" charset="0"/>
              </a:rPr>
            </a:br>
            <a:r>
              <a:rPr lang="en-US" i="1">
                <a:cs typeface="Arial" charset="0"/>
              </a:rPr>
              <a:t>USGS </a:t>
            </a:r>
            <a:r>
              <a:rPr lang="en-US" i="1" dirty="0">
                <a:cs typeface="Arial" charset="0"/>
              </a:rPr>
              <a:t>National Wildlife Health Center</a:t>
            </a:r>
          </a:p>
          <a:p>
            <a:endParaRPr lang="en-US" dirty="0"/>
          </a:p>
        </p:txBody>
      </p:sp>
      <p:sp>
        <p:nvSpPr>
          <p:cNvPr id="4" name="TextBox 3">
            <a:extLst>
              <a:ext uri="{FF2B5EF4-FFF2-40B4-BE49-F238E27FC236}">
                <a16:creationId xmlns:a16="http://schemas.microsoft.com/office/drawing/2014/main" id="{D3D4D273-13D9-4B4E-8BFE-06375E9BFF8C}"/>
              </a:ext>
            </a:extLst>
          </p:cNvPr>
          <p:cNvSpPr txBox="1"/>
          <p:nvPr/>
        </p:nvSpPr>
        <p:spPr>
          <a:xfrm>
            <a:off x="582707" y="6293224"/>
            <a:ext cx="6929717" cy="461665"/>
          </a:xfrm>
          <a:prstGeom prst="rect">
            <a:avLst/>
          </a:prstGeom>
          <a:noFill/>
        </p:spPr>
        <p:txBody>
          <a:bodyPr wrap="square" rtlCol="0">
            <a:spAutoFit/>
          </a:bodyPr>
          <a:lstStyle/>
          <a:p>
            <a:r>
              <a:rPr lang="en-US" sz="800" dirty="0"/>
              <a:t>This information is preliminary and is subject to revision. It is being provided to meet the need for timely best science. The information is provided on the condition that neither the U.S. Geological Survey nor the U.S. Government shall be held liable for any damages resulting from the authorized or unauthorized use of the information.</a:t>
            </a:r>
          </a:p>
        </p:txBody>
      </p:sp>
    </p:spTree>
    <p:extLst>
      <p:ext uri="{BB962C8B-B14F-4D97-AF65-F5344CB8AC3E}">
        <p14:creationId xmlns:p14="http://schemas.microsoft.com/office/powerpoint/2010/main" val="30648808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idx="4294967295"/>
          </p:nvPr>
        </p:nvSpPr>
        <p:spPr>
          <a:xfrm>
            <a:off x="269843" y="596774"/>
            <a:ext cx="8610600" cy="457200"/>
          </a:xfrm>
        </p:spPr>
        <p:txBody>
          <a:bodyPr>
            <a:noAutofit/>
          </a:bodyPr>
          <a:lstStyle/>
          <a:p>
            <a:r>
              <a:rPr lang="en-US" sz="3200" dirty="0"/>
              <a:t>Large Scale Spread of H5N1 in 2005</a:t>
            </a:r>
          </a:p>
        </p:txBody>
      </p:sp>
      <p:sp>
        <p:nvSpPr>
          <p:cNvPr id="52" name="TextBox 51">
            <a:extLst>
              <a:ext uri="{FF2B5EF4-FFF2-40B4-BE49-F238E27FC236}">
                <a16:creationId xmlns:a16="http://schemas.microsoft.com/office/drawing/2014/main" id="{AC678358-AFB5-5841-BE43-DE493776D74B}"/>
              </a:ext>
            </a:extLst>
          </p:cNvPr>
          <p:cNvSpPr txBox="1"/>
          <p:nvPr/>
        </p:nvSpPr>
        <p:spPr>
          <a:xfrm>
            <a:off x="269843" y="6423115"/>
            <a:ext cx="1967398" cy="276999"/>
          </a:xfrm>
          <a:prstGeom prst="rect">
            <a:avLst/>
          </a:prstGeom>
          <a:noFill/>
        </p:spPr>
        <p:txBody>
          <a:bodyPr wrap="none" rtlCol="0">
            <a:spAutoFit/>
          </a:bodyPr>
          <a:lstStyle/>
          <a:p>
            <a:r>
              <a:rPr lang="en-US" sz="1200" b="0" dirty="0">
                <a:latin typeface="Calibri" panose="020F0502020204030204" pitchFamily="34" charset="0"/>
                <a:cs typeface="Calibri" panose="020F0502020204030204" pitchFamily="34" charset="0"/>
              </a:rPr>
              <a:t>Source: http://</a:t>
            </a:r>
            <a:r>
              <a:rPr lang="en-US" sz="1200" b="0" dirty="0" err="1">
                <a:latin typeface="Calibri" panose="020F0502020204030204" pitchFamily="34" charset="0"/>
                <a:cs typeface="Calibri" panose="020F0502020204030204" pitchFamily="34" charset="0"/>
              </a:rPr>
              <a:t>goo.gl</a:t>
            </a:r>
            <a:r>
              <a:rPr lang="en-US" sz="1200" b="0" dirty="0">
                <a:latin typeface="Calibri" panose="020F0502020204030204" pitchFamily="34" charset="0"/>
                <a:cs typeface="Calibri" panose="020F0502020204030204" pitchFamily="34" charset="0"/>
              </a:rPr>
              <a:t>/</a:t>
            </a:r>
            <a:r>
              <a:rPr lang="en-US" sz="1200" b="0" dirty="0" err="1">
                <a:latin typeface="Calibri" panose="020F0502020204030204" pitchFamily="34" charset="0"/>
                <a:cs typeface="Calibri" panose="020F0502020204030204" pitchFamily="34" charset="0"/>
              </a:rPr>
              <a:t>nCxCw</a:t>
            </a:r>
            <a:endParaRPr lang="en-US" sz="1200" b="0" dirty="0">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0F3011EC-258A-4A43-B1BB-B835F4C21FCE}"/>
              </a:ext>
            </a:extLst>
          </p:cNvPr>
          <p:cNvPicPr>
            <a:picLocks noChangeAspect="1"/>
          </p:cNvPicPr>
          <p:nvPr/>
        </p:nvPicPr>
        <p:blipFill rotWithShape="1">
          <a:blip r:embed="rId3"/>
          <a:srcRect l="1204" r="692" b="1087"/>
          <a:stretch/>
        </p:blipFill>
        <p:spPr>
          <a:xfrm>
            <a:off x="358425" y="2600397"/>
            <a:ext cx="6323328" cy="3809239"/>
          </a:xfrm>
          <a:prstGeom prst="rect">
            <a:avLst/>
          </a:prstGeom>
          <a:ln>
            <a:solidFill>
              <a:schemeClr val="tx1"/>
            </a:solidFill>
          </a:ln>
        </p:spPr>
      </p:pic>
      <p:pic>
        <p:nvPicPr>
          <p:cNvPr id="7" name="Picture 6">
            <a:extLst>
              <a:ext uri="{FF2B5EF4-FFF2-40B4-BE49-F238E27FC236}">
                <a16:creationId xmlns:a16="http://schemas.microsoft.com/office/drawing/2014/main" id="{34A7F1F2-5080-0543-848A-522E5C4837B7}"/>
              </a:ext>
            </a:extLst>
          </p:cNvPr>
          <p:cNvPicPr>
            <a:picLocks noChangeAspect="1"/>
          </p:cNvPicPr>
          <p:nvPr/>
        </p:nvPicPr>
        <p:blipFill>
          <a:blip r:embed="rId4"/>
          <a:stretch>
            <a:fillRect/>
          </a:stretch>
        </p:blipFill>
        <p:spPr>
          <a:xfrm>
            <a:off x="6011200" y="1132487"/>
            <a:ext cx="2749147" cy="1832765"/>
          </a:xfrm>
          <a:prstGeom prst="rect">
            <a:avLst/>
          </a:prstGeom>
        </p:spPr>
      </p:pic>
      <p:pic>
        <p:nvPicPr>
          <p:cNvPr id="1026" name="Picture 2" descr="Bar-Headed Goose">
            <a:extLst>
              <a:ext uri="{FF2B5EF4-FFF2-40B4-BE49-F238E27FC236}">
                <a16:creationId xmlns:a16="http://schemas.microsoft.com/office/drawing/2014/main" id="{DAEB61E5-B93A-5D62-9353-749CB137B1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86129" y="1132487"/>
            <a:ext cx="2749147" cy="18327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3673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idx="4294967295"/>
          </p:nvPr>
        </p:nvSpPr>
        <p:spPr>
          <a:xfrm>
            <a:off x="553620" y="596774"/>
            <a:ext cx="8610600" cy="457200"/>
          </a:xfrm>
        </p:spPr>
        <p:txBody>
          <a:bodyPr>
            <a:noAutofit/>
          </a:bodyPr>
          <a:lstStyle/>
          <a:p>
            <a:r>
              <a:rPr lang="en-US" sz="3200" dirty="0"/>
              <a:t>Will H5N1 become the next pandemic virus?</a:t>
            </a:r>
          </a:p>
        </p:txBody>
      </p:sp>
      <p:sp>
        <p:nvSpPr>
          <p:cNvPr id="52" name="TextBox 51">
            <a:extLst>
              <a:ext uri="{FF2B5EF4-FFF2-40B4-BE49-F238E27FC236}">
                <a16:creationId xmlns:a16="http://schemas.microsoft.com/office/drawing/2014/main" id="{AC678358-AFB5-5841-BE43-DE493776D74B}"/>
              </a:ext>
            </a:extLst>
          </p:cNvPr>
          <p:cNvSpPr txBox="1"/>
          <p:nvPr/>
        </p:nvSpPr>
        <p:spPr>
          <a:xfrm>
            <a:off x="269843" y="6423115"/>
            <a:ext cx="1967398" cy="276999"/>
          </a:xfrm>
          <a:prstGeom prst="rect">
            <a:avLst/>
          </a:prstGeom>
          <a:noFill/>
        </p:spPr>
        <p:txBody>
          <a:bodyPr wrap="none" rtlCol="0">
            <a:spAutoFit/>
          </a:bodyPr>
          <a:lstStyle/>
          <a:p>
            <a:r>
              <a:rPr lang="en-US" sz="1200" b="0" dirty="0">
                <a:latin typeface="Calibri" panose="020F0502020204030204" pitchFamily="34" charset="0"/>
                <a:cs typeface="Calibri" panose="020F0502020204030204" pitchFamily="34" charset="0"/>
              </a:rPr>
              <a:t>Source: http://</a:t>
            </a:r>
            <a:r>
              <a:rPr lang="en-US" sz="1200" b="0" dirty="0" err="1">
                <a:latin typeface="Calibri" panose="020F0502020204030204" pitchFamily="34" charset="0"/>
                <a:cs typeface="Calibri" panose="020F0502020204030204" pitchFamily="34" charset="0"/>
              </a:rPr>
              <a:t>goo.gl</a:t>
            </a:r>
            <a:r>
              <a:rPr lang="en-US" sz="1200" b="0" dirty="0">
                <a:latin typeface="Calibri" panose="020F0502020204030204" pitchFamily="34" charset="0"/>
                <a:cs typeface="Calibri" panose="020F0502020204030204" pitchFamily="34" charset="0"/>
              </a:rPr>
              <a:t>/</a:t>
            </a:r>
            <a:r>
              <a:rPr lang="en-US" sz="1200" b="0" dirty="0" err="1">
                <a:latin typeface="Calibri" panose="020F0502020204030204" pitchFamily="34" charset="0"/>
                <a:cs typeface="Calibri" panose="020F0502020204030204" pitchFamily="34" charset="0"/>
              </a:rPr>
              <a:t>nCxCw</a:t>
            </a:r>
            <a:endParaRPr lang="en-US" sz="1200" b="0" dirty="0">
              <a:latin typeface="Calibri" panose="020F0502020204030204" pitchFamily="34" charset="0"/>
              <a:cs typeface="Calibri" panose="020F0502020204030204" pitchFamily="34" charset="0"/>
            </a:endParaRPr>
          </a:p>
        </p:txBody>
      </p:sp>
      <p:grpSp>
        <p:nvGrpSpPr>
          <p:cNvPr id="2" name="Group 1">
            <a:extLst>
              <a:ext uri="{FF2B5EF4-FFF2-40B4-BE49-F238E27FC236}">
                <a16:creationId xmlns:a16="http://schemas.microsoft.com/office/drawing/2014/main" id="{92BAAE76-6717-B24C-AF3B-3E165331AFA1}"/>
              </a:ext>
            </a:extLst>
          </p:cNvPr>
          <p:cNvGrpSpPr/>
          <p:nvPr/>
        </p:nvGrpSpPr>
        <p:grpSpPr>
          <a:xfrm>
            <a:off x="428625" y="114300"/>
            <a:ext cx="8281988" cy="6648450"/>
            <a:chOff x="428625" y="114300"/>
            <a:chExt cx="8281988" cy="6648450"/>
          </a:xfrm>
        </p:grpSpPr>
        <p:pic>
          <p:nvPicPr>
            <p:cNvPr id="8" name="Picture 2" descr="China_Markt_Hasen_Taubenhaltung">
              <a:extLst>
                <a:ext uri="{FF2B5EF4-FFF2-40B4-BE49-F238E27FC236}">
                  <a16:creationId xmlns:a16="http://schemas.microsoft.com/office/drawing/2014/main" id="{CBE2F7C4-0967-8A46-AB57-E6873001EF2B}"/>
                </a:ext>
              </a:extLst>
            </p:cNvPr>
            <p:cNvPicPr>
              <a:picLocks noChangeAspect="1" noChangeArrowheads="1"/>
            </p:cNvPicPr>
            <p:nvPr/>
          </p:nvPicPr>
          <p:blipFill>
            <a:blip r:embed="rId3"/>
            <a:srcRect/>
            <a:stretch>
              <a:fillRect/>
            </a:stretch>
          </p:blipFill>
          <p:spPr bwMode="auto">
            <a:xfrm>
              <a:off x="4341813" y="114300"/>
              <a:ext cx="4367212" cy="3292475"/>
            </a:xfrm>
            <a:prstGeom prst="rect">
              <a:avLst/>
            </a:prstGeom>
            <a:noFill/>
            <a:ln w="9525">
              <a:solidFill>
                <a:srgbClr val="000000"/>
              </a:solidFill>
              <a:miter lim="800000"/>
              <a:headEnd/>
              <a:tailEnd/>
            </a:ln>
          </p:spPr>
        </p:pic>
        <p:pic>
          <p:nvPicPr>
            <p:cNvPr id="9" name="Picture 3" descr="H5N1 depop 2004 Science">
              <a:extLst>
                <a:ext uri="{FF2B5EF4-FFF2-40B4-BE49-F238E27FC236}">
                  <a16:creationId xmlns:a16="http://schemas.microsoft.com/office/drawing/2014/main" id="{6343B875-9BCA-1F4C-959B-DA8DACCB7B33}"/>
                </a:ext>
              </a:extLst>
            </p:cNvPr>
            <p:cNvPicPr>
              <a:picLocks noChangeAspect="1" noChangeArrowheads="1"/>
            </p:cNvPicPr>
            <p:nvPr/>
          </p:nvPicPr>
          <p:blipFill>
            <a:blip r:embed="rId4"/>
            <a:srcRect l="1158" t="1715" r="2197" b="7748"/>
            <a:stretch>
              <a:fillRect/>
            </a:stretch>
          </p:blipFill>
          <p:spPr bwMode="auto">
            <a:xfrm>
              <a:off x="3611563" y="3049588"/>
              <a:ext cx="5099050" cy="3713162"/>
            </a:xfrm>
            <a:prstGeom prst="rect">
              <a:avLst/>
            </a:prstGeom>
            <a:noFill/>
            <a:ln w="9525">
              <a:solidFill>
                <a:srgbClr val="000000"/>
              </a:solidFill>
              <a:miter lim="800000"/>
              <a:headEnd/>
              <a:tailEnd/>
            </a:ln>
          </p:spPr>
        </p:pic>
        <p:pic>
          <p:nvPicPr>
            <p:cNvPr id="10" name="Picture 5" descr="DSCN2934">
              <a:extLst>
                <a:ext uri="{FF2B5EF4-FFF2-40B4-BE49-F238E27FC236}">
                  <a16:creationId xmlns:a16="http://schemas.microsoft.com/office/drawing/2014/main" id="{9D96289D-EC06-AE4F-9183-6B91B8C40594}"/>
                </a:ext>
              </a:extLst>
            </p:cNvPr>
            <p:cNvPicPr>
              <a:picLocks noChangeAspect="1" noChangeArrowheads="1"/>
            </p:cNvPicPr>
            <p:nvPr/>
          </p:nvPicPr>
          <p:blipFill>
            <a:blip r:embed="rId5">
              <a:lum bright="18000" contrast="30000"/>
            </a:blip>
            <a:srcRect l="15625" t="4205" r="20834" b="2985"/>
            <a:stretch>
              <a:fillRect/>
            </a:stretch>
          </p:blipFill>
          <p:spPr bwMode="auto">
            <a:xfrm>
              <a:off x="438150" y="114300"/>
              <a:ext cx="4102100" cy="4494213"/>
            </a:xfrm>
            <a:prstGeom prst="rect">
              <a:avLst/>
            </a:prstGeom>
            <a:noFill/>
            <a:ln w="9525">
              <a:solidFill>
                <a:srgbClr val="000000"/>
              </a:solidFill>
              <a:miter lim="800000"/>
              <a:headEnd/>
              <a:tailEnd/>
            </a:ln>
          </p:spPr>
        </p:pic>
        <p:pic>
          <p:nvPicPr>
            <p:cNvPr id="11" name="Picture 7" descr="man on hut with chickens below">
              <a:extLst>
                <a:ext uri="{FF2B5EF4-FFF2-40B4-BE49-F238E27FC236}">
                  <a16:creationId xmlns:a16="http://schemas.microsoft.com/office/drawing/2014/main" id="{9EC10731-079F-5C41-B7FC-15FB0EF10DDC}"/>
                </a:ext>
              </a:extLst>
            </p:cNvPr>
            <p:cNvPicPr>
              <a:picLocks noChangeAspect="1" noChangeArrowheads="1"/>
            </p:cNvPicPr>
            <p:nvPr/>
          </p:nvPicPr>
          <p:blipFill>
            <a:blip r:embed="rId6"/>
            <a:srcRect/>
            <a:stretch>
              <a:fillRect/>
            </a:stretch>
          </p:blipFill>
          <p:spPr bwMode="auto">
            <a:xfrm>
              <a:off x="428625" y="4124325"/>
              <a:ext cx="3665538" cy="2638425"/>
            </a:xfrm>
            <a:prstGeom prst="rect">
              <a:avLst/>
            </a:prstGeom>
            <a:noFill/>
            <a:ln w="9525">
              <a:solidFill>
                <a:srgbClr val="000000"/>
              </a:solidFill>
              <a:miter lim="800000"/>
              <a:headEnd/>
              <a:tailEnd/>
            </a:ln>
          </p:spPr>
        </p:pic>
      </p:grpSp>
    </p:spTree>
    <p:extLst>
      <p:ext uri="{BB962C8B-B14F-4D97-AF65-F5344CB8AC3E}">
        <p14:creationId xmlns:p14="http://schemas.microsoft.com/office/powerpoint/2010/main" val="3601107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Focus on the Behring Strait &amp; Alaska as possible introduction routes </a:t>
            </a:r>
          </a:p>
        </p:txBody>
      </p:sp>
      <p:grpSp>
        <p:nvGrpSpPr>
          <p:cNvPr id="11" name="Group 10"/>
          <p:cNvGrpSpPr/>
          <p:nvPr/>
        </p:nvGrpSpPr>
        <p:grpSpPr>
          <a:xfrm>
            <a:off x="381000" y="1447800"/>
            <a:ext cx="8382000" cy="5143500"/>
            <a:chOff x="76200" y="1714500"/>
            <a:chExt cx="8382000" cy="5143500"/>
          </a:xfrm>
        </p:grpSpPr>
        <p:grpSp>
          <p:nvGrpSpPr>
            <p:cNvPr id="9" name="Group 8"/>
            <p:cNvGrpSpPr/>
            <p:nvPr/>
          </p:nvGrpSpPr>
          <p:grpSpPr>
            <a:xfrm>
              <a:off x="76200" y="1714500"/>
              <a:ext cx="8382000" cy="5143500"/>
              <a:chOff x="76200" y="1714500"/>
              <a:chExt cx="8382000" cy="5143500"/>
            </a:xfrm>
          </p:grpSpPr>
          <p:pic>
            <p:nvPicPr>
              <p:cNvPr id="4" name="Picture 3"/>
              <p:cNvPicPr>
                <a:picLocks noChangeAspect="1"/>
              </p:cNvPicPr>
              <p:nvPr/>
            </p:nvPicPr>
            <p:blipFill>
              <a:blip r:embed="rId3"/>
              <a:stretch>
                <a:fillRect/>
              </a:stretch>
            </p:blipFill>
            <p:spPr>
              <a:xfrm>
                <a:off x="656481" y="1714500"/>
                <a:ext cx="7801719" cy="4914900"/>
              </a:xfrm>
              <a:prstGeom prst="rect">
                <a:avLst/>
              </a:prstGeom>
            </p:spPr>
          </p:pic>
          <p:sp>
            <p:nvSpPr>
              <p:cNvPr id="5" name="Rectangle 4"/>
              <p:cNvSpPr/>
              <p:nvPr/>
            </p:nvSpPr>
            <p:spPr>
              <a:xfrm>
                <a:off x="304800" y="3429000"/>
                <a:ext cx="533400" cy="838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76200" y="4953000"/>
                <a:ext cx="685800" cy="1752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277776" y="5347510"/>
                <a:ext cx="1066800" cy="1295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838200" y="6172200"/>
                <a:ext cx="1066800" cy="685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dirty="0">
                  <a:latin typeface="Calibri"/>
                  <a:cs typeface="Calibri"/>
                </a:endParaRPr>
              </a:p>
            </p:txBody>
          </p:sp>
        </p:grpSp>
        <p:sp>
          <p:nvSpPr>
            <p:cNvPr id="10" name="TextBox 9"/>
            <p:cNvSpPr txBox="1"/>
            <p:nvPr/>
          </p:nvSpPr>
          <p:spPr>
            <a:xfrm>
              <a:off x="457200" y="6455715"/>
              <a:ext cx="2317987" cy="276999"/>
            </a:xfrm>
            <a:prstGeom prst="rect">
              <a:avLst/>
            </a:prstGeom>
            <a:noFill/>
          </p:spPr>
          <p:txBody>
            <a:bodyPr wrap="none" rtlCol="0">
              <a:spAutoFit/>
            </a:bodyPr>
            <a:lstStyle/>
            <a:p>
              <a:r>
                <a:rPr lang="en-US" sz="1200" dirty="0">
                  <a:latin typeface="Calibri"/>
                  <a:cs typeface="Calibri"/>
                </a:rPr>
                <a:t>Check, 2006. Nature 442:348-350.</a:t>
              </a:r>
            </a:p>
          </p:txBody>
        </p:sp>
      </p:grpSp>
      <p:sp>
        <p:nvSpPr>
          <p:cNvPr id="3" name="Up Arrow 2">
            <a:extLst>
              <a:ext uri="{FF2B5EF4-FFF2-40B4-BE49-F238E27FC236}">
                <a16:creationId xmlns:a16="http://schemas.microsoft.com/office/drawing/2014/main" id="{B054480A-27CD-5810-8691-B91B59E72491}"/>
              </a:ext>
            </a:extLst>
          </p:cNvPr>
          <p:cNvSpPr/>
          <p:nvPr/>
        </p:nvSpPr>
        <p:spPr>
          <a:xfrm>
            <a:off x="5466737" y="3400731"/>
            <a:ext cx="363793" cy="619433"/>
          </a:xfrm>
          <a:prstGeom prst="up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48005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381000" y="152400"/>
            <a:ext cx="8610600" cy="914400"/>
          </a:xfrm>
        </p:spPr>
        <p:txBody>
          <a:bodyPr/>
          <a:lstStyle/>
          <a:p>
            <a:pPr eaLnBrk="1" hangingPunct="1">
              <a:defRPr/>
            </a:pPr>
            <a:r>
              <a:rPr lang="en-US" sz="3200" dirty="0">
                <a:solidFill>
                  <a:srgbClr val="D2533C"/>
                </a:solidFill>
                <a:latin typeface="Calibri" panose="020F0502020204030204" pitchFamily="34" charset="0"/>
                <a:cs typeface="Calibri" panose="020F0502020204030204" pitchFamily="34" charset="0"/>
              </a:rPr>
              <a:t>HPAI Introduction into North America</a:t>
            </a:r>
          </a:p>
        </p:txBody>
      </p:sp>
      <p:sp>
        <p:nvSpPr>
          <p:cNvPr id="7171" name="Text Box 3"/>
          <p:cNvSpPr txBox="1">
            <a:spLocks noChangeArrowheads="1"/>
          </p:cNvSpPr>
          <p:nvPr/>
        </p:nvSpPr>
        <p:spPr bwMode="auto">
          <a:xfrm>
            <a:off x="381000" y="6461125"/>
            <a:ext cx="1781257" cy="2462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defRPr/>
            </a:pPr>
            <a:r>
              <a:rPr lang="en-US" sz="1000" dirty="0">
                <a:latin typeface="Calibri" panose="020F0502020204030204" pitchFamily="34" charset="0"/>
                <a:cs typeface="Calibri" panose="020F0502020204030204" pitchFamily="34" charset="0"/>
              </a:rPr>
              <a:t>Source: Harvey 2023. Preprint.</a:t>
            </a:r>
          </a:p>
        </p:txBody>
      </p:sp>
      <p:sp>
        <p:nvSpPr>
          <p:cNvPr id="7172" name="Text Box 4"/>
          <p:cNvSpPr txBox="1">
            <a:spLocks noChangeArrowheads="1"/>
          </p:cNvSpPr>
          <p:nvPr/>
        </p:nvSpPr>
        <p:spPr bwMode="auto">
          <a:xfrm>
            <a:off x="457200" y="1371600"/>
            <a:ext cx="6705600"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defRPr/>
            </a:pPr>
            <a:r>
              <a:rPr lang="en-US">
                <a:latin typeface="Calibri" panose="020F0502020204030204" pitchFamily="34" charset="0"/>
                <a:cs typeface="Calibri" panose="020F0502020204030204" pitchFamily="34" charset="0"/>
              </a:rPr>
              <a:t>txt</a:t>
            </a:r>
            <a:endParaRPr lang="en-US" dirty="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72B5096B-F33C-E9E5-0267-528D3FE91C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894136"/>
            <a:ext cx="7772400" cy="3196713"/>
          </a:xfrm>
          <a:prstGeom prst="rect">
            <a:avLst/>
          </a:prstGeom>
        </p:spPr>
      </p:pic>
      <p:pic>
        <p:nvPicPr>
          <p:cNvPr id="6" name="Picture 5">
            <a:extLst>
              <a:ext uri="{FF2B5EF4-FFF2-40B4-BE49-F238E27FC236}">
                <a16:creationId xmlns:a16="http://schemas.microsoft.com/office/drawing/2014/main" id="{FBDB91F6-7578-3651-23E7-944FC58EB7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918" y="3116123"/>
            <a:ext cx="7772400" cy="3196713"/>
          </a:xfrm>
          <a:prstGeom prst="rect">
            <a:avLst/>
          </a:prstGeom>
        </p:spPr>
      </p:pic>
    </p:spTree>
    <p:extLst>
      <p:ext uri="{BB962C8B-B14F-4D97-AF65-F5344CB8AC3E}">
        <p14:creationId xmlns:p14="http://schemas.microsoft.com/office/powerpoint/2010/main" val="32282578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381000" y="152400"/>
            <a:ext cx="8610600" cy="914400"/>
          </a:xfrm>
        </p:spPr>
        <p:txBody>
          <a:bodyPr/>
          <a:lstStyle/>
          <a:p>
            <a:pPr eaLnBrk="1" hangingPunct="1">
              <a:defRPr/>
            </a:pPr>
            <a:r>
              <a:rPr lang="en-US" sz="3200" dirty="0">
                <a:solidFill>
                  <a:srgbClr val="D2533C"/>
                </a:solidFill>
                <a:latin typeface="Calibri" panose="020F0502020204030204" pitchFamily="34" charset="0"/>
                <a:cs typeface="Calibri" panose="020F0502020204030204" pitchFamily="34" charset="0"/>
              </a:rPr>
              <a:t>The North Atlantic Route</a:t>
            </a:r>
            <a:endParaRPr lang="en-US" sz="3200" i="1" dirty="0">
              <a:solidFill>
                <a:srgbClr val="D2533C"/>
              </a:solidFill>
              <a:latin typeface="Calibri" panose="020F0502020204030204" pitchFamily="34" charset="0"/>
              <a:cs typeface="Calibri" panose="020F0502020204030204" pitchFamily="34" charset="0"/>
            </a:endParaRPr>
          </a:p>
        </p:txBody>
      </p:sp>
      <p:sp>
        <p:nvSpPr>
          <p:cNvPr id="7171" name="Text Box 3"/>
          <p:cNvSpPr txBox="1">
            <a:spLocks noChangeArrowheads="1"/>
          </p:cNvSpPr>
          <p:nvPr/>
        </p:nvSpPr>
        <p:spPr bwMode="auto">
          <a:xfrm>
            <a:off x="381000" y="6461125"/>
            <a:ext cx="2603598" cy="24622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defRPr/>
            </a:pPr>
            <a:r>
              <a:rPr lang="en-US" sz="1000" dirty="0">
                <a:latin typeface="Calibri" panose="020F0502020204030204" pitchFamily="34" charset="0"/>
                <a:cs typeface="Calibri" panose="020F0502020204030204" pitchFamily="34" charset="0"/>
              </a:rPr>
              <a:t>Source: </a:t>
            </a:r>
            <a:r>
              <a:rPr lang="en-US" sz="1000" dirty="0" err="1">
                <a:latin typeface="Calibri" panose="020F0502020204030204" pitchFamily="34" charset="0"/>
                <a:cs typeface="Calibri" panose="020F0502020204030204" pitchFamily="34" charset="0"/>
              </a:rPr>
              <a:t>Dusek</a:t>
            </a:r>
            <a:r>
              <a:rPr lang="en-US" sz="1000" dirty="0">
                <a:latin typeface="Calibri" panose="020F0502020204030204" pitchFamily="34" charset="0"/>
                <a:cs typeface="Calibri" panose="020F0502020204030204" pitchFamily="34" charset="0"/>
              </a:rPr>
              <a:t> et al. 2014. PLoS One 9:e92075 </a:t>
            </a:r>
          </a:p>
        </p:txBody>
      </p:sp>
      <p:sp>
        <p:nvSpPr>
          <p:cNvPr id="7172" name="Text Box 4"/>
          <p:cNvSpPr txBox="1">
            <a:spLocks noChangeArrowheads="1"/>
          </p:cNvSpPr>
          <p:nvPr/>
        </p:nvSpPr>
        <p:spPr bwMode="auto">
          <a:xfrm>
            <a:off x="380999" y="1023259"/>
            <a:ext cx="7260771" cy="6463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defRPr/>
            </a:pPr>
            <a:r>
              <a:rPr lang="en-US" dirty="0">
                <a:latin typeface="Calibri" panose="020F0502020204030204" pitchFamily="34" charset="0"/>
                <a:cs typeface="Calibri" panose="020F0502020204030204" pitchFamily="34" charset="0"/>
              </a:rPr>
              <a:t>The Behring Strait and Alaska dominates the discussion on AIV introduction, but… </a:t>
            </a:r>
          </a:p>
        </p:txBody>
      </p:sp>
      <p:pic>
        <p:nvPicPr>
          <p:cNvPr id="2" name="Picture 1">
            <a:extLst>
              <a:ext uri="{FF2B5EF4-FFF2-40B4-BE49-F238E27FC236}">
                <a16:creationId xmlns:a16="http://schemas.microsoft.com/office/drawing/2014/main" id="{2D57B1EF-15DF-4252-0064-86B7C6544297}"/>
              </a:ext>
            </a:extLst>
          </p:cNvPr>
          <p:cNvPicPr>
            <a:picLocks noChangeAspect="1"/>
          </p:cNvPicPr>
          <p:nvPr/>
        </p:nvPicPr>
        <p:blipFill>
          <a:blip r:embed="rId3"/>
          <a:stretch>
            <a:fillRect/>
          </a:stretch>
        </p:blipFill>
        <p:spPr>
          <a:xfrm>
            <a:off x="1239734" y="1317750"/>
            <a:ext cx="6417365" cy="2111250"/>
          </a:xfrm>
          <a:prstGeom prst="rect">
            <a:avLst/>
          </a:prstGeom>
        </p:spPr>
      </p:pic>
      <p:pic>
        <p:nvPicPr>
          <p:cNvPr id="5" name="Picture 4">
            <a:extLst>
              <a:ext uri="{FF2B5EF4-FFF2-40B4-BE49-F238E27FC236}">
                <a16:creationId xmlns:a16="http://schemas.microsoft.com/office/drawing/2014/main" id="{12AB4F9E-283D-0083-A11D-83428AC844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7212" y="3025496"/>
            <a:ext cx="7079974" cy="3352437"/>
          </a:xfrm>
          <a:prstGeom prst="rect">
            <a:avLst/>
          </a:prstGeom>
        </p:spPr>
      </p:pic>
    </p:spTree>
    <p:extLst>
      <p:ext uri="{BB962C8B-B14F-4D97-AF65-F5344CB8AC3E}">
        <p14:creationId xmlns:p14="http://schemas.microsoft.com/office/powerpoint/2010/main" val="35173033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381000" y="152400"/>
            <a:ext cx="8610600" cy="914400"/>
          </a:xfrm>
        </p:spPr>
        <p:txBody>
          <a:bodyPr/>
          <a:lstStyle/>
          <a:p>
            <a:pPr eaLnBrk="1" hangingPunct="1">
              <a:defRPr/>
            </a:pPr>
            <a:r>
              <a:rPr lang="en-US" sz="3200" dirty="0">
                <a:solidFill>
                  <a:srgbClr val="D2533C"/>
                </a:solidFill>
                <a:latin typeface="Calibri" panose="020F0502020204030204" pitchFamily="34" charset="0"/>
                <a:cs typeface="Calibri" panose="020F0502020204030204" pitchFamily="34" charset="0"/>
              </a:rPr>
              <a:t>The North Atlantic Route</a:t>
            </a:r>
            <a:endParaRPr lang="en-US" sz="3200" i="1" dirty="0">
              <a:solidFill>
                <a:srgbClr val="D2533C"/>
              </a:solidFill>
              <a:latin typeface="Calibri" panose="020F0502020204030204" pitchFamily="34" charset="0"/>
              <a:cs typeface="Calibri" panose="020F0502020204030204" pitchFamily="34" charset="0"/>
            </a:endParaRPr>
          </a:p>
        </p:txBody>
      </p:sp>
      <p:sp>
        <p:nvSpPr>
          <p:cNvPr id="7171" name="Text Box 3"/>
          <p:cNvSpPr txBox="1">
            <a:spLocks noChangeArrowheads="1"/>
          </p:cNvSpPr>
          <p:nvPr/>
        </p:nvSpPr>
        <p:spPr bwMode="auto">
          <a:xfrm>
            <a:off x="381000" y="6461125"/>
            <a:ext cx="2815194" cy="2462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defRPr/>
            </a:pPr>
            <a:r>
              <a:rPr lang="en-US" sz="1000" dirty="0">
                <a:latin typeface="Calibri" panose="020F0502020204030204" pitchFamily="34" charset="0"/>
                <a:cs typeface="Calibri" panose="020F0502020204030204" pitchFamily="34" charset="0"/>
              </a:rPr>
              <a:t>Source:  </a:t>
            </a:r>
            <a:r>
              <a:rPr lang="en-US" sz="1000" dirty="0" err="1">
                <a:latin typeface="Calibri" panose="020F0502020204030204" pitchFamily="34" charset="0"/>
                <a:cs typeface="Calibri" panose="020F0502020204030204" pitchFamily="34" charset="0"/>
              </a:rPr>
              <a:t>Gass</a:t>
            </a:r>
            <a:r>
              <a:rPr lang="en-US" sz="1000" dirty="0">
                <a:latin typeface="Calibri" panose="020F0502020204030204" pitchFamily="34" charset="0"/>
                <a:cs typeface="Calibri" panose="020F0502020204030204" pitchFamily="34" charset="0"/>
              </a:rPr>
              <a:t> et al. (2021. </a:t>
            </a:r>
            <a:r>
              <a:rPr lang="en-US" sz="1000" dirty="0" err="1">
                <a:latin typeface="Calibri" panose="020F0502020204030204" pitchFamily="34" charset="0"/>
                <a:cs typeface="Calibri" panose="020F0502020204030204" pitchFamily="34" charset="0"/>
              </a:rPr>
              <a:t>Molec</a:t>
            </a:r>
            <a:r>
              <a:rPr lang="en-US" sz="1000" dirty="0">
                <a:latin typeface="Calibri" panose="020F0502020204030204" pitchFamily="34" charset="0"/>
                <a:cs typeface="Calibri" panose="020F0502020204030204" pitchFamily="34" charset="0"/>
              </a:rPr>
              <a:t> </a:t>
            </a:r>
            <a:r>
              <a:rPr lang="en-US" sz="1000" dirty="0" err="1">
                <a:latin typeface="Calibri" panose="020F0502020204030204" pitchFamily="34" charset="0"/>
                <a:cs typeface="Calibri" panose="020F0502020204030204" pitchFamily="34" charset="0"/>
              </a:rPr>
              <a:t>Ecol</a:t>
            </a:r>
            <a:r>
              <a:rPr lang="en-US" sz="1000" dirty="0">
                <a:latin typeface="Calibri" panose="020F0502020204030204" pitchFamily="34" charset="0"/>
                <a:cs typeface="Calibri" panose="020F0502020204030204" pitchFamily="34" charset="0"/>
              </a:rPr>
              <a:t> 32:198-213.)</a:t>
            </a:r>
          </a:p>
        </p:txBody>
      </p:sp>
      <p:sp>
        <p:nvSpPr>
          <p:cNvPr id="7172" name="Text Box 4"/>
          <p:cNvSpPr txBox="1">
            <a:spLocks noChangeArrowheads="1"/>
          </p:cNvSpPr>
          <p:nvPr/>
        </p:nvSpPr>
        <p:spPr bwMode="auto">
          <a:xfrm>
            <a:off x="380999" y="1023259"/>
            <a:ext cx="7260771"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defRPr/>
            </a:pPr>
            <a:r>
              <a:rPr lang="en-US" dirty="0">
                <a:latin typeface="Calibri" panose="020F0502020204030204" pitchFamily="34" charset="0"/>
                <a:cs typeface="Calibri" panose="020F0502020204030204" pitchFamily="34" charset="0"/>
              </a:rPr>
              <a:t>The Behring Strait and Alaska dominates the discussion on AIV introduction, but… </a:t>
            </a:r>
          </a:p>
        </p:txBody>
      </p:sp>
      <p:pic>
        <p:nvPicPr>
          <p:cNvPr id="2" name="Picture 1">
            <a:extLst>
              <a:ext uri="{FF2B5EF4-FFF2-40B4-BE49-F238E27FC236}">
                <a16:creationId xmlns:a16="http://schemas.microsoft.com/office/drawing/2014/main" id="{2D57B1EF-15DF-4252-0064-86B7C6544297}"/>
              </a:ext>
            </a:extLst>
          </p:cNvPr>
          <p:cNvPicPr>
            <a:picLocks noChangeAspect="1"/>
          </p:cNvPicPr>
          <p:nvPr/>
        </p:nvPicPr>
        <p:blipFill>
          <a:blip r:embed="rId3"/>
          <a:stretch>
            <a:fillRect/>
          </a:stretch>
        </p:blipFill>
        <p:spPr>
          <a:xfrm>
            <a:off x="567813" y="1806349"/>
            <a:ext cx="7772400" cy="2557043"/>
          </a:xfrm>
          <a:prstGeom prst="rect">
            <a:avLst/>
          </a:prstGeom>
        </p:spPr>
      </p:pic>
      <p:pic>
        <p:nvPicPr>
          <p:cNvPr id="3" name="Picture 2">
            <a:extLst>
              <a:ext uri="{FF2B5EF4-FFF2-40B4-BE49-F238E27FC236}">
                <a16:creationId xmlns:a16="http://schemas.microsoft.com/office/drawing/2014/main" id="{1D50C1D1-4B74-C31E-E38D-1946FCB2CA20}"/>
              </a:ext>
            </a:extLst>
          </p:cNvPr>
          <p:cNvPicPr>
            <a:picLocks noChangeAspect="1"/>
          </p:cNvPicPr>
          <p:nvPr/>
        </p:nvPicPr>
        <p:blipFill rotWithShape="1">
          <a:blip r:embed="rId4">
            <a:extLst>
              <a:ext uri="{28A0092B-C50C-407E-A947-70E740481C1C}">
                <a14:useLocalDpi xmlns:a14="http://schemas.microsoft.com/office/drawing/2010/main" val="0"/>
              </a:ext>
            </a:extLst>
          </a:blip>
          <a:srcRect t="2186"/>
          <a:stretch/>
        </p:blipFill>
        <p:spPr>
          <a:xfrm>
            <a:off x="197639" y="1878667"/>
            <a:ext cx="8759609" cy="4145274"/>
          </a:xfrm>
          <a:prstGeom prst="rect">
            <a:avLst/>
          </a:prstGeom>
        </p:spPr>
      </p:pic>
    </p:spTree>
    <p:extLst>
      <p:ext uri="{BB962C8B-B14F-4D97-AF65-F5344CB8AC3E}">
        <p14:creationId xmlns:p14="http://schemas.microsoft.com/office/powerpoint/2010/main" val="30829829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381000" y="152400"/>
            <a:ext cx="8610600" cy="914400"/>
          </a:xfrm>
        </p:spPr>
        <p:txBody>
          <a:bodyPr/>
          <a:lstStyle/>
          <a:p>
            <a:pPr eaLnBrk="1" hangingPunct="1">
              <a:defRPr/>
            </a:pPr>
            <a:r>
              <a:rPr lang="en-US" sz="3200" dirty="0">
                <a:solidFill>
                  <a:srgbClr val="D2533C"/>
                </a:solidFill>
                <a:latin typeface="Calibri" panose="020F0502020204030204" pitchFamily="34" charset="0"/>
                <a:cs typeface="Calibri" panose="020F0502020204030204" pitchFamily="34" charset="0"/>
              </a:rPr>
              <a:t>What has happened since the introduction?</a:t>
            </a:r>
          </a:p>
        </p:txBody>
      </p:sp>
      <p:sp>
        <p:nvSpPr>
          <p:cNvPr id="7171" name="Text Box 3"/>
          <p:cNvSpPr txBox="1">
            <a:spLocks noChangeArrowheads="1"/>
          </p:cNvSpPr>
          <p:nvPr/>
        </p:nvSpPr>
        <p:spPr bwMode="auto">
          <a:xfrm>
            <a:off x="381000" y="6461125"/>
            <a:ext cx="898003" cy="2462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defRPr/>
            </a:pPr>
            <a:r>
              <a:rPr lang="en-US" sz="1000" dirty="0">
                <a:latin typeface="Calibri" panose="020F0502020204030204" pitchFamily="34" charset="0"/>
                <a:cs typeface="Calibri" panose="020F0502020204030204" pitchFamily="34" charset="0"/>
              </a:rPr>
              <a:t>Source: USDA</a:t>
            </a:r>
          </a:p>
        </p:txBody>
      </p:sp>
      <p:sp>
        <p:nvSpPr>
          <p:cNvPr id="2" name="TextBox 1">
            <a:extLst>
              <a:ext uri="{FF2B5EF4-FFF2-40B4-BE49-F238E27FC236}">
                <a16:creationId xmlns:a16="http://schemas.microsoft.com/office/drawing/2014/main" id="{6452D5A4-DDBD-48A3-4447-F57316538519}"/>
              </a:ext>
            </a:extLst>
          </p:cNvPr>
          <p:cNvSpPr txBox="1"/>
          <p:nvPr/>
        </p:nvSpPr>
        <p:spPr>
          <a:xfrm>
            <a:off x="5764307" y="6481483"/>
            <a:ext cx="3379693" cy="215444"/>
          </a:xfrm>
          <a:prstGeom prst="rect">
            <a:avLst/>
          </a:prstGeom>
          <a:noFill/>
        </p:spPr>
        <p:txBody>
          <a:bodyPr wrap="square" rtlCol="0">
            <a:spAutoFit/>
          </a:bodyPr>
          <a:lstStyle/>
          <a:p>
            <a:r>
              <a:rPr lang="en-US" sz="800" dirty="0">
                <a:latin typeface="Calibri" panose="020F0502020204030204" pitchFamily="34" charset="0"/>
                <a:cs typeface="Calibri" panose="020F0502020204030204" pitchFamily="34" charset="0"/>
              </a:rPr>
              <a:t>Preliminary Information - Subject to Revision. Not for Citation or Distribution.</a:t>
            </a:r>
          </a:p>
        </p:txBody>
      </p:sp>
      <p:grpSp>
        <p:nvGrpSpPr>
          <p:cNvPr id="5" name="Group 4">
            <a:extLst>
              <a:ext uri="{FF2B5EF4-FFF2-40B4-BE49-F238E27FC236}">
                <a16:creationId xmlns:a16="http://schemas.microsoft.com/office/drawing/2014/main" id="{87EA15F4-0AC6-2711-AD62-07C553558967}"/>
              </a:ext>
            </a:extLst>
          </p:cNvPr>
          <p:cNvGrpSpPr/>
          <p:nvPr/>
        </p:nvGrpSpPr>
        <p:grpSpPr>
          <a:xfrm>
            <a:off x="381000" y="1524412"/>
            <a:ext cx="7816850" cy="2659319"/>
            <a:chOff x="381000" y="1524412"/>
            <a:chExt cx="7816850" cy="2659319"/>
          </a:xfrm>
        </p:grpSpPr>
        <p:pic>
          <p:nvPicPr>
            <p:cNvPr id="6" name="Picture 5">
              <a:extLst>
                <a:ext uri="{FF2B5EF4-FFF2-40B4-BE49-F238E27FC236}">
                  <a16:creationId xmlns:a16="http://schemas.microsoft.com/office/drawing/2014/main" id="{F6FB17AB-AE40-58AB-2A8F-2A09BC29EB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1524412"/>
              <a:ext cx="7772400" cy="984899"/>
            </a:xfrm>
            <a:prstGeom prst="rect">
              <a:avLst/>
            </a:prstGeom>
          </p:spPr>
        </p:pic>
        <p:pic>
          <p:nvPicPr>
            <p:cNvPr id="15" name="Picture 14">
              <a:extLst>
                <a:ext uri="{FF2B5EF4-FFF2-40B4-BE49-F238E27FC236}">
                  <a16:creationId xmlns:a16="http://schemas.microsoft.com/office/drawing/2014/main" id="{AC313330-2627-FDA2-C851-A1244802ED3A}"/>
                </a:ext>
              </a:extLst>
            </p:cNvPr>
            <p:cNvPicPr>
              <a:picLocks noChangeAspect="1"/>
            </p:cNvPicPr>
            <p:nvPr/>
          </p:nvPicPr>
          <p:blipFill rotWithShape="1">
            <a:blip r:embed="rId4">
              <a:extLst>
                <a:ext uri="{28A0092B-C50C-407E-A947-70E740481C1C}">
                  <a14:useLocalDpi xmlns:a14="http://schemas.microsoft.com/office/drawing/2010/main" val="0"/>
                </a:ext>
              </a:extLst>
            </a:blip>
            <a:srcRect t="7158"/>
            <a:stretch/>
          </p:blipFill>
          <p:spPr>
            <a:xfrm>
              <a:off x="425450" y="2390561"/>
              <a:ext cx="7772400" cy="914400"/>
            </a:xfrm>
            <a:prstGeom prst="rect">
              <a:avLst/>
            </a:prstGeom>
          </p:spPr>
        </p:pic>
        <p:pic>
          <p:nvPicPr>
            <p:cNvPr id="10" name="Picture 9">
              <a:extLst>
                <a:ext uri="{FF2B5EF4-FFF2-40B4-BE49-F238E27FC236}">
                  <a16:creationId xmlns:a16="http://schemas.microsoft.com/office/drawing/2014/main" id="{BCAE3983-8450-D1A4-CE6E-F07B4F5CEB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2750" y="2605069"/>
              <a:ext cx="7772400" cy="984899"/>
            </a:xfrm>
            <a:prstGeom prst="rect">
              <a:avLst/>
            </a:prstGeom>
          </p:spPr>
        </p:pic>
        <p:pic>
          <p:nvPicPr>
            <p:cNvPr id="17" name="Picture 16">
              <a:extLst>
                <a:ext uri="{FF2B5EF4-FFF2-40B4-BE49-F238E27FC236}">
                  <a16:creationId xmlns:a16="http://schemas.microsoft.com/office/drawing/2014/main" id="{AD75ACC2-C568-9283-368F-8DE414692E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0050" y="2901950"/>
              <a:ext cx="7772400" cy="984899"/>
            </a:xfrm>
            <a:prstGeom prst="rect">
              <a:avLst/>
            </a:prstGeom>
          </p:spPr>
        </p:pic>
        <p:pic>
          <p:nvPicPr>
            <p:cNvPr id="19" name="Picture 18">
              <a:extLst>
                <a:ext uri="{FF2B5EF4-FFF2-40B4-BE49-F238E27FC236}">
                  <a16:creationId xmlns:a16="http://schemas.microsoft.com/office/drawing/2014/main" id="{DAC54BAB-10FA-332C-7AE6-A3F3877EDC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0050" y="3198832"/>
              <a:ext cx="7772400" cy="984899"/>
            </a:xfrm>
            <a:prstGeom prst="rect">
              <a:avLst/>
            </a:prstGeom>
          </p:spPr>
        </p:pic>
      </p:grpSp>
      <p:sp>
        <p:nvSpPr>
          <p:cNvPr id="7" name="Oval 6">
            <a:extLst>
              <a:ext uri="{FF2B5EF4-FFF2-40B4-BE49-F238E27FC236}">
                <a16:creationId xmlns:a16="http://schemas.microsoft.com/office/drawing/2014/main" id="{58A6E208-BE8A-1F08-DC05-C8040619DCA0}"/>
              </a:ext>
            </a:extLst>
          </p:cNvPr>
          <p:cNvSpPr/>
          <p:nvPr/>
        </p:nvSpPr>
        <p:spPr>
          <a:xfrm>
            <a:off x="7035800" y="1917700"/>
            <a:ext cx="469900" cy="8255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01244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381000" y="152400"/>
            <a:ext cx="8610600" cy="914400"/>
          </a:xfrm>
        </p:spPr>
        <p:txBody>
          <a:bodyPr/>
          <a:lstStyle/>
          <a:p>
            <a:pPr eaLnBrk="1" hangingPunct="1">
              <a:defRPr/>
            </a:pPr>
            <a:r>
              <a:rPr lang="en-US" sz="3200" dirty="0">
                <a:solidFill>
                  <a:srgbClr val="D2533C"/>
                </a:solidFill>
                <a:latin typeface="Calibri" panose="020F0502020204030204" pitchFamily="34" charset="0"/>
                <a:cs typeface="Calibri" panose="020F0502020204030204" pitchFamily="34" charset="0"/>
              </a:rPr>
              <a:t>What has happened since the introduction?</a:t>
            </a:r>
          </a:p>
        </p:txBody>
      </p:sp>
      <p:sp>
        <p:nvSpPr>
          <p:cNvPr id="7171" name="Text Box 3"/>
          <p:cNvSpPr txBox="1">
            <a:spLocks noChangeArrowheads="1"/>
          </p:cNvSpPr>
          <p:nvPr/>
        </p:nvSpPr>
        <p:spPr bwMode="auto">
          <a:xfrm>
            <a:off x="381000" y="6461125"/>
            <a:ext cx="1457450" cy="24622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defRPr/>
            </a:pPr>
            <a:r>
              <a:rPr lang="en-US" sz="1000" dirty="0">
                <a:latin typeface="Calibri" panose="020F0502020204030204" pitchFamily="34" charset="0"/>
                <a:cs typeface="Calibri" panose="020F0502020204030204" pitchFamily="34" charset="0"/>
              </a:rPr>
              <a:t>Source: Tawidian and Ip.</a:t>
            </a:r>
          </a:p>
        </p:txBody>
      </p:sp>
      <p:sp>
        <p:nvSpPr>
          <p:cNvPr id="2" name="TextBox 1">
            <a:extLst>
              <a:ext uri="{FF2B5EF4-FFF2-40B4-BE49-F238E27FC236}">
                <a16:creationId xmlns:a16="http://schemas.microsoft.com/office/drawing/2014/main" id="{6452D5A4-DDBD-48A3-4447-F57316538519}"/>
              </a:ext>
            </a:extLst>
          </p:cNvPr>
          <p:cNvSpPr txBox="1"/>
          <p:nvPr/>
        </p:nvSpPr>
        <p:spPr>
          <a:xfrm>
            <a:off x="5764307" y="6481483"/>
            <a:ext cx="3379693" cy="215444"/>
          </a:xfrm>
          <a:prstGeom prst="rect">
            <a:avLst/>
          </a:prstGeom>
          <a:noFill/>
        </p:spPr>
        <p:txBody>
          <a:bodyPr wrap="square" rtlCol="0">
            <a:spAutoFit/>
          </a:bodyPr>
          <a:lstStyle/>
          <a:p>
            <a:r>
              <a:rPr lang="en-US" sz="800" dirty="0">
                <a:latin typeface="Calibri" panose="020F0502020204030204" pitchFamily="34" charset="0"/>
                <a:cs typeface="Calibri" panose="020F0502020204030204" pitchFamily="34" charset="0"/>
              </a:rPr>
              <a:t>Preliminary Information - Subject to Revision. Not for Citation or Distribution.</a:t>
            </a:r>
          </a:p>
        </p:txBody>
      </p:sp>
      <p:grpSp>
        <p:nvGrpSpPr>
          <p:cNvPr id="19" name="Group 18">
            <a:extLst>
              <a:ext uri="{FF2B5EF4-FFF2-40B4-BE49-F238E27FC236}">
                <a16:creationId xmlns:a16="http://schemas.microsoft.com/office/drawing/2014/main" id="{59C9E3E0-57CB-8CAD-E44F-202489612CC4}"/>
              </a:ext>
            </a:extLst>
          </p:cNvPr>
          <p:cNvGrpSpPr/>
          <p:nvPr/>
        </p:nvGrpSpPr>
        <p:grpSpPr>
          <a:xfrm>
            <a:off x="1506116" y="706962"/>
            <a:ext cx="5233279" cy="5938684"/>
            <a:chOff x="1506116" y="706962"/>
            <a:chExt cx="5233279" cy="5938684"/>
          </a:xfrm>
        </p:grpSpPr>
        <p:grpSp>
          <p:nvGrpSpPr>
            <p:cNvPr id="15" name="Group 14">
              <a:extLst>
                <a:ext uri="{FF2B5EF4-FFF2-40B4-BE49-F238E27FC236}">
                  <a16:creationId xmlns:a16="http://schemas.microsoft.com/office/drawing/2014/main" id="{71737FDB-83AA-0B3C-18BB-071FD54604C1}"/>
                </a:ext>
              </a:extLst>
            </p:cNvPr>
            <p:cNvGrpSpPr/>
            <p:nvPr/>
          </p:nvGrpSpPr>
          <p:grpSpPr>
            <a:xfrm>
              <a:off x="5840412" y="706962"/>
              <a:ext cx="898983" cy="365760"/>
              <a:chOff x="5840412" y="706962"/>
              <a:chExt cx="898983" cy="365760"/>
            </a:xfrm>
          </p:grpSpPr>
          <p:pic>
            <p:nvPicPr>
              <p:cNvPr id="5" name="Graphic 4" descr="Map with pin with solid fill">
                <a:extLst>
                  <a:ext uri="{FF2B5EF4-FFF2-40B4-BE49-F238E27FC236}">
                    <a16:creationId xmlns:a16="http://schemas.microsoft.com/office/drawing/2014/main" id="{81FCBD2D-A01C-DA1F-5149-5ECABAEC3E1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73635" y="706962"/>
                <a:ext cx="365760" cy="365760"/>
              </a:xfrm>
              <a:prstGeom prst="rect">
                <a:avLst/>
              </a:prstGeom>
            </p:spPr>
          </p:pic>
          <p:cxnSp>
            <p:nvCxnSpPr>
              <p:cNvPr id="9" name="Elbow Connector 8">
                <a:extLst>
                  <a:ext uri="{FF2B5EF4-FFF2-40B4-BE49-F238E27FC236}">
                    <a16:creationId xmlns:a16="http://schemas.microsoft.com/office/drawing/2014/main" id="{7A410D95-9399-060A-0C69-30F2C14896C4}"/>
                  </a:ext>
                </a:extLst>
              </p:cNvPr>
              <p:cNvCxnSpPr>
                <a:cxnSpLocks/>
              </p:cNvCxnSpPr>
              <p:nvPr/>
            </p:nvCxnSpPr>
            <p:spPr>
              <a:xfrm rot="10800000" flipV="1">
                <a:off x="5840412" y="831048"/>
                <a:ext cx="473458" cy="18288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3" name="Group 2">
              <a:extLst>
                <a:ext uri="{FF2B5EF4-FFF2-40B4-BE49-F238E27FC236}">
                  <a16:creationId xmlns:a16="http://schemas.microsoft.com/office/drawing/2014/main" id="{62B4E143-F6A7-0F83-FCC9-56F285CCDDB6}"/>
                </a:ext>
              </a:extLst>
            </p:cNvPr>
            <p:cNvGrpSpPr/>
            <p:nvPr/>
          </p:nvGrpSpPr>
          <p:grpSpPr>
            <a:xfrm>
              <a:off x="5842677" y="1147005"/>
              <a:ext cx="886997" cy="365760"/>
              <a:chOff x="6704635" y="3674618"/>
              <a:chExt cx="886997" cy="365760"/>
            </a:xfrm>
          </p:grpSpPr>
          <p:pic>
            <p:nvPicPr>
              <p:cNvPr id="6" name="Graphic 5" descr="Map with pin with solid fill">
                <a:extLst>
                  <a:ext uri="{FF2B5EF4-FFF2-40B4-BE49-F238E27FC236}">
                    <a16:creationId xmlns:a16="http://schemas.microsoft.com/office/drawing/2014/main" id="{9F4DE4D8-F6C7-9F20-2381-9E7193600E3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225872" y="3674618"/>
                <a:ext cx="365760" cy="365760"/>
              </a:xfrm>
              <a:prstGeom prst="rect">
                <a:avLst/>
              </a:prstGeom>
            </p:spPr>
          </p:pic>
          <p:cxnSp>
            <p:nvCxnSpPr>
              <p:cNvPr id="8" name="Elbow Connector 7">
                <a:extLst>
                  <a:ext uri="{FF2B5EF4-FFF2-40B4-BE49-F238E27FC236}">
                    <a16:creationId xmlns:a16="http://schemas.microsoft.com/office/drawing/2014/main" id="{F50D5F6F-A727-C210-CE21-F00172B209C4}"/>
                  </a:ext>
                </a:extLst>
              </p:cNvPr>
              <p:cNvCxnSpPr>
                <a:cxnSpLocks/>
              </p:cNvCxnSpPr>
              <p:nvPr/>
            </p:nvCxnSpPr>
            <p:spPr>
              <a:xfrm rot="10800000">
                <a:off x="6704635" y="3789749"/>
                <a:ext cx="473458" cy="18288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grpSp>
        <p:pic>
          <p:nvPicPr>
            <p:cNvPr id="12" name="Picture 11">
              <a:extLst>
                <a:ext uri="{FF2B5EF4-FFF2-40B4-BE49-F238E27FC236}">
                  <a16:creationId xmlns:a16="http://schemas.microsoft.com/office/drawing/2014/main" id="{A087AD2C-01DF-7D66-F329-C780EF66AE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06116" y="854446"/>
              <a:ext cx="4225260" cy="5791200"/>
            </a:xfrm>
            <a:prstGeom prst="rect">
              <a:avLst/>
            </a:prstGeom>
          </p:spPr>
        </p:pic>
        <p:grpSp>
          <p:nvGrpSpPr>
            <p:cNvPr id="16" name="Group 15">
              <a:extLst>
                <a:ext uri="{FF2B5EF4-FFF2-40B4-BE49-F238E27FC236}">
                  <a16:creationId xmlns:a16="http://schemas.microsoft.com/office/drawing/2014/main" id="{7927B4FE-504E-3358-E085-85843AFB2451}"/>
                </a:ext>
              </a:extLst>
            </p:cNvPr>
            <p:cNvGrpSpPr/>
            <p:nvPr/>
          </p:nvGrpSpPr>
          <p:grpSpPr>
            <a:xfrm>
              <a:off x="5835500" y="918354"/>
              <a:ext cx="898983" cy="365760"/>
              <a:chOff x="5840412" y="706962"/>
              <a:chExt cx="898983" cy="365760"/>
            </a:xfrm>
          </p:grpSpPr>
          <p:pic>
            <p:nvPicPr>
              <p:cNvPr id="17" name="Graphic 16" descr="Map with pin with solid fill">
                <a:extLst>
                  <a:ext uri="{FF2B5EF4-FFF2-40B4-BE49-F238E27FC236}">
                    <a16:creationId xmlns:a16="http://schemas.microsoft.com/office/drawing/2014/main" id="{7D7B9DA9-F425-52A3-877C-94F257335F3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73635" y="706962"/>
                <a:ext cx="365760" cy="365760"/>
              </a:xfrm>
              <a:prstGeom prst="rect">
                <a:avLst/>
              </a:prstGeom>
            </p:spPr>
          </p:pic>
          <p:cxnSp>
            <p:nvCxnSpPr>
              <p:cNvPr id="18" name="Elbow Connector 17">
                <a:extLst>
                  <a:ext uri="{FF2B5EF4-FFF2-40B4-BE49-F238E27FC236}">
                    <a16:creationId xmlns:a16="http://schemas.microsoft.com/office/drawing/2014/main" id="{EB82012D-FFCD-69A5-C480-803D5379FA9A}"/>
                  </a:ext>
                </a:extLst>
              </p:cNvPr>
              <p:cNvCxnSpPr>
                <a:cxnSpLocks/>
              </p:cNvCxnSpPr>
              <p:nvPr/>
            </p:nvCxnSpPr>
            <p:spPr>
              <a:xfrm rot="10800000" flipV="1">
                <a:off x="5840412" y="831048"/>
                <a:ext cx="473458" cy="18288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8188427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381000" y="152400"/>
            <a:ext cx="8610600" cy="914400"/>
          </a:xfrm>
        </p:spPr>
        <p:txBody>
          <a:bodyPr/>
          <a:lstStyle/>
          <a:p>
            <a:pPr eaLnBrk="1" hangingPunct="1">
              <a:defRPr/>
            </a:pPr>
            <a:r>
              <a:rPr lang="en-US" sz="3200" dirty="0">
                <a:solidFill>
                  <a:srgbClr val="D2533C"/>
                </a:solidFill>
                <a:latin typeface="Calibri" panose="020F0502020204030204" pitchFamily="34" charset="0"/>
                <a:cs typeface="Calibri" panose="020F0502020204030204" pitchFamily="34" charset="0"/>
              </a:rPr>
              <a:t>Vast array of reassortment</a:t>
            </a:r>
          </a:p>
        </p:txBody>
      </p:sp>
      <p:sp>
        <p:nvSpPr>
          <p:cNvPr id="7171" name="Text Box 3"/>
          <p:cNvSpPr txBox="1">
            <a:spLocks noChangeArrowheads="1"/>
          </p:cNvSpPr>
          <p:nvPr/>
        </p:nvSpPr>
        <p:spPr bwMode="auto">
          <a:xfrm>
            <a:off x="381000" y="6461125"/>
            <a:ext cx="1457450" cy="24622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defRPr/>
            </a:pPr>
            <a:r>
              <a:rPr lang="en-US" sz="1000" dirty="0">
                <a:latin typeface="Calibri" panose="020F0502020204030204" pitchFamily="34" charset="0"/>
                <a:cs typeface="Calibri" panose="020F0502020204030204" pitchFamily="34" charset="0"/>
              </a:rPr>
              <a:t>Source: Tawidian and Ip</a:t>
            </a:r>
          </a:p>
        </p:txBody>
      </p:sp>
      <p:sp>
        <p:nvSpPr>
          <p:cNvPr id="2" name="TextBox 1">
            <a:extLst>
              <a:ext uri="{FF2B5EF4-FFF2-40B4-BE49-F238E27FC236}">
                <a16:creationId xmlns:a16="http://schemas.microsoft.com/office/drawing/2014/main" id="{6452D5A4-DDBD-48A3-4447-F57316538519}"/>
              </a:ext>
            </a:extLst>
          </p:cNvPr>
          <p:cNvSpPr txBox="1"/>
          <p:nvPr/>
        </p:nvSpPr>
        <p:spPr>
          <a:xfrm>
            <a:off x="5764307" y="6481483"/>
            <a:ext cx="3379693" cy="215444"/>
          </a:xfrm>
          <a:prstGeom prst="rect">
            <a:avLst/>
          </a:prstGeom>
          <a:noFill/>
        </p:spPr>
        <p:txBody>
          <a:bodyPr wrap="square" rtlCol="0">
            <a:spAutoFit/>
          </a:bodyPr>
          <a:lstStyle/>
          <a:p>
            <a:r>
              <a:rPr lang="en-US" sz="800" dirty="0">
                <a:latin typeface="Calibri" panose="020F0502020204030204" pitchFamily="34" charset="0"/>
                <a:cs typeface="Calibri" panose="020F0502020204030204" pitchFamily="34" charset="0"/>
              </a:rPr>
              <a:t>Preliminary Information - Subject to Revision. Not for Citation or Distribution.</a:t>
            </a:r>
          </a:p>
        </p:txBody>
      </p:sp>
      <p:pic>
        <p:nvPicPr>
          <p:cNvPr id="3" name="Picture 2">
            <a:extLst>
              <a:ext uri="{FF2B5EF4-FFF2-40B4-BE49-F238E27FC236}">
                <a16:creationId xmlns:a16="http://schemas.microsoft.com/office/drawing/2014/main" id="{EE1C01D5-48A5-093F-A958-C34C29356AF2}"/>
              </a:ext>
            </a:extLst>
          </p:cNvPr>
          <p:cNvPicPr>
            <a:picLocks noChangeAspect="1"/>
          </p:cNvPicPr>
          <p:nvPr/>
        </p:nvPicPr>
        <p:blipFill>
          <a:blip r:embed="rId3"/>
          <a:stretch>
            <a:fillRect/>
          </a:stretch>
        </p:blipFill>
        <p:spPr>
          <a:xfrm>
            <a:off x="3177676" y="2227319"/>
            <a:ext cx="5878092" cy="2433690"/>
          </a:xfrm>
          <a:prstGeom prst="rect">
            <a:avLst/>
          </a:prstGeom>
        </p:spPr>
      </p:pic>
      <p:sp>
        <p:nvSpPr>
          <p:cNvPr id="15" name="Text Box 4">
            <a:extLst>
              <a:ext uri="{FF2B5EF4-FFF2-40B4-BE49-F238E27FC236}">
                <a16:creationId xmlns:a16="http://schemas.microsoft.com/office/drawing/2014/main" id="{32294F52-D53B-FA20-D5A1-D8B0E53C6E63}"/>
              </a:ext>
            </a:extLst>
          </p:cNvPr>
          <p:cNvSpPr txBox="1">
            <a:spLocks noChangeArrowheads="1"/>
          </p:cNvSpPr>
          <p:nvPr/>
        </p:nvSpPr>
        <p:spPr bwMode="auto">
          <a:xfrm>
            <a:off x="1922085" y="4657811"/>
            <a:ext cx="4907973" cy="6463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defRPr/>
            </a:pPr>
            <a:r>
              <a:rPr lang="en-US" dirty="0">
                <a:latin typeface="Calibri" panose="020F0502020204030204" pitchFamily="34" charset="0"/>
                <a:cs typeface="Calibri" panose="020F0502020204030204" pitchFamily="34" charset="0"/>
              </a:rPr>
              <a:t>At least 12 different genotypes</a:t>
            </a:r>
          </a:p>
          <a:p>
            <a:pPr eaLnBrk="1" hangingPunct="1">
              <a:defRPr/>
            </a:pPr>
            <a:r>
              <a:rPr lang="en-US" dirty="0">
                <a:latin typeface="Calibri" panose="020F0502020204030204" pitchFamily="34" charset="0"/>
                <a:cs typeface="Calibri" panose="020F0502020204030204" pitchFamily="34" charset="0"/>
              </a:rPr>
              <a:t>Recombine, evolve, change in prevalence</a:t>
            </a:r>
          </a:p>
        </p:txBody>
      </p:sp>
      <p:grpSp>
        <p:nvGrpSpPr>
          <p:cNvPr id="18" name="Group 17">
            <a:extLst>
              <a:ext uri="{FF2B5EF4-FFF2-40B4-BE49-F238E27FC236}">
                <a16:creationId xmlns:a16="http://schemas.microsoft.com/office/drawing/2014/main" id="{CD47CC0F-6197-FA85-443E-7B2E17F22666}"/>
              </a:ext>
            </a:extLst>
          </p:cNvPr>
          <p:cNvGrpSpPr/>
          <p:nvPr/>
        </p:nvGrpSpPr>
        <p:grpSpPr>
          <a:xfrm>
            <a:off x="0" y="1885663"/>
            <a:ext cx="3063551" cy="2864208"/>
            <a:chOff x="0" y="1315391"/>
            <a:chExt cx="3063551" cy="2864208"/>
          </a:xfrm>
        </p:grpSpPr>
        <p:pic>
          <p:nvPicPr>
            <p:cNvPr id="7" name="Picture 6">
              <a:extLst>
                <a:ext uri="{FF2B5EF4-FFF2-40B4-BE49-F238E27FC236}">
                  <a16:creationId xmlns:a16="http://schemas.microsoft.com/office/drawing/2014/main" id="{C794DF29-C89C-B6E2-900B-243B06E74772}"/>
                </a:ext>
              </a:extLst>
            </p:cNvPr>
            <p:cNvPicPr>
              <a:picLocks noChangeAspect="1"/>
            </p:cNvPicPr>
            <p:nvPr/>
          </p:nvPicPr>
          <p:blipFill rotWithShape="1">
            <a:blip r:embed="rId4">
              <a:extLst>
                <a:ext uri="{28A0092B-C50C-407E-A947-70E740481C1C}">
                  <a14:useLocalDpi xmlns:a14="http://schemas.microsoft.com/office/drawing/2010/main" val="0"/>
                </a:ext>
              </a:extLst>
            </a:blip>
            <a:srcRect l="7386" t="13633" r="11307" b="33939"/>
            <a:stretch/>
          </p:blipFill>
          <p:spPr>
            <a:xfrm>
              <a:off x="0" y="1623168"/>
              <a:ext cx="3063551" cy="2556431"/>
            </a:xfrm>
            <a:prstGeom prst="rect">
              <a:avLst/>
            </a:prstGeom>
            <a:solidFill>
              <a:schemeClr val="bg1"/>
            </a:solidFill>
          </p:spPr>
        </p:pic>
        <p:sp>
          <p:nvSpPr>
            <p:cNvPr id="9" name="TextBox 8">
              <a:extLst>
                <a:ext uri="{FF2B5EF4-FFF2-40B4-BE49-F238E27FC236}">
                  <a16:creationId xmlns:a16="http://schemas.microsoft.com/office/drawing/2014/main" id="{F62A6EBC-AB6B-C0C1-A77C-019AF55A7B44}"/>
                </a:ext>
              </a:extLst>
            </p:cNvPr>
            <p:cNvSpPr txBox="1"/>
            <p:nvPr/>
          </p:nvSpPr>
          <p:spPr>
            <a:xfrm>
              <a:off x="1122047" y="1315391"/>
              <a:ext cx="1390061" cy="307777"/>
            </a:xfrm>
            <a:prstGeom prst="rect">
              <a:avLst/>
            </a:prstGeom>
            <a:noFill/>
          </p:spPr>
          <p:txBody>
            <a:bodyPr wrap="none" rtlCol="0">
              <a:spAutoFit/>
            </a:bodyPr>
            <a:lstStyle/>
            <a:p>
              <a:r>
                <a:rPr lang="en-US" sz="1400" dirty="0">
                  <a:latin typeface="Calibri" panose="020F0502020204030204" pitchFamily="34" charset="0"/>
                  <a:cs typeface="Calibri" panose="020F0502020204030204" pitchFamily="34" charset="0"/>
                </a:rPr>
                <a:t>PB1 (Segment 2)</a:t>
              </a:r>
            </a:p>
          </p:txBody>
        </p:sp>
        <p:sp>
          <p:nvSpPr>
            <p:cNvPr id="11" name="Oval 10">
              <a:extLst>
                <a:ext uri="{FF2B5EF4-FFF2-40B4-BE49-F238E27FC236}">
                  <a16:creationId xmlns:a16="http://schemas.microsoft.com/office/drawing/2014/main" id="{06B99867-8B3F-F44A-08AD-6337D02BE855}"/>
                </a:ext>
              </a:extLst>
            </p:cNvPr>
            <p:cNvSpPr/>
            <p:nvPr/>
          </p:nvSpPr>
          <p:spPr>
            <a:xfrm>
              <a:off x="671512" y="1857376"/>
              <a:ext cx="314325" cy="300037"/>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993B1B7-F40D-CC12-C2CA-917D87ADC5F7}"/>
                </a:ext>
              </a:extLst>
            </p:cNvPr>
            <p:cNvSpPr/>
            <p:nvPr/>
          </p:nvSpPr>
          <p:spPr>
            <a:xfrm>
              <a:off x="700088" y="2614616"/>
              <a:ext cx="314325" cy="300037"/>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55757E7-5FFF-5BA9-7A55-4744F93C91CE}"/>
                </a:ext>
              </a:extLst>
            </p:cNvPr>
            <p:cNvSpPr/>
            <p:nvPr/>
          </p:nvSpPr>
          <p:spPr>
            <a:xfrm>
              <a:off x="595310" y="3067058"/>
              <a:ext cx="314325" cy="300037"/>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A95D85F9-BCFF-F34C-7831-354B7633EF88}"/>
                </a:ext>
              </a:extLst>
            </p:cNvPr>
            <p:cNvSpPr/>
            <p:nvPr/>
          </p:nvSpPr>
          <p:spPr>
            <a:xfrm>
              <a:off x="2533658" y="2405066"/>
              <a:ext cx="314325" cy="300037"/>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a:extLst>
              <a:ext uri="{FF2B5EF4-FFF2-40B4-BE49-F238E27FC236}">
                <a16:creationId xmlns:a16="http://schemas.microsoft.com/office/drawing/2014/main" id="{DA51880C-11E9-0008-EE4B-B480923E0127}"/>
              </a:ext>
            </a:extLst>
          </p:cNvPr>
          <p:cNvPicPr>
            <a:picLocks noChangeAspect="1"/>
          </p:cNvPicPr>
          <p:nvPr/>
        </p:nvPicPr>
        <p:blipFill rotWithShape="1">
          <a:blip r:embed="rId5">
            <a:extLst>
              <a:ext uri="{28A0092B-C50C-407E-A947-70E740481C1C}">
                <a14:useLocalDpi xmlns:a14="http://schemas.microsoft.com/office/drawing/2010/main" val="0"/>
              </a:ext>
            </a:extLst>
          </a:blip>
          <a:srcRect r="24898"/>
          <a:stretch/>
        </p:blipFill>
        <p:spPr>
          <a:xfrm>
            <a:off x="6138563" y="49782"/>
            <a:ext cx="2586631" cy="2164102"/>
          </a:xfrm>
          <a:prstGeom prst="rect">
            <a:avLst/>
          </a:prstGeom>
        </p:spPr>
      </p:pic>
    </p:spTree>
    <p:extLst>
      <p:ext uri="{BB962C8B-B14F-4D97-AF65-F5344CB8AC3E}">
        <p14:creationId xmlns:p14="http://schemas.microsoft.com/office/powerpoint/2010/main" val="1422631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381000" y="152400"/>
            <a:ext cx="8610600" cy="914400"/>
          </a:xfrm>
        </p:spPr>
        <p:txBody>
          <a:bodyPr/>
          <a:lstStyle/>
          <a:p>
            <a:pPr eaLnBrk="1" hangingPunct="1">
              <a:defRPr/>
            </a:pPr>
            <a:r>
              <a:rPr lang="en-US" sz="3200" dirty="0">
                <a:solidFill>
                  <a:srgbClr val="D2533C"/>
                </a:solidFill>
                <a:latin typeface="Calibri" panose="020F0502020204030204" pitchFamily="34" charset="0"/>
                <a:cs typeface="Calibri" panose="020F0502020204030204" pitchFamily="34" charset="0"/>
              </a:rPr>
              <a:t>Outline</a:t>
            </a:r>
            <a:endParaRPr lang="en-US" sz="3200" i="1" dirty="0">
              <a:solidFill>
                <a:srgbClr val="D2533C"/>
              </a:solidFill>
              <a:latin typeface="Calibri" panose="020F0502020204030204" pitchFamily="34" charset="0"/>
              <a:cs typeface="Calibri" panose="020F0502020204030204" pitchFamily="34" charset="0"/>
            </a:endParaRPr>
          </a:p>
        </p:txBody>
      </p:sp>
      <p:sp>
        <p:nvSpPr>
          <p:cNvPr id="7171" name="Text Box 3"/>
          <p:cNvSpPr txBox="1">
            <a:spLocks noChangeArrowheads="1"/>
          </p:cNvSpPr>
          <p:nvPr/>
        </p:nvSpPr>
        <p:spPr bwMode="auto">
          <a:xfrm>
            <a:off x="381000" y="6461125"/>
            <a:ext cx="809837" cy="24622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defRPr/>
            </a:pPr>
            <a:r>
              <a:rPr lang="en-US" sz="1000" dirty="0">
                <a:latin typeface="Calibri" panose="020F0502020204030204" pitchFamily="34" charset="0"/>
                <a:cs typeface="Calibri" panose="020F0502020204030204" pitchFamily="34" charset="0"/>
              </a:rPr>
              <a:t>Source: DVL</a:t>
            </a:r>
          </a:p>
        </p:txBody>
      </p:sp>
      <p:sp>
        <p:nvSpPr>
          <p:cNvPr id="7172" name="Text Box 4"/>
          <p:cNvSpPr txBox="1">
            <a:spLocks noChangeArrowheads="1"/>
          </p:cNvSpPr>
          <p:nvPr/>
        </p:nvSpPr>
        <p:spPr bwMode="auto">
          <a:xfrm>
            <a:off x="457200" y="1371600"/>
            <a:ext cx="6705600" cy="2031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defRPr/>
            </a:pPr>
            <a:r>
              <a:rPr lang="en-US" dirty="0">
                <a:latin typeface="Calibri" panose="020F0502020204030204" pitchFamily="34" charset="0"/>
                <a:cs typeface="Calibri" panose="020F0502020204030204" pitchFamily="34" charset="0"/>
              </a:rPr>
              <a:t>Current situation</a:t>
            </a:r>
          </a:p>
          <a:p>
            <a:pPr eaLnBrk="1" hangingPunct="1">
              <a:defRPr/>
            </a:pPr>
            <a:endParaRPr lang="en-US" dirty="0">
              <a:latin typeface="Calibri" panose="020F0502020204030204" pitchFamily="34" charset="0"/>
              <a:cs typeface="Calibri" panose="020F0502020204030204" pitchFamily="34" charset="0"/>
            </a:endParaRPr>
          </a:p>
          <a:p>
            <a:pPr eaLnBrk="1" hangingPunct="1">
              <a:defRPr/>
            </a:pPr>
            <a:r>
              <a:rPr lang="en-US" dirty="0">
                <a:latin typeface="Calibri" panose="020F0502020204030204" pitchFamily="34" charset="0"/>
                <a:cs typeface="Calibri" panose="020F0502020204030204" pitchFamily="34" charset="0"/>
              </a:rPr>
              <a:t>How did it get here?</a:t>
            </a:r>
          </a:p>
          <a:p>
            <a:pPr eaLnBrk="1" hangingPunct="1">
              <a:defRPr/>
            </a:pPr>
            <a:endParaRPr lang="en-US" dirty="0">
              <a:latin typeface="Calibri" panose="020F0502020204030204" pitchFamily="34" charset="0"/>
              <a:cs typeface="Calibri" panose="020F0502020204030204" pitchFamily="34" charset="0"/>
            </a:endParaRPr>
          </a:p>
          <a:p>
            <a:pPr eaLnBrk="1" hangingPunct="1">
              <a:defRPr/>
            </a:pPr>
            <a:r>
              <a:rPr lang="en-US" dirty="0">
                <a:solidFill>
                  <a:srgbClr val="FF0000"/>
                </a:solidFill>
                <a:latin typeface="Calibri" panose="020F0502020204030204" pitchFamily="34" charset="0"/>
                <a:cs typeface="Calibri" panose="020F0502020204030204" pitchFamily="34" charset="0"/>
              </a:rPr>
              <a:t>What’s happening in mammals?</a:t>
            </a:r>
          </a:p>
          <a:p>
            <a:pPr eaLnBrk="1" hangingPunct="1">
              <a:defRPr/>
            </a:pPr>
            <a:endParaRPr lang="en-US" dirty="0">
              <a:latin typeface="Calibri" panose="020F0502020204030204" pitchFamily="34" charset="0"/>
              <a:cs typeface="Calibri" panose="020F0502020204030204" pitchFamily="34" charset="0"/>
            </a:endParaRPr>
          </a:p>
          <a:p>
            <a:pPr eaLnBrk="1" hangingPunct="1">
              <a:defRPr/>
            </a:pPr>
            <a:r>
              <a:rPr lang="en-US" dirty="0">
                <a:latin typeface="Calibri" panose="020F0502020204030204" pitchFamily="34" charset="0"/>
                <a:cs typeface="Calibri" panose="020F0502020204030204" pitchFamily="34" charset="0"/>
              </a:rPr>
              <a:t>What does it mean?</a:t>
            </a:r>
          </a:p>
        </p:txBody>
      </p:sp>
      <p:sp>
        <p:nvSpPr>
          <p:cNvPr id="5" name="TextBox 4">
            <a:extLst>
              <a:ext uri="{FF2B5EF4-FFF2-40B4-BE49-F238E27FC236}">
                <a16:creationId xmlns:a16="http://schemas.microsoft.com/office/drawing/2014/main" id="{4C54809E-02B2-2342-AA95-9A523738196F}"/>
              </a:ext>
            </a:extLst>
          </p:cNvPr>
          <p:cNvSpPr txBox="1"/>
          <p:nvPr/>
        </p:nvSpPr>
        <p:spPr>
          <a:xfrm>
            <a:off x="5764307" y="6481483"/>
            <a:ext cx="3379693" cy="215444"/>
          </a:xfrm>
          <a:prstGeom prst="rect">
            <a:avLst/>
          </a:prstGeom>
          <a:noFill/>
        </p:spPr>
        <p:txBody>
          <a:bodyPr wrap="square" rtlCol="0">
            <a:spAutoFit/>
          </a:bodyPr>
          <a:lstStyle/>
          <a:p>
            <a:r>
              <a:rPr lang="en-US" sz="800" dirty="0">
                <a:latin typeface="Calibri" panose="020F0502020204030204" pitchFamily="34" charset="0"/>
                <a:cs typeface="Calibri" panose="020F0502020204030204" pitchFamily="34" charset="0"/>
              </a:rPr>
              <a:t>Preliminary Information - Subject to Revision. Not for Citation or Distribution.</a:t>
            </a:r>
          </a:p>
        </p:txBody>
      </p:sp>
    </p:spTree>
    <p:extLst>
      <p:ext uri="{BB962C8B-B14F-4D97-AF65-F5344CB8AC3E}">
        <p14:creationId xmlns:p14="http://schemas.microsoft.com/office/powerpoint/2010/main" val="3412794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381000" y="152400"/>
            <a:ext cx="8610600" cy="914400"/>
          </a:xfrm>
        </p:spPr>
        <p:txBody>
          <a:bodyPr/>
          <a:lstStyle/>
          <a:p>
            <a:pPr eaLnBrk="1" hangingPunct="1">
              <a:defRPr/>
            </a:pPr>
            <a:r>
              <a:rPr lang="en-US" sz="3200" dirty="0">
                <a:solidFill>
                  <a:srgbClr val="D2533C"/>
                </a:solidFill>
                <a:latin typeface="Calibri" panose="020F0502020204030204" pitchFamily="34" charset="0"/>
                <a:cs typeface="Calibri" panose="020F0502020204030204" pitchFamily="34" charset="0"/>
              </a:rPr>
              <a:t>Outline</a:t>
            </a:r>
            <a:endParaRPr lang="en-US" sz="3200" i="1" dirty="0">
              <a:solidFill>
                <a:srgbClr val="D2533C"/>
              </a:solidFill>
              <a:latin typeface="Calibri" panose="020F0502020204030204" pitchFamily="34" charset="0"/>
              <a:cs typeface="Calibri" panose="020F0502020204030204" pitchFamily="34" charset="0"/>
            </a:endParaRPr>
          </a:p>
        </p:txBody>
      </p:sp>
      <p:sp>
        <p:nvSpPr>
          <p:cNvPr id="7171" name="Text Box 3"/>
          <p:cNvSpPr txBox="1">
            <a:spLocks noChangeArrowheads="1"/>
          </p:cNvSpPr>
          <p:nvPr/>
        </p:nvSpPr>
        <p:spPr bwMode="auto">
          <a:xfrm>
            <a:off x="381000" y="6461125"/>
            <a:ext cx="809837" cy="2462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defRPr/>
            </a:pPr>
            <a:r>
              <a:rPr lang="en-US" sz="1000" dirty="0">
                <a:latin typeface="Calibri" panose="020F0502020204030204" pitchFamily="34" charset="0"/>
                <a:cs typeface="Calibri" panose="020F0502020204030204" pitchFamily="34" charset="0"/>
              </a:rPr>
              <a:t>Source: DVL</a:t>
            </a:r>
          </a:p>
        </p:txBody>
      </p:sp>
      <p:sp>
        <p:nvSpPr>
          <p:cNvPr id="7172" name="Text Box 4"/>
          <p:cNvSpPr txBox="1">
            <a:spLocks noChangeArrowheads="1"/>
          </p:cNvSpPr>
          <p:nvPr/>
        </p:nvSpPr>
        <p:spPr bwMode="auto">
          <a:xfrm>
            <a:off x="457200" y="1371600"/>
            <a:ext cx="6705600" cy="2031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defRPr/>
            </a:pPr>
            <a:r>
              <a:rPr lang="en-US" dirty="0">
                <a:latin typeface="Calibri" panose="020F0502020204030204" pitchFamily="34" charset="0"/>
                <a:cs typeface="Calibri" panose="020F0502020204030204" pitchFamily="34" charset="0"/>
              </a:rPr>
              <a:t>Current situation</a:t>
            </a:r>
          </a:p>
          <a:p>
            <a:pPr eaLnBrk="1" hangingPunct="1">
              <a:defRPr/>
            </a:pPr>
            <a:endParaRPr lang="en-US" dirty="0">
              <a:latin typeface="Calibri" panose="020F0502020204030204" pitchFamily="34" charset="0"/>
              <a:cs typeface="Calibri" panose="020F0502020204030204" pitchFamily="34" charset="0"/>
            </a:endParaRPr>
          </a:p>
          <a:p>
            <a:pPr eaLnBrk="1" hangingPunct="1">
              <a:defRPr/>
            </a:pPr>
            <a:r>
              <a:rPr lang="en-US" dirty="0">
                <a:latin typeface="Calibri" panose="020F0502020204030204" pitchFamily="34" charset="0"/>
                <a:cs typeface="Calibri" panose="020F0502020204030204" pitchFamily="34" charset="0"/>
              </a:rPr>
              <a:t>How did it get here?</a:t>
            </a:r>
          </a:p>
          <a:p>
            <a:pPr eaLnBrk="1" hangingPunct="1">
              <a:defRPr/>
            </a:pPr>
            <a:endParaRPr lang="en-US" dirty="0">
              <a:latin typeface="Calibri" panose="020F0502020204030204" pitchFamily="34" charset="0"/>
              <a:cs typeface="Calibri" panose="020F0502020204030204" pitchFamily="34" charset="0"/>
            </a:endParaRPr>
          </a:p>
          <a:p>
            <a:pPr eaLnBrk="1" hangingPunct="1">
              <a:defRPr/>
            </a:pPr>
            <a:r>
              <a:rPr lang="en-US" dirty="0">
                <a:latin typeface="Calibri" panose="020F0502020204030204" pitchFamily="34" charset="0"/>
                <a:cs typeface="Calibri" panose="020F0502020204030204" pitchFamily="34" charset="0"/>
              </a:rPr>
              <a:t>What’s happening in mammals?</a:t>
            </a:r>
          </a:p>
          <a:p>
            <a:pPr eaLnBrk="1" hangingPunct="1">
              <a:defRPr/>
            </a:pPr>
            <a:endParaRPr lang="en-US" dirty="0">
              <a:latin typeface="Calibri" panose="020F0502020204030204" pitchFamily="34" charset="0"/>
              <a:cs typeface="Calibri" panose="020F0502020204030204" pitchFamily="34" charset="0"/>
            </a:endParaRPr>
          </a:p>
          <a:p>
            <a:pPr eaLnBrk="1" hangingPunct="1">
              <a:defRPr/>
            </a:pPr>
            <a:r>
              <a:rPr lang="en-US" dirty="0">
                <a:latin typeface="Calibri" panose="020F0502020204030204" pitchFamily="34" charset="0"/>
                <a:cs typeface="Calibri" panose="020F0502020204030204" pitchFamily="34" charset="0"/>
              </a:rPr>
              <a:t>What does it all mean?</a:t>
            </a:r>
          </a:p>
        </p:txBody>
      </p:sp>
      <p:sp>
        <p:nvSpPr>
          <p:cNvPr id="5" name="TextBox 4">
            <a:extLst>
              <a:ext uri="{FF2B5EF4-FFF2-40B4-BE49-F238E27FC236}">
                <a16:creationId xmlns:a16="http://schemas.microsoft.com/office/drawing/2014/main" id="{4C54809E-02B2-2342-AA95-9A523738196F}"/>
              </a:ext>
            </a:extLst>
          </p:cNvPr>
          <p:cNvSpPr txBox="1"/>
          <p:nvPr/>
        </p:nvSpPr>
        <p:spPr>
          <a:xfrm>
            <a:off x="5764307" y="6481483"/>
            <a:ext cx="3379693" cy="215444"/>
          </a:xfrm>
          <a:prstGeom prst="rect">
            <a:avLst/>
          </a:prstGeom>
          <a:noFill/>
        </p:spPr>
        <p:txBody>
          <a:bodyPr wrap="square" rtlCol="0">
            <a:spAutoFit/>
          </a:bodyPr>
          <a:lstStyle/>
          <a:p>
            <a:r>
              <a:rPr lang="en-US" sz="800" dirty="0">
                <a:latin typeface="Calibri" panose="020F0502020204030204" pitchFamily="34" charset="0"/>
                <a:cs typeface="Calibri" panose="020F0502020204030204" pitchFamily="34" charset="0"/>
              </a:rPr>
              <a:t>Preliminary Information - Subject to Revision. Not for Citation or Distribution.</a:t>
            </a:r>
          </a:p>
        </p:txBody>
      </p:sp>
    </p:spTree>
    <p:extLst>
      <p:ext uri="{BB962C8B-B14F-4D97-AF65-F5344CB8AC3E}">
        <p14:creationId xmlns:p14="http://schemas.microsoft.com/office/powerpoint/2010/main" val="38292934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381000" y="152400"/>
            <a:ext cx="8610600" cy="914400"/>
          </a:xfrm>
        </p:spPr>
        <p:txBody>
          <a:bodyPr/>
          <a:lstStyle/>
          <a:p>
            <a:pPr eaLnBrk="1" hangingPunct="1">
              <a:defRPr/>
            </a:pPr>
            <a:r>
              <a:rPr lang="en-US" sz="3200" dirty="0">
                <a:solidFill>
                  <a:srgbClr val="D2533C"/>
                </a:solidFill>
                <a:latin typeface="Calibri" panose="020F0502020204030204" pitchFamily="34" charset="0"/>
                <a:cs typeface="Calibri" panose="020F0502020204030204" pitchFamily="34" charset="0"/>
              </a:rPr>
              <a:t>Mass wild bird mortalities</a:t>
            </a:r>
          </a:p>
        </p:txBody>
      </p:sp>
      <p:sp>
        <p:nvSpPr>
          <p:cNvPr id="7171" name="Text Box 3"/>
          <p:cNvSpPr txBox="1">
            <a:spLocks noChangeArrowheads="1"/>
          </p:cNvSpPr>
          <p:nvPr/>
        </p:nvSpPr>
        <p:spPr bwMode="auto">
          <a:xfrm>
            <a:off x="381000" y="6461125"/>
            <a:ext cx="2050561" cy="24622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defRPr/>
            </a:pPr>
            <a:r>
              <a:rPr lang="en-US" sz="1000" dirty="0">
                <a:latin typeface="Calibri" panose="020F0502020204030204" pitchFamily="34" charset="0"/>
                <a:cs typeface="Calibri" panose="020F0502020204030204" pitchFamily="34" charset="0"/>
              </a:rPr>
              <a:t>Pictures: Times of Israel/</a:t>
            </a:r>
            <a:r>
              <a:rPr lang="en-US" sz="1000" dirty="0" err="1">
                <a:latin typeface="Calibri" panose="020F0502020204030204" pitchFamily="34" charset="0"/>
                <a:cs typeface="Calibri" panose="020F0502020204030204" pitchFamily="34" charset="0"/>
              </a:rPr>
              <a:t>Alamy</a:t>
            </a:r>
            <a:r>
              <a:rPr lang="en-US" sz="1000" dirty="0">
                <a:latin typeface="Calibri" panose="020F0502020204030204" pitchFamily="34" charset="0"/>
                <a:cs typeface="Calibri" panose="020F0502020204030204" pitchFamily="34" charset="0"/>
              </a:rPr>
              <a:t>/BBC</a:t>
            </a:r>
          </a:p>
        </p:txBody>
      </p:sp>
      <p:sp>
        <p:nvSpPr>
          <p:cNvPr id="7172" name="Text Box 4"/>
          <p:cNvSpPr txBox="1">
            <a:spLocks noChangeArrowheads="1"/>
          </p:cNvSpPr>
          <p:nvPr/>
        </p:nvSpPr>
        <p:spPr bwMode="auto">
          <a:xfrm>
            <a:off x="457199" y="1371600"/>
            <a:ext cx="8074153" cy="147732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defRPr/>
            </a:pPr>
            <a:r>
              <a:rPr lang="en-US" dirty="0">
                <a:latin typeface="Calibri" panose="020F0502020204030204" pitchFamily="34" charset="0"/>
                <a:cs typeface="Calibri" panose="020F0502020204030204" pitchFamily="34" charset="0"/>
              </a:rPr>
              <a:t>Cranes. Israel.  Over 5,400 (17%) Eurasian crane died in Israel</a:t>
            </a:r>
          </a:p>
          <a:p>
            <a:pPr eaLnBrk="1" hangingPunct="1">
              <a:defRPr/>
            </a:pPr>
            <a:endParaRPr lang="en-US" dirty="0">
              <a:latin typeface="Calibri" panose="020F0502020204030204" pitchFamily="34" charset="0"/>
              <a:cs typeface="Calibri" panose="020F0502020204030204" pitchFamily="34" charset="0"/>
            </a:endParaRPr>
          </a:p>
          <a:p>
            <a:pPr eaLnBrk="1" hangingPunct="1">
              <a:defRPr/>
            </a:pPr>
            <a:r>
              <a:rPr lang="en-US" dirty="0">
                <a:latin typeface="Calibri" panose="020F0502020204030204" pitchFamily="34" charset="0"/>
                <a:cs typeface="Calibri" panose="020F0502020204030204" pitchFamily="34" charset="0"/>
              </a:rPr>
              <a:t>Barnacle geese. 10% of of the Svalbard and 40% of the Scottish population has died.</a:t>
            </a:r>
          </a:p>
          <a:p>
            <a:pPr eaLnBrk="1" hangingPunct="1">
              <a:defRPr/>
            </a:pPr>
            <a:endParaRPr lang="en-US" dirty="0">
              <a:latin typeface="Calibri" panose="020F0502020204030204" pitchFamily="34" charset="0"/>
              <a:cs typeface="Calibri" panose="020F0502020204030204" pitchFamily="34" charset="0"/>
            </a:endParaRPr>
          </a:p>
          <a:p>
            <a:pPr eaLnBrk="1" hangingPunct="1">
              <a:defRPr/>
            </a:pPr>
            <a:r>
              <a:rPr lang="en-US" dirty="0">
                <a:latin typeface="Calibri" panose="020F0502020204030204" pitchFamily="34" charset="0"/>
                <a:cs typeface="Calibri" panose="020F0502020204030204" pitchFamily="34" charset="0"/>
              </a:rPr>
              <a:t>Northern Gannets. 10% of the global population has died. Including in NA.</a:t>
            </a:r>
          </a:p>
        </p:txBody>
      </p:sp>
      <p:pic>
        <p:nvPicPr>
          <p:cNvPr id="2050" name="Picture 2" descr="Grim cleanup of cranes that died of bird flu begins in Hula Valley Reserve  | The Times of Israel">
            <a:extLst>
              <a:ext uri="{FF2B5EF4-FFF2-40B4-BE49-F238E27FC236}">
                <a16:creationId xmlns:a16="http://schemas.microsoft.com/office/drawing/2014/main" id="{0DCFF87C-5CDB-F26C-DBEB-592444BA20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87" y="3225938"/>
            <a:ext cx="3790949" cy="284321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ead barnacle goose lying on street Stock Photo - Alamy">
            <a:extLst>
              <a:ext uri="{FF2B5EF4-FFF2-40B4-BE49-F238E27FC236}">
                <a16:creationId xmlns:a16="http://schemas.microsoft.com/office/drawing/2014/main" id="{8D4EC203-0FAD-254E-1B05-B45FB1C6C11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126" b="4950"/>
          <a:stretch/>
        </p:blipFill>
        <p:spPr bwMode="auto">
          <a:xfrm>
            <a:off x="3848950" y="3225938"/>
            <a:ext cx="2699178" cy="211124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Bird flu: Gannets on Pembrokshire island die of virus - BBC News">
            <a:extLst>
              <a:ext uri="{FF2B5EF4-FFF2-40B4-BE49-F238E27FC236}">
                <a16:creationId xmlns:a16="http://schemas.microsoft.com/office/drawing/2014/main" id="{4113B101-7FE4-48D1-5E5C-C24A3A6BBB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09091" y="4814887"/>
            <a:ext cx="3479799" cy="1957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35918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381000" y="152400"/>
            <a:ext cx="8610600" cy="914400"/>
          </a:xfrm>
        </p:spPr>
        <p:txBody>
          <a:bodyPr/>
          <a:lstStyle/>
          <a:p>
            <a:pPr eaLnBrk="1" hangingPunct="1">
              <a:defRPr/>
            </a:pPr>
            <a:r>
              <a:rPr lang="en-US" sz="3200" dirty="0">
                <a:solidFill>
                  <a:srgbClr val="D2533C"/>
                </a:solidFill>
                <a:latin typeface="Calibri" panose="020F0502020204030204" pitchFamily="34" charset="0"/>
                <a:cs typeface="Calibri" panose="020F0502020204030204" pitchFamily="34" charset="0"/>
              </a:rPr>
              <a:t>Effects of HPAI on apex predator species</a:t>
            </a:r>
            <a:endParaRPr lang="en-US" sz="3200" i="1" dirty="0">
              <a:solidFill>
                <a:srgbClr val="D2533C"/>
              </a:solidFill>
              <a:latin typeface="Calibri" panose="020F0502020204030204" pitchFamily="34" charset="0"/>
              <a:cs typeface="Calibri" panose="020F0502020204030204" pitchFamily="34" charset="0"/>
            </a:endParaRPr>
          </a:p>
        </p:txBody>
      </p:sp>
      <p:sp>
        <p:nvSpPr>
          <p:cNvPr id="7171" name="Text Box 3"/>
          <p:cNvSpPr txBox="1">
            <a:spLocks noChangeArrowheads="1"/>
          </p:cNvSpPr>
          <p:nvPr/>
        </p:nvSpPr>
        <p:spPr bwMode="auto">
          <a:xfrm>
            <a:off x="381000" y="6461125"/>
            <a:ext cx="2552302" cy="24622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defRPr/>
            </a:pPr>
            <a:r>
              <a:rPr lang="en-US" sz="1000" dirty="0">
                <a:latin typeface="Calibri" panose="020F0502020204030204" pitchFamily="34" charset="0"/>
                <a:cs typeface="Calibri" panose="020F0502020204030204" pitchFamily="34" charset="0"/>
              </a:rPr>
              <a:t>Source: Nemeth et al. (2023) Sci </a:t>
            </a:r>
            <a:r>
              <a:rPr lang="en-US" sz="1000" dirty="0" err="1">
                <a:latin typeface="Calibri" panose="020F0502020204030204" pitchFamily="34" charset="0"/>
                <a:cs typeface="Calibri" panose="020F0502020204030204" pitchFamily="34" charset="0"/>
              </a:rPr>
              <a:t>Rept</a:t>
            </a:r>
            <a:r>
              <a:rPr lang="en-US" sz="1000" dirty="0">
                <a:latin typeface="Calibri" panose="020F0502020204030204" pitchFamily="34" charset="0"/>
                <a:cs typeface="Calibri" panose="020F0502020204030204" pitchFamily="34" charset="0"/>
              </a:rPr>
              <a:t> 13:191.</a:t>
            </a:r>
          </a:p>
        </p:txBody>
      </p:sp>
      <p:pic>
        <p:nvPicPr>
          <p:cNvPr id="6" name="Picture 5">
            <a:extLst>
              <a:ext uri="{FF2B5EF4-FFF2-40B4-BE49-F238E27FC236}">
                <a16:creationId xmlns:a16="http://schemas.microsoft.com/office/drawing/2014/main" id="{BC002A37-BAD9-7BFA-D28C-7504946213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1606" y="1352928"/>
            <a:ext cx="6351394" cy="4898389"/>
          </a:xfrm>
          <a:prstGeom prst="rect">
            <a:avLst/>
          </a:prstGeom>
        </p:spPr>
      </p:pic>
      <p:pic>
        <p:nvPicPr>
          <p:cNvPr id="8" name="Picture 7">
            <a:extLst>
              <a:ext uri="{FF2B5EF4-FFF2-40B4-BE49-F238E27FC236}">
                <a16:creationId xmlns:a16="http://schemas.microsoft.com/office/drawing/2014/main" id="{BF56A9E0-D387-63B2-1A12-257748D562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412" y="1746121"/>
            <a:ext cx="2324100" cy="3073400"/>
          </a:xfrm>
          <a:prstGeom prst="rect">
            <a:avLst/>
          </a:prstGeom>
        </p:spPr>
      </p:pic>
    </p:spTree>
    <p:extLst>
      <p:ext uri="{BB962C8B-B14F-4D97-AF65-F5344CB8AC3E}">
        <p14:creationId xmlns:p14="http://schemas.microsoft.com/office/powerpoint/2010/main" val="7768958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381000" y="152400"/>
            <a:ext cx="8610600" cy="914400"/>
          </a:xfrm>
        </p:spPr>
        <p:txBody>
          <a:bodyPr/>
          <a:lstStyle/>
          <a:p>
            <a:pPr eaLnBrk="1" hangingPunct="1">
              <a:defRPr/>
            </a:pPr>
            <a:r>
              <a:rPr lang="en-US" sz="3200" dirty="0">
                <a:solidFill>
                  <a:srgbClr val="D2533C"/>
                </a:solidFill>
                <a:latin typeface="Calibri" panose="020F0502020204030204" pitchFamily="34" charset="0"/>
                <a:cs typeface="Calibri" panose="020F0502020204030204" pitchFamily="34" charset="0"/>
              </a:rPr>
              <a:t>Spanish mink farm infection with HPAI H5N1 </a:t>
            </a:r>
            <a:endParaRPr lang="en-US" sz="3200" i="1" dirty="0">
              <a:solidFill>
                <a:srgbClr val="D2533C"/>
              </a:solidFill>
              <a:latin typeface="Calibri" panose="020F0502020204030204" pitchFamily="34" charset="0"/>
              <a:cs typeface="Calibri" panose="020F0502020204030204" pitchFamily="34" charset="0"/>
            </a:endParaRPr>
          </a:p>
        </p:txBody>
      </p:sp>
      <p:sp>
        <p:nvSpPr>
          <p:cNvPr id="7171" name="Text Box 3"/>
          <p:cNvSpPr txBox="1">
            <a:spLocks noChangeArrowheads="1"/>
          </p:cNvSpPr>
          <p:nvPr/>
        </p:nvSpPr>
        <p:spPr bwMode="auto">
          <a:xfrm>
            <a:off x="381000" y="6461125"/>
            <a:ext cx="3573414" cy="24622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defRPr/>
            </a:pPr>
            <a:r>
              <a:rPr lang="en-US" sz="1000" dirty="0">
                <a:latin typeface="Calibri" panose="020F0502020204030204" pitchFamily="34" charset="0"/>
                <a:cs typeface="Calibri" panose="020F0502020204030204" pitchFamily="34" charset="0"/>
              </a:rPr>
              <a:t>Source: Aguero et al. (2023. Eurosurveillance 28(3):</a:t>
            </a:r>
            <a:r>
              <a:rPr lang="en-US" sz="1000" dirty="0" err="1">
                <a:latin typeface="Calibri" panose="020F0502020204030204" pitchFamily="34" charset="0"/>
                <a:cs typeface="Calibri" panose="020F0502020204030204" pitchFamily="34" charset="0"/>
              </a:rPr>
              <a:t>pii</a:t>
            </a:r>
            <a:r>
              <a:rPr lang="en-US" sz="1000" dirty="0">
                <a:latin typeface="Calibri" panose="020F0502020204030204" pitchFamily="34" charset="0"/>
                <a:cs typeface="Calibri" panose="020F0502020204030204" pitchFamily="34" charset="0"/>
              </a:rPr>
              <a:t>=2300001) </a:t>
            </a:r>
          </a:p>
        </p:txBody>
      </p:sp>
      <p:sp>
        <p:nvSpPr>
          <p:cNvPr id="2" name="Text Box 4">
            <a:extLst>
              <a:ext uri="{FF2B5EF4-FFF2-40B4-BE49-F238E27FC236}">
                <a16:creationId xmlns:a16="http://schemas.microsoft.com/office/drawing/2014/main" id="{222F5634-1628-5388-A00C-4027AB1C6857}"/>
              </a:ext>
            </a:extLst>
          </p:cNvPr>
          <p:cNvSpPr txBox="1">
            <a:spLocks noChangeArrowheads="1"/>
          </p:cNvSpPr>
          <p:nvPr/>
        </p:nvSpPr>
        <p:spPr bwMode="auto">
          <a:xfrm>
            <a:off x="271459" y="1043234"/>
            <a:ext cx="7445829" cy="120032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defRPr/>
            </a:pPr>
            <a:r>
              <a:rPr lang="en-US" sz="1800" dirty="0">
                <a:solidFill>
                  <a:srgbClr val="000000"/>
                </a:solidFill>
                <a:effectLst/>
                <a:latin typeface="Times New Roman" panose="02020603050405020304" pitchFamily="18" charset="0"/>
                <a:ea typeface="Times New Roman" panose="02020603050405020304" pitchFamily="18" charset="0"/>
              </a:rPr>
              <a:t>“It was really quite disturbing to us to see how open they were to the environment,” Dr. Thijs </a:t>
            </a:r>
            <a:r>
              <a:rPr lang="en-US" sz="1800" dirty="0" err="1">
                <a:solidFill>
                  <a:srgbClr val="000000"/>
                </a:solidFill>
                <a:effectLst/>
                <a:latin typeface="Times New Roman" panose="02020603050405020304" pitchFamily="18" charset="0"/>
                <a:ea typeface="Times New Roman" panose="02020603050405020304" pitchFamily="18" charset="0"/>
              </a:rPr>
              <a:t>Kuiken</a:t>
            </a:r>
            <a:r>
              <a:rPr lang="en-US" sz="1800" dirty="0">
                <a:solidFill>
                  <a:srgbClr val="000000"/>
                </a:solidFill>
                <a:effectLst/>
                <a:latin typeface="Times New Roman" panose="02020603050405020304" pitchFamily="18" charset="0"/>
                <a:ea typeface="Times New Roman" panose="02020603050405020304" pitchFamily="18" charset="0"/>
              </a:rPr>
              <a:t> said in a New York Time interview, “and how easy it was for both mammals and wild birds to get into these mink farms and have contact with mink.”</a:t>
            </a:r>
            <a:r>
              <a:rPr lang="en-US" dirty="0">
                <a:effectLst/>
              </a:rPr>
              <a:t> </a:t>
            </a:r>
            <a:endParaRPr lang="en-US" dirty="0">
              <a:latin typeface="Calibri" panose="020F0502020204030204" pitchFamily="34" charset="0"/>
              <a:cs typeface="Calibri" panose="020F0502020204030204" pitchFamily="34" charset="0"/>
            </a:endParaRPr>
          </a:p>
        </p:txBody>
      </p:sp>
      <p:pic>
        <p:nvPicPr>
          <p:cNvPr id="1026" name="Picture 2" descr="Bird flu outbreak in mink sparks concern about spread in people">
            <a:extLst>
              <a:ext uri="{FF2B5EF4-FFF2-40B4-BE49-F238E27FC236}">
                <a16:creationId xmlns:a16="http://schemas.microsoft.com/office/drawing/2014/main" id="{40DB8C8D-FA42-5183-35F3-09AE68940A5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022"/>
          <a:stretch/>
        </p:blipFill>
        <p:spPr bwMode="auto">
          <a:xfrm>
            <a:off x="0" y="2945617"/>
            <a:ext cx="4572000" cy="278364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ink cages at a fur farm in Sheboygan Falls">
            <a:extLst>
              <a:ext uri="{FF2B5EF4-FFF2-40B4-BE49-F238E27FC236}">
                <a16:creationId xmlns:a16="http://schemas.microsoft.com/office/drawing/2014/main" id="{0D9829DD-C132-12F5-E22F-3C4DE68E16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8348" y="2736128"/>
            <a:ext cx="4575174" cy="320262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17802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381000" y="152400"/>
            <a:ext cx="8610600" cy="914400"/>
          </a:xfrm>
        </p:spPr>
        <p:txBody>
          <a:bodyPr/>
          <a:lstStyle/>
          <a:p>
            <a:pPr eaLnBrk="1" hangingPunct="1">
              <a:defRPr/>
            </a:pPr>
            <a:r>
              <a:rPr lang="en-US" sz="3200" dirty="0">
                <a:solidFill>
                  <a:srgbClr val="D2533C"/>
                </a:solidFill>
                <a:latin typeface="Calibri" panose="020F0502020204030204" pitchFamily="34" charset="0"/>
                <a:cs typeface="Calibri" panose="020F0502020204030204" pitchFamily="34" charset="0"/>
              </a:rPr>
              <a:t>Transmission on the Spanish mink farm</a:t>
            </a:r>
            <a:endParaRPr lang="en-US" sz="3200" i="1" dirty="0">
              <a:solidFill>
                <a:srgbClr val="D2533C"/>
              </a:solidFill>
              <a:latin typeface="Calibri" panose="020F0502020204030204" pitchFamily="34" charset="0"/>
              <a:cs typeface="Calibri" panose="020F0502020204030204" pitchFamily="34" charset="0"/>
            </a:endParaRPr>
          </a:p>
        </p:txBody>
      </p:sp>
      <p:sp>
        <p:nvSpPr>
          <p:cNvPr id="6" name="Text Box 4">
            <a:extLst>
              <a:ext uri="{FF2B5EF4-FFF2-40B4-BE49-F238E27FC236}">
                <a16:creationId xmlns:a16="http://schemas.microsoft.com/office/drawing/2014/main" id="{2E39E195-F1FC-5F4D-B961-779617582B88}"/>
              </a:ext>
            </a:extLst>
          </p:cNvPr>
          <p:cNvSpPr txBox="1">
            <a:spLocks noChangeArrowheads="1"/>
          </p:cNvSpPr>
          <p:nvPr/>
        </p:nvSpPr>
        <p:spPr bwMode="auto">
          <a:xfrm>
            <a:off x="515601" y="1066800"/>
            <a:ext cx="7445829" cy="12003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defRPr/>
            </a:pPr>
            <a:r>
              <a:rPr lang="en-US" b="1" dirty="0">
                <a:latin typeface="Calibri" panose="020F0502020204030204" pitchFamily="34" charset="0"/>
                <a:cs typeface="Calibri" panose="020F0502020204030204" pitchFamily="34" charset="0"/>
              </a:rPr>
              <a:t>Implications</a:t>
            </a:r>
          </a:p>
          <a:p>
            <a:pPr eaLnBrk="1" hangingPunct="1">
              <a:defRPr/>
            </a:pPr>
            <a:r>
              <a:rPr lang="en-US" dirty="0">
                <a:latin typeface="Calibri" panose="020F0502020204030204" pitchFamily="34" charset="0"/>
                <a:cs typeface="Calibri" panose="020F0502020204030204" pitchFamily="34" charset="0"/>
              </a:rPr>
              <a:t>	Possible mink to mink transmission. </a:t>
            </a:r>
            <a:r>
              <a:rPr lang="en-US" sz="1800" dirty="0">
                <a:solidFill>
                  <a:srgbClr val="000000"/>
                </a:solidFill>
                <a:effectLst/>
                <a:latin typeface="Times New Roman" panose="02020603050405020304" pitchFamily="18" charset="0"/>
                <a:ea typeface="Times New Roman" panose="02020603050405020304" pitchFamily="18" charset="0"/>
              </a:rPr>
              <a:t> “</a:t>
            </a:r>
            <a:r>
              <a:rPr lang="en-US" dirty="0">
                <a:solidFill>
                  <a:srgbClr val="000000"/>
                </a:solidFill>
                <a:latin typeface="Times New Roman" panose="02020603050405020304" pitchFamily="18" charset="0"/>
              </a:rPr>
              <a:t>Our findings also indicate that an onward transmission of the virus to other minks may have taken place in the affected farm.” </a:t>
            </a:r>
          </a:p>
        </p:txBody>
      </p:sp>
      <p:sp>
        <p:nvSpPr>
          <p:cNvPr id="2" name="TextBox 1">
            <a:extLst>
              <a:ext uri="{FF2B5EF4-FFF2-40B4-BE49-F238E27FC236}">
                <a16:creationId xmlns:a16="http://schemas.microsoft.com/office/drawing/2014/main" id="{4A6804E0-3B48-D080-1886-9177749C12A5}"/>
              </a:ext>
            </a:extLst>
          </p:cNvPr>
          <p:cNvSpPr txBox="1"/>
          <p:nvPr/>
        </p:nvSpPr>
        <p:spPr>
          <a:xfrm>
            <a:off x="-1307805" y="903767"/>
            <a:ext cx="184731" cy="369332"/>
          </a:xfrm>
          <a:prstGeom prst="rect">
            <a:avLst/>
          </a:prstGeom>
          <a:noFill/>
        </p:spPr>
        <p:txBody>
          <a:bodyPr wrap="none" rtlCol="0">
            <a:spAutoFit/>
          </a:bodyPr>
          <a:lstStyle/>
          <a:p>
            <a:endParaRPr lang="en-US" dirty="0"/>
          </a:p>
        </p:txBody>
      </p:sp>
      <p:sp>
        <p:nvSpPr>
          <p:cNvPr id="3" name="Text Box 4">
            <a:extLst>
              <a:ext uri="{FF2B5EF4-FFF2-40B4-BE49-F238E27FC236}">
                <a16:creationId xmlns:a16="http://schemas.microsoft.com/office/drawing/2014/main" id="{32D946BF-518A-A202-C9A0-C2ECAC5EE753}"/>
              </a:ext>
            </a:extLst>
          </p:cNvPr>
          <p:cNvSpPr txBox="1">
            <a:spLocks noChangeArrowheads="1"/>
          </p:cNvSpPr>
          <p:nvPr/>
        </p:nvSpPr>
        <p:spPr bwMode="auto">
          <a:xfrm>
            <a:off x="670220" y="3045631"/>
            <a:ext cx="7445829" cy="2031325"/>
          </a:xfrm>
          <a:prstGeom prst="rect">
            <a:avLst/>
          </a:prstGeom>
          <a:solidFill>
            <a:schemeClr val="bg1"/>
          </a:solidFill>
          <a:ln>
            <a:solidFill>
              <a:schemeClr val="tx1"/>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defRPr/>
            </a:pPr>
            <a:r>
              <a:rPr lang="en-US" b="1" dirty="0">
                <a:latin typeface="Calibri" panose="020F0502020204030204" pitchFamily="34" charset="0"/>
                <a:cs typeface="Calibri" panose="020F0502020204030204" pitchFamily="34" charset="0"/>
              </a:rPr>
              <a:t>Mutations</a:t>
            </a:r>
            <a:endParaRPr lang="en-US" sz="1800" dirty="0">
              <a:solidFill>
                <a:srgbClr val="000000"/>
              </a:solidFill>
              <a:effectLst/>
              <a:latin typeface="Times New Roman" panose="02020603050405020304" pitchFamily="18" charset="0"/>
              <a:ea typeface="Times New Roman" panose="02020603050405020304" pitchFamily="18" charset="0"/>
            </a:endParaRPr>
          </a:p>
          <a:p>
            <a:pPr marL="465138" indent="-465138" eaLnBrk="1" hangingPunct="1">
              <a:defRPr/>
            </a:pPr>
            <a:r>
              <a:rPr lang="en-US" dirty="0">
                <a:latin typeface="Calibri" panose="020F0502020204030204" pitchFamily="34" charset="0"/>
                <a:cs typeface="Calibri" panose="020F0502020204030204" pitchFamily="34" charset="0"/>
              </a:rPr>
              <a:t>T271A (PB2). Enhances the polymerase activity of influenza A viruses in mammalian host cells and mice. </a:t>
            </a:r>
          </a:p>
          <a:p>
            <a:pPr marL="465138" indent="-465138" eaLnBrk="1" hangingPunct="1">
              <a:defRPr/>
            </a:pPr>
            <a:r>
              <a:rPr lang="en-US" dirty="0">
                <a:latin typeface="Calibri" panose="020F0502020204030204" pitchFamily="34" charset="0"/>
                <a:cs typeface="Calibri" panose="020F0502020204030204" pitchFamily="34" charset="0"/>
              </a:rPr>
              <a:t>No </a:t>
            </a:r>
            <a:r>
              <a:rPr lang="en-US" dirty="0">
                <a:solidFill>
                  <a:srgbClr val="FF0000"/>
                </a:solidFill>
                <a:latin typeface="Calibri" panose="020F0502020204030204" pitchFamily="34" charset="0"/>
                <a:cs typeface="Calibri" panose="020F0502020204030204" pitchFamily="34" charset="0"/>
              </a:rPr>
              <a:t>E627K</a:t>
            </a:r>
            <a:r>
              <a:rPr lang="en-US" dirty="0">
                <a:latin typeface="Calibri" panose="020F0502020204030204" pitchFamily="34" charset="0"/>
                <a:cs typeface="Calibri" panose="020F0502020204030204" pitchFamily="34" charset="0"/>
              </a:rPr>
              <a:t> (PB2) mutation found</a:t>
            </a:r>
          </a:p>
          <a:p>
            <a:pPr marL="465138" indent="-465138" eaLnBrk="1" hangingPunct="1">
              <a:defRPr/>
            </a:pPr>
            <a:r>
              <a:rPr lang="en-US" dirty="0">
                <a:latin typeface="Calibri" panose="020F0502020204030204" pitchFamily="34" charset="0"/>
                <a:cs typeface="Calibri" panose="020F0502020204030204" pitchFamily="34" charset="0"/>
              </a:rPr>
              <a:t>I396M (NA) disrupts a second sialic acid binding site (2SBS). 2SBS is conserved in nearly all AIV but is lost in all human pandemic viruses. The disruption of 2SBS might increase binding to mammalian type receptors.</a:t>
            </a:r>
          </a:p>
        </p:txBody>
      </p:sp>
      <p:sp>
        <p:nvSpPr>
          <p:cNvPr id="4" name="Text Box 3">
            <a:extLst>
              <a:ext uri="{FF2B5EF4-FFF2-40B4-BE49-F238E27FC236}">
                <a16:creationId xmlns:a16="http://schemas.microsoft.com/office/drawing/2014/main" id="{F6A768F0-A2A2-FEDC-13B8-F0BC9FDCC838}"/>
              </a:ext>
            </a:extLst>
          </p:cNvPr>
          <p:cNvSpPr txBox="1">
            <a:spLocks noChangeArrowheads="1"/>
          </p:cNvSpPr>
          <p:nvPr/>
        </p:nvSpPr>
        <p:spPr bwMode="auto">
          <a:xfrm>
            <a:off x="221976" y="6234982"/>
            <a:ext cx="7111242" cy="24622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defRPr/>
            </a:pPr>
            <a:r>
              <a:rPr lang="en-US" sz="1000" dirty="0">
                <a:latin typeface="Calibri" panose="020F0502020204030204" pitchFamily="34" charset="0"/>
                <a:cs typeface="Calibri" panose="020F0502020204030204" pitchFamily="34" charset="0"/>
              </a:rPr>
              <a:t>Source: Aguero et al. (2023. Eurosurveillance 28(3):</a:t>
            </a:r>
            <a:r>
              <a:rPr lang="en-US" sz="1000" dirty="0" err="1">
                <a:latin typeface="Calibri" panose="020F0502020204030204" pitchFamily="34" charset="0"/>
                <a:cs typeface="Calibri" panose="020F0502020204030204" pitchFamily="34" charset="0"/>
              </a:rPr>
              <a:t>pii</a:t>
            </a:r>
            <a:r>
              <a:rPr lang="en-US" sz="1000" dirty="0">
                <a:latin typeface="Calibri" panose="020F0502020204030204" pitchFamily="34" charset="0"/>
                <a:cs typeface="Calibri" panose="020F0502020204030204" pitchFamily="34" charset="0"/>
              </a:rPr>
              <a:t>=2300001) &amp; De Vries and de </a:t>
            </a:r>
            <a:r>
              <a:rPr lang="en-US" sz="1000" dirty="0" err="1">
                <a:latin typeface="Calibri" panose="020F0502020204030204" pitchFamily="34" charset="0"/>
                <a:cs typeface="Calibri" panose="020F0502020204030204" pitchFamily="34" charset="0"/>
              </a:rPr>
              <a:t>Haan</a:t>
            </a:r>
            <a:r>
              <a:rPr lang="en-US" sz="1000" dirty="0">
                <a:latin typeface="Calibri" panose="020F0502020204030204" pitchFamily="34" charset="0"/>
                <a:cs typeface="Calibri" panose="020F0502020204030204" pitchFamily="34" charset="0"/>
              </a:rPr>
              <a:t> (2023. Eurosurveillance 28(7):</a:t>
            </a:r>
            <a:r>
              <a:rPr lang="en-US" sz="1000" dirty="0" err="1">
                <a:latin typeface="Calibri" panose="020F0502020204030204" pitchFamily="34" charset="0"/>
                <a:cs typeface="Calibri" panose="020F0502020204030204" pitchFamily="34" charset="0"/>
              </a:rPr>
              <a:t>pii</a:t>
            </a:r>
            <a:r>
              <a:rPr lang="en-US" sz="1000" dirty="0">
                <a:latin typeface="Calibri" panose="020F0502020204030204" pitchFamily="34" charset="0"/>
                <a:cs typeface="Calibri" panose="020F0502020204030204" pitchFamily="34" charset="0"/>
              </a:rPr>
              <a:t>=2300085).</a:t>
            </a:r>
          </a:p>
        </p:txBody>
      </p:sp>
    </p:spTree>
    <p:extLst>
      <p:ext uri="{BB962C8B-B14F-4D97-AF65-F5344CB8AC3E}">
        <p14:creationId xmlns:p14="http://schemas.microsoft.com/office/powerpoint/2010/main" val="40758703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381000" y="152400"/>
            <a:ext cx="8610600" cy="914400"/>
          </a:xfrm>
        </p:spPr>
        <p:txBody>
          <a:bodyPr/>
          <a:lstStyle/>
          <a:p>
            <a:pPr eaLnBrk="1" hangingPunct="1">
              <a:defRPr/>
            </a:pPr>
            <a:r>
              <a:rPr lang="en-US" sz="3200" dirty="0">
                <a:solidFill>
                  <a:srgbClr val="D2533C"/>
                </a:solidFill>
                <a:latin typeface="Calibri" panose="020F0502020204030204" pitchFamily="34" charset="0"/>
                <a:cs typeface="Calibri" panose="020F0502020204030204" pitchFamily="34" charset="0"/>
              </a:rPr>
              <a:t>H5N1 infection in seals</a:t>
            </a:r>
            <a:endParaRPr lang="en-US" sz="3200" i="1" dirty="0">
              <a:solidFill>
                <a:srgbClr val="D2533C"/>
              </a:solidFill>
              <a:latin typeface="Calibri" panose="020F0502020204030204" pitchFamily="34" charset="0"/>
              <a:cs typeface="Calibri" panose="020F0502020204030204" pitchFamily="34" charset="0"/>
            </a:endParaRPr>
          </a:p>
        </p:txBody>
      </p:sp>
      <p:sp>
        <p:nvSpPr>
          <p:cNvPr id="7171" name="Text Box 3"/>
          <p:cNvSpPr txBox="1">
            <a:spLocks noChangeArrowheads="1"/>
          </p:cNvSpPr>
          <p:nvPr/>
        </p:nvSpPr>
        <p:spPr bwMode="auto">
          <a:xfrm>
            <a:off x="381000" y="6461125"/>
            <a:ext cx="1927131" cy="2462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defRPr/>
            </a:pPr>
            <a:r>
              <a:rPr lang="en-US" sz="1000" dirty="0">
                <a:latin typeface="Calibri" panose="020F0502020204030204" pitchFamily="34" charset="0"/>
                <a:cs typeface="Calibri" panose="020F0502020204030204" pitchFamily="34" charset="0"/>
              </a:rPr>
              <a:t>Source: Puryear 2023 EID 29:786.</a:t>
            </a:r>
          </a:p>
        </p:txBody>
      </p:sp>
      <p:sp>
        <p:nvSpPr>
          <p:cNvPr id="5" name="TextBox 4">
            <a:extLst>
              <a:ext uri="{FF2B5EF4-FFF2-40B4-BE49-F238E27FC236}">
                <a16:creationId xmlns:a16="http://schemas.microsoft.com/office/drawing/2014/main" id="{4C54809E-02B2-2342-AA95-9A523738196F}"/>
              </a:ext>
            </a:extLst>
          </p:cNvPr>
          <p:cNvSpPr txBox="1"/>
          <p:nvPr/>
        </p:nvSpPr>
        <p:spPr>
          <a:xfrm>
            <a:off x="5764307" y="6481483"/>
            <a:ext cx="3379693" cy="215444"/>
          </a:xfrm>
          <a:prstGeom prst="rect">
            <a:avLst/>
          </a:prstGeom>
          <a:noFill/>
        </p:spPr>
        <p:txBody>
          <a:bodyPr wrap="square" rtlCol="0">
            <a:spAutoFit/>
          </a:bodyPr>
          <a:lstStyle/>
          <a:p>
            <a:r>
              <a:rPr lang="en-US" sz="800" dirty="0">
                <a:latin typeface="Calibri" panose="020F0502020204030204" pitchFamily="34" charset="0"/>
                <a:cs typeface="Calibri" panose="020F0502020204030204" pitchFamily="34" charset="0"/>
              </a:rPr>
              <a:t>Preliminary Information - Subject to Revision. Not for Citation or Distribution.</a:t>
            </a:r>
          </a:p>
        </p:txBody>
      </p:sp>
      <p:pic>
        <p:nvPicPr>
          <p:cNvPr id="3" name="Picture 2">
            <a:extLst>
              <a:ext uri="{FF2B5EF4-FFF2-40B4-BE49-F238E27FC236}">
                <a16:creationId xmlns:a16="http://schemas.microsoft.com/office/drawing/2014/main" id="{541C95E6-D7FF-830D-566F-9E6BDADB6F58}"/>
              </a:ext>
            </a:extLst>
          </p:cNvPr>
          <p:cNvPicPr>
            <a:picLocks noChangeAspect="1"/>
          </p:cNvPicPr>
          <p:nvPr/>
        </p:nvPicPr>
        <p:blipFill rotWithShape="1">
          <a:blip r:embed="rId3">
            <a:extLst>
              <a:ext uri="{28A0092B-C50C-407E-A947-70E740481C1C}">
                <a14:useLocalDpi xmlns:a14="http://schemas.microsoft.com/office/drawing/2010/main" val="0"/>
              </a:ext>
            </a:extLst>
          </a:blip>
          <a:srcRect r="46198"/>
          <a:stretch/>
        </p:blipFill>
        <p:spPr>
          <a:xfrm>
            <a:off x="524493" y="1300237"/>
            <a:ext cx="4181707" cy="4390786"/>
          </a:xfrm>
          <a:prstGeom prst="rect">
            <a:avLst/>
          </a:prstGeom>
        </p:spPr>
      </p:pic>
      <p:pic>
        <p:nvPicPr>
          <p:cNvPr id="6" name="Picture 5">
            <a:extLst>
              <a:ext uri="{FF2B5EF4-FFF2-40B4-BE49-F238E27FC236}">
                <a16:creationId xmlns:a16="http://schemas.microsoft.com/office/drawing/2014/main" id="{59201697-6ED8-8946-17FF-6E9E674DE1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6919" y="0"/>
            <a:ext cx="3881120" cy="6858000"/>
          </a:xfrm>
          <a:prstGeom prst="rect">
            <a:avLst/>
          </a:prstGeom>
        </p:spPr>
      </p:pic>
    </p:spTree>
    <p:extLst>
      <p:ext uri="{BB962C8B-B14F-4D97-AF65-F5344CB8AC3E}">
        <p14:creationId xmlns:p14="http://schemas.microsoft.com/office/powerpoint/2010/main" val="21115174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381000" y="152400"/>
            <a:ext cx="8610600" cy="914400"/>
          </a:xfrm>
        </p:spPr>
        <p:txBody>
          <a:bodyPr/>
          <a:lstStyle/>
          <a:p>
            <a:pPr eaLnBrk="1" hangingPunct="1">
              <a:defRPr/>
            </a:pPr>
            <a:r>
              <a:rPr lang="en-US" sz="3200" dirty="0">
                <a:solidFill>
                  <a:srgbClr val="D2533C"/>
                </a:solidFill>
                <a:latin typeface="Calibri" panose="020F0502020204030204" pitchFamily="34" charset="0"/>
                <a:cs typeface="Calibri" panose="020F0502020204030204" pitchFamily="34" charset="0"/>
              </a:rPr>
              <a:t>clade 2.3.4.4 b HPAI H5N1 infection in sea lions</a:t>
            </a:r>
            <a:endParaRPr lang="en-US" sz="3200" i="1" dirty="0">
              <a:solidFill>
                <a:srgbClr val="D2533C"/>
              </a:solidFill>
              <a:latin typeface="Calibri" panose="020F0502020204030204" pitchFamily="34" charset="0"/>
              <a:cs typeface="Calibri" panose="020F0502020204030204" pitchFamily="34" charset="0"/>
            </a:endParaRPr>
          </a:p>
        </p:txBody>
      </p:sp>
      <p:sp>
        <p:nvSpPr>
          <p:cNvPr id="7171" name="Text Box 3"/>
          <p:cNvSpPr txBox="1">
            <a:spLocks noChangeArrowheads="1"/>
          </p:cNvSpPr>
          <p:nvPr/>
        </p:nvSpPr>
        <p:spPr bwMode="auto">
          <a:xfrm>
            <a:off x="381000" y="6461125"/>
            <a:ext cx="2550698" cy="2462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defRPr/>
            </a:pPr>
            <a:r>
              <a:rPr lang="en-US" sz="1000" dirty="0">
                <a:latin typeface="Calibri" panose="020F0502020204030204" pitchFamily="34" charset="0"/>
                <a:cs typeface="Calibri" panose="020F0502020204030204" pitchFamily="34" charset="0"/>
              </a:rPr>
              <a:t>Source: </a:t>
            </a:r>
            <a:r>
              <a:rPr lang="en-US" sz="1000" dirty="0" err="1">
                <a:latin typeface="Calibri" panose="020F0502020204030204" pitchFamily="34" charset="0"/>
                <a:cs typeface="Calibri" panose="020F0502020204030204" pitchFamily="34" charset="0"/>
              </a:rPr>
              <a:t>Gamarra</a:t>
            </a:r>
            <a:r>
              <a:rPr lang="en-US" sz="1000" dirty="0">
                <a:latin typeface="Calibri" panose="020F0502020204030204" pitchFamily="34" charset="0"/>
                <a:cs typeface="Calibri" panose="020F0502020204030204" pitchFamily="34" charset="0"/>
              </a:rPr>
              <a:t>-Toledo et al.(2023. bioRxiv).</a:t>
            </a:r>
          </a:p>
        </p:txBody>
      </p:sp>
      <p:sp>
        <p:nvSpPr>
          <p:cNvPr id="5" name="TextBox 4">
            <a:extLst>
              <a:ext uri="{FF2B5EF4-FFF2-40B4-BE49-F238E27FC236}">
                <a16:creationId xmlns:a16="http://schemas.microsoft.com/office/drawing/2014/main" id="{4C54809E-02B2-2342-AA95-9A523738196F}"/>
              </a:ext>
            </a:extLst>
          </p:cNvPr>
          <p:cNvSpPr txBox="1"/>
          <p:nvPr/>
        </p:nvSpPr>
        <p:spPr>
          <a:xfrm>
            <a:off x="5764307" y="6481483"/>
            <a:ext cx="3379693" cy="215444"/>
          </a:xfrm>
          <a:prstGeom prst="rect">
            <a:avLst/>
          </a:prstGeom>
          <a:noFill/>
        </p:spPr>
        <p:txBody>
          <a:bodyPr wrap="square" rtlCol="0">
            <a:spAutoFit/>
          </a:bodyPr>
          <a:lstStyle/>
          <a:p>
            <a:r>
              <a:rPr lang="en-US" sz="800" dirty="0">
                <a:latin typeface="Calibri" panose="020F0502020204030204" pitchFamily="34" charset="0"/>
                <a:cs typeface="Calibri" panose="020F0502020204030204" pitchFamily="34" charset="0"/>
              </a:rPr>
              <a:t>Preliminary Information - Subject to Revision. Not for Citation or Distribution.</a:t>
            </a:r>
          </a:p>
        </p:txBody>
      </p:sp>
      <p:pic>
        <p:nvPicPr>
          <p:cNvPr id="2050" name="Picture 2" descr="Peru : 585 sea lions died due to bird flu | Dt Next - YouTube">
            <a:hlinkClick r:id="rId3"/>
            <a:extLst>
              <a:ext uri="{FF2B5EF4-FFF2-40B4-BE49-F238E27FC236}">
                <a16:creationId xmlns:a16="http://schemas.microsoft.com/office/drawing/2014/main" id="{111487EF-B9AC-A12F-1D0D-C88A57243F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700" y="2088684"/>
            <a:ext cx="7606853" cy="427885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AE3C58A-332D-79EB-27D3-3BCCE8386E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1028" y="801903"/>
            <a:ext cx="1793272" cy="1451023"/>
          </a:xfrm>
          <a:prstGeom prst="rect">
            <a:avLst/>
          </a:prstGeom>
        </p:spPr>
      </p:pic>
      <p:grpSp>
        <p:nvGrpSpPr>
          <p:cNvPr id="6" name="Group 5">
            <a:extLst>
              <a:ext uri="{FF2B5EF4-FFF2-40B4-BE49-F238E27FC236}">
                <a16:creationId xmlns:a16="http://schemas.microsoft.com/office/drawing/2014/main" id="{0A515484-BDBF-0801-5CF2-0409A6AF30D0}"/>
              </a:ext>
            </a:extLst>
          </p:cNvPr>
          <p:cNvGrpSpPr/>
          <p:nvPr/>
        </p:nvGrpSpPr>
        <p:grpSpPr>
          <a:xfrm>
            <a:off x="169680" y="1190948"/>
            <a:ext cx="6875697" cy="1447097"/>
            <a:chOff x="139700" y="1190948"/>
            <a:chExt cx="6875697" cy="1447097"/>
          </a:xfrm>
        </p:grpSpPr>
        <p:sp>
          <p:nvSpPr>
            <p:cNvPr id="2" name="TextBox 1">
              <a:extLst>
                <a:ext uri="{FF2B5EF4-FFF2-40B4-BE49-F238E27FC236}">
                  <a16:creationId xmlns:a16="http://schemas.microsoft.com/office/drawing/2014/main" id="{40302139-0BB0-B09E-59EB-FD0FC59AF698}"/>
                </a:ext>
              </a:extLst>
            </p:cNvPr>
            <p:cNvSpPr txBox="1"/>
            <p:nvPr/>
          </p:nvSpPr>
          <p:spPr>
            <a:xfrm>
              <a:off x="139700" y="1190948"/>
              <a:ext cx="6875697" cy="646331"/>
            </a:xfrm>
            <a:prstGeom prst="rect">
              <a:avLst/>
            </a:prstGeom>
            <a:noFill/>
          </p:spPr>
          <p:txBody>
            <a:bodyPr wrap="square" rtlCol="0">
              <a:spAutoFit/>
            </a:bodyPr>
            <a:lstStyle/>
            <a:p>
              <a:r>
                <a:rPr lang="en-US" sz="1800" dirty="0">
                  <a:solidFill>
                    <a:srgbClr val="000000"/>
                  </a:solidFill>
                  <a:effectLst/>
                  <a:latin typeface="Times New Roman" panose="02020603050405020304" pitchFamily="18" charset="0"/>
                  <a:ea typeface="Times New Roman" panose="02020603050405020304" pitchFamily="18" charset="0"/>
                </a:rPr>
                <a:t>3,347 sea lions, 958 Humboldt penguins, 16 marine otters, 15 porpoises and 11 Chilean dolphins have died in Chile </a:t>
              </a:r>
              <a:endParaRPr lang="en-US" dirty="0"/>
            </a:p>
          </p:txBody>
        </p:sp>
        <p:sp>
          <p:nvSpPr>
            <p:cNvPr id="4" name="TextBox 3">
              <a:extLst>
                <a:ext uri="{FF2B5EF4-FFF2-40B4-BE49-F238E27FC236}">
                  <a16:creationId xmlns:a16="http://schemas.microsoft.com/office/drawing/2014/main" id="{CB211A04-6ADA-AB7C-B3F6-CEC667C2D321}"/>
                </a:ext>
              </a:extLst>
            </p:cNvPr>
            <p:cNvSpPr txBox="1"/>
            <p:nvPr/>
          </p:nvSpPr>
          <p:spPr>
            <a:xfrm>
              <a:off x="531143" y="2237935"/>
              <a:ext cx="937896" cy="400110"/>
            </a:xfrm>
            <a:prstGeom prst="rect">
              <a:avLst/>
            </a:prstGeom>
            <a:solidFill>
              <a:schemeClr val="bg1"/>
            </a:solidFill>
          </p:spPr>
          <p:txBody>
            <a:bodyPr wrap="square" rtlCol="0">
              <a:spAutoFit/>
            </a:bodyPr>
            <a:lstStyle/>
            <a:p>
              <a:pPr algn="ctr"/>
              <a:r>
                <a:rPr lang="en-US" sz="2000" dirty="0"/>
                <a:t>5,000</a:t>
              </a:r>
            </a:p>
          </p:txBody>
        </p:sp>
      </p:grpSp>
      <p:pic>
        <p:nvPicPr>
          <p:cNvPr id="8" name="Picture 7">
            <a:extLst>
              <a:ext uri="{FF2B5EF4-FFF2-40B4-BE49-F238E27FC236}">
                <a16:creationId xmlns:a16="http://schemas.microsoft.com/office/drawing/2014/main" id="{B13B2265-E814-F36B-8C45-1090D52315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3027" y="1930865"/>
            <a:ext cx="7772400" cy="1805259"/>
          </a:xfrm>
          <a:prstGeom prst="rect">
            <a:avLst/>
          </a:prstGeom>
        </p:spPr>
      </p:pic>
    </p:spTree>
    <p:extLst>
      <p:ext uri="{BB962C8B-B14F-4D97-AF65-F5344CB8AC3E}">
        <p14:creationId xmlns:p14="http://schemas.microsoft.com/office/powerpoint/2010/main" val="3387411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linds(horizontal)">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381000" y="152400"/>
            <a:ext cx="8610600" cy="914400"/>
          </a:xfrm>
        </p:spPr>
        <p:txBody>
          <a:bodyPr/>
          <a:lstStyle/>
          <a:p>
            <a:pPr eaLnBrk="1" hangingPunct="1">
              <a:defRPr/>
            </a:pPr>
            <a:r>
              <a:rPr lang="en-US" sz="3200" dirty="0">
                <a:solidFill>
                  <a:srgbClr val="D2533C"/>
                </a:solidFill>
                <a:latin typeface="Calibri" panose="020F0502020204030204" pitchFamily="34" charset="0"/>
                <a:cs typeface="Calibri" panose="020F0502020204030204" pitchFamily="34" charset="0"/>
              </a:rPr>
              <a:t>Clade 2.3.4.4b global mammalian species infected</a:t>
            </a:r>
            <a:endParaRPr lang="en-US" sz="3200" i="1" dirty="0">
              <a:solidFill>
                <a:srgbClr val="D2533C"/>
              </a:solidFill>
              <a:latin typeface="Calibri" panose="020F0502020204030204" pitchFamily="34" charset="0"/>
              <a:cs typeface="Calibri" panose="020F0502020204030204" pitchFamily="34" charset="0"/>
            </a:endParaRPr>
          </a:p>
        </p:txBody>
      </p:sp>
      <p:sp>
        <p:nvSpPr>
          <p:cNvPr id="7171" name="Text Box 3"/>
          <p:cNvSpPr txBox="1">
            <a:spLocks noChangeArrowheads="1"/>
          </p:cNvSpPr>
          <p:nvPr/>
        </p:nvSpPr>
        <p:spPr bwMode="auto">
          <a:xfrm>
            <a:off x="381000" y="6524923"/>
            <a:ext cx="809837" cy="24622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defRPr/>
            </a:pPr>
            <a:r>
              <a:rPr lang="en-US" sz="1000" dirty="0">
                <a:latin typeface="Calibri" panose="020F0502020204030204" pitchFamily="34" charset="0"/>
                <a:cs typeface="Calibri" panose="020F0502020204030204" pitchFamily="34" charset="0"/>
              </a:rPr>
              <a:t>Source: DVL</a:t>
            </a:r>
          </a:p>
        </p:txBody>
      </p:sp>
      <p:sp>
        <p:nvSpPr>
          <p:cNvPr id="5" name="TextBox 4">
            <a:extLst>
              <a:ext uri="{FF2B5EF4-FFF2-40B4-BE49-F238E27FC236}">
                <a16:creationId xmlns:a16="http://schemas.microsoft.com/office/drawing/2014/main" id="{4C54809E-02B2-2342-AA95-9A523738196F}"/>
              </a:ext>
            </a:extLst>
          </p:cNvPr>
          <p:cNvSpPr txBox="1"/>
          <p:nvPr/>
        </p:nvSpPr>
        <p:spPr>
          <a:xfrm>
            <a:off x="5764307" y="6545281"/>
            <a:ext cx="3379693" cy="215444"/>
          </a:xfrm>
          <a:prstGeom prst="rect">
            <a:avLst/>
          </a:prstGeom>
          <a:noFill/>
        </p:spPr>
        <p:txBody>
          <a:bodyPr wrap="square" rtlCol="0">
            <a:spAutoFit/>
          </a:bodyPr>
          <a:lstStyle/>
          <a:p>
            <a:r>
              <a:rPr lang="en-US" sz="800" dirty="0">
                <a:latin typeface="Calibri" panose="020F0502020204030204" pitchFamily="34" charset="0"/>
                <a:cs typeface="Calibri" panose="020F0502020204030204" pitchFamily="34" charset="0"/>
              </a:rPr>
              <a:t>Preliminary Information - Subject to Revision. Not for Citation or Distribution.</a:t>
            </a:r>
          </a:p>
        </p:txBody>
      </p:sp>
      <p:pic>
        <p:nvPicPr>
          <p:cNvPr id="3" name="Picture 2">
            <a:extLst>
              <a:ext uri="{FF2B5EF4-FFF2-40B4-BE49-F238E27FC236}">
                <a16:creationId xmlns:a16="http://schemas.microsoft.com/office/drawing/2014/main" id="{AE5F4D44-CBE1-188D-1216-2E2ED1190068}"/>
              </a:ext>
            </a:extLst>
          </p:cNvPr>
          <p:cNvPicPr>
            <a:picLocks noChangeAspect="1"/>
          </p:cNvPicPr>
          <p:nvPr/>
        </p:nvPicPr>
        <p:blipFill>
          <a:blip r:embed="rId3"/>
          <a:stretch>
            <a:fillRect/>
          </a:stretch>
        </p:blipFill>
        <p:spPr>
          <a:xfrm>
            <a:off x="685800" y="908643"/>
            <a:ext cx="7065335" cy="5601261"/>
          </a:xfrm>
          <a:prstGeom prst="rect">
            <a:avLst/>
          </a:prstGeom>
        </p:spPr>
      </p:pic>
      <p:grpSp>
        <p:nvGrpSpPr>
          <p:cNvPr id="31" name="Group 30">
            <a:extLst>
              <a:ext uri="{FF2B5EF4-FFF2-40B4-BE49-F238E27FC236}">
                <a16:creationId xmlns:a16="http://schemas.microsoft.com/office/drawing/2014/main" id="{52592F60-BD30-738C-799C-83BE939240A2}"/>
              </a:ext>
            </a:extLst>
          </p:cNvPr>
          <p:cNvGrpSpPr/>
          <p:nvPr/>
        </p:nvGrpSpPr>
        <p:grpSpPr>
          <a:xfrm>
            <a:off x="7901367" y="949837"/>
            <a:ext cx="693781" cy="5767177"/>
            <a:chOff x="7901367" y="949837"/>
            <a:chExt cx="693781" cy="5767177"/>
          </a:xfrm>
        </p:grpSpPr>
        <p:pic>
          <p:nvPicPr>
            <p:cNvPr id="8" name="Picture 7">
              <a:extLst>
                <a:ext uri="{FF2B5EF4-FFF2-40B4-BE49-F238E27FC236}">
                  <a16:creationId xmlns:a16="http://schemas.microsoft.com/office/drawing/2014/main" id="{5E0F720B-5C5A-82B7-0277-01C6AB4F3B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09348" y="1108735"/>
              <a:ext cx="685800" cy="685800"/>
            </a:xfrm>
            <a:prstGeom prst="rect">
              <a:avLst/>
            </a:prstGeom>
          </p:spPr>
        </p:pic>
        <p:pic>
          <p:nvPicPr>
            <p:cNvPr id="10" name="Picture 9">
              <a:extLst>
                <a:ext uri="{FF2B5EF4-FFF2-40B4-BE49-F238E27FC236}">
                  <a16:creationId xmlns:a16="http://schemas.microsoft.com/office/drawing/2014/main" id="{AA282E59-94A1-F872-ABEF-24412E9BA8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01367" y="1601976"/>
              <a:ext cx="658368" cy="429876"/>
            </a:xfrm>
            <a:prstGeom prst="rect">
              <a:avLst/>
            </a:prstGeom>
          </p:spPr>
        </p:pic>
        <p:pic>
          <p:nvPicPr>
            <p:cNvPr id="6" name="Picture 5">
              <a:extLst>
                <a:ext uri="{FF2B5EF4-FFF2-40B4-BE49-F238E27FC236}">
                  <a16:creationId xmlns:a16="http://schemas.microsoft.com/office/drawing/2014/main" id="{C2500CDD-45B1-FEAE-67E1-A03F46BAEA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09348" y="949837"/>
              <a:ext cx="685800" cy="372717"/>
            </a:xfrm>
            <a:prstGeom prst="rect">
              <a:avLst/>
            </a:prstGeom>
          </p:spPr>
        </p:pic>
        <p:pic>
          <p:nvPicPr>
            <p:cNvPr id="12" name="Picture 11">
              <a:extLst>
                <a:ext uri="{FF2B5EF4-FFF2-40B4-BE49-F238E27FC236}">
                  <a16:creationId xmlns:a16="http://schemas.microsoft.com/office/drawing/2014/main" id="{9D26139C-8A9A-9E60-F009-2E6E6D5A0E8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7909348" y="2190169"/>
              <a:ext cx="658368" cy="308994"/>
            </a:xfrm>
            <a:prstGeom prst="rect">
              <a:avLst/>
            </a:prstGeom>
          </p:spPr>
        </p:pic>
        <p:pic>
          <p:nvPicPr>
            <p:cNvPr id="14" name="Picture 13">
              <a:extLst>
                <a:ext uri="{FF2B5EF4-FFF2-40B4-BE49-F238E27FC236}">
                  <a16:creationId xmlns:a16="http://schemas.microsoft.com/office/drawing/2014/main" id="{F06EA537-C07F-E265-469A-1B4AD623B05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7936780" y="2657478"/>
              <a:ext cx="658368" cy="204654"/>
            </a:xfrm>
            <a:prstGeom prst="rect">
              <a:avLst/>
            </a:prstGeom>
          </p:spPr>
        </p:pic>
        <p:pic>
          <p:nvPicPr>
            <p:cNvPr id="16" name="Picture 15">
              <a:extLst>
                <a:ext uri="{FF2B5EF4-FFF2-40B4-BE49-F238E27FC236}">
                  <a16:creationId xmlns:a16="http://schemas.microsoft.com/office/drawing/2014/main" id="{CFF3C697-C593-7D3C-75D2-7383C95A331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36780" y="3190573"/>
              <a:ext cx="658368" cy="290866"/>
            </a:xfrm>
            <a:prstGeom prst="rect">
              <a:avLst/>
            </a:prstGeom>
          </p:spPr>
        </p:pic>
        <p:pic>
          <p:nvPicPr>
            <p:cNvPr id="18" name="Picture 17">
              <a:extLst>
                <a:ext uri="{FF2B5EF4-FFF2-40B4-BE49-F238E27FC236}">
                  <a16:creationId xmlns:a16="http://schemas.microsoft.com/office/drawing/2014/main" id="{4F54D6F3-FF31-3163-C41A-05159228479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7936780" y="3501533"/>
              <a:ext cx="658368" cy="467506"/>
            </a:xfrm>
            <a:prstGeom prst="rect">
              <a:avLst/>
            </a:prstGeom>
          </p:spPr>
        </p:pic>
        <p:pic>
          <p:nvPicPr>
            <p:cNvPr id="20" name="Picture 19">
              <a:extLst>
                <a:ext uri="{FF2B5EF4-FFF2-40B4-BE49-F238E27FC236}">
                  <a16:creationId xmlns:a16="http://schemas.microsoft.com/office/drawing/2014/main" id="{36544987-6616-982C-A6C6-93CD258F018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936780" y="4350645"/>
              <a:ext cx="658368" cy="405150"/>
            </a:xfrm>
            <a:prstGeom prst="rect">
              <a:avLst/>
            </a:prstGeom>
          </p:spPr>
        </p:pic>
        <p:pic>
          <p:nvPicPr>
            <p:cNvPr id="24" name="Picture 23">
              <a:extLst>
                <a:ext uri="{FF2B5EF4-FFF2-40B4-BE49-F238E27FC236}">
                  <a16:creationId xmlns:a16="http://schemas.microsoft.com/office/drawing/2014/main" id="{F2C5AB5D-CC6F-0F45-8B26-A01A05517FC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7923064" y="4914116"/>
              <a:ext cx="658368" cy="524349"/>
            </a:xfrm>
            <a:prstGeom prst="rect">
              <a:avLst/>
            </a:prstGeom>
          </p:spPr>
        </p:pic>
        <p:pic>
          <p:nvPicPr>
            <p:cNvPr id="26" name="Picture 25">
              <a:extLst>
                <a:ext uri="{FF2B5EF4-FFF2-40B4-BE49-F238E27FC236}">
                  <a16:creationId xmlns:a16="http://schemas.microsoft.com/office/drawing/2014/main" id="{E4FE99AE-3BE7-EBBE-81EE-B5120464A5F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936780" y="5426658"/>
              <a:ext cx="658368" cy="385479"/>
            </a:xfrm>
            <a:prstGeom prst="rect">
              <a:avLst/>
            </a:prstGeom>
          </p:spPr>
        </p:pic>
        <p:pic>
          <p:nvPicPr>
            <p:cNvPr id="28" name="Picture 27">
              <a:extLst>
                <a:ext uri="{FF2B5EF4-FFF2-40B4-BE49-F238E27FC236}">
                  <a16:creationId xmlns:a16="http://schemas.microsoft.com/office/drawing/2014/main" id="{68B4A208-2AA1-C7B5-BCE7-7826A2943EB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909348" y="5885394"/>
              <a:ext cx="658368" cy="367404"/>
            </a:xfrm>
            <a:prstGeom prst="rect">
              <a:avLst/>
            </a:prstGeom>
          </p:spPr>
        </p:pic>
        <p:pic>
          <p:nvPicPr>
            <p:cNvPr id="30" name="Picture 29">
              <a:extLst>
                <a:ext uri="{FF2B5EF4-FFF2-40B4-BE49-F238E27FC236}">
                  <a16:creationId xmlns:a16="http://schemas.microsoft.com/office/drawing/2014/main" id="{0E7618A9-5CE1-ACA5-FCD2-32D2056511F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936780" y="6326050"/>
              <a:ext cx="658368" cy="390964"/>
            </a:xfrm>
            <a:prstGeom prst="rect">
              <a:avLst/>
            </a:prstGeom>
          </p:spPr>
        </p:pic>
      </p:grpSp>
    </p:spTree>
    <p:extLst>
      <p:ext uri="{BB962C8B-B14F-4D97-AF65-F5344CB8AC3E}">
        <p14:creationId xmlns:p14="http://schemas.microsoft.com/office/powerpoint/2010/main" val="9888825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p:cNvSpPr>
            <a:spLocks noGrp="1"/>
          </p:cNvSpPr>
          <p:nvPr>
            <p:ph type="body" sz="quarter" idx="13" hasCustomPrompt="1"/>
          </p:nvPr>
        </p:nvSpPr>
        <p:spPr>
          <a:xfrm>
            <a:off x="270272" y="5852250"/>
            <a:ext cx="8639175" cy="135000"/>
          </a:xfrm>
        </p:spPr>
        <p:txBody>
          <a:bodyPr>
            <a:noAutofit/>
          </a:bodyPr>
          <a:lstStyle>
            <a:lvl1pPr marL="0" indent="0" algn="r">
              <a:buNone/>
              <a:defRPr sz="800">
                <a:latin typeface="Arial" panose="020B0604020202020204" pitchFamily="34" charset="0"/>
                <a:cs typeface="Arial" panose="020B0604020202020204" pitchFamily="34" charset="0"/>
              </a:defRPr>
            </a:lvl1pPr>
            <a:lvl2pPr>
              <a:defRPr sz="800">
                <a:latin typeface="Arial" panose="020B0604020202020204" pitchFamily="34" charset="0"/>
                <a:cs typeface="Arial" panose="020B0604020202020204" pitchFamily="34" charset="0"/>
              </a:defRPr>
            </a:lvl2pPr>
            <a:lvl3pPr>
              <a:defRPr sz="800">
                <a:latin typeface="Arial" panose="020B0604020202020204" pitchFamily="34" charset="0"/>
                <a:cs typeface="Arial" panose="020B0604020202020204" pitchFamily="34" charset="0"/>
              </a:defRPr>
            </a:lvl3pPr>
            <a:lvl4pPr>
              <a:defRPr sz="800">
                <a:latin typeface="Arial" panose="020B0604020202020204" pitchFamily="34" charset="0"/>
                <a:cs typeface="Arial" panose="020B0604020202020204" pitchFamily="34" charset="0"/>
              </a:defRPr>
            </a:lvl4pPr>
            <a:lvl5pPr>
              <a:defRPr sz="800">
                <a:latin typeface="Arial" panose="020B0604020202020204" pitchFamily="34" charset="0"/>
                <a:cs typeface="Arial" panose="020B0604020202020204" pitchFamily="34" charset="0"/>
              </a:defRPr>
            </a:lvl5pPr>
          </a:lstStyle>
          <a:p>
            <a:r>
              <a:rPr lang="en-US" b="0" i="0"/>
              <a:t>This work is licensed under a </a:t>
            </a:r>
            <a:r>
              <a:rPr lang="en-US" b="0" i="0">
                <a:hlinkClick r:id="rId3" tooltip="http://creativecommons.org/licenses/by/4.0/"/>
              </a:rPr>
              <a:t>Creative Commons Attribution 4.0 International License</a:t>
            </a:r>
            <a:r>
              <a:rPr lang="en-US" b="0" i="0"/>
              <a:t>.</a:t>
            </a:r>
          </a:p>
        </p:txBody>
      </p:sp>
      <p:pic>
        <p:nvPicPr>
          <p:cNvPr id="4" name="Picture 3">
            <a:extLst>
              <a:ext uri="{FF2B5EF4-FFF2-40B4-BE49-F238E27FC236}">
                <a16:creationId xmlns:a16="http://schemas.microsoft.com/office/drawing/2014/main" id="{018E4123-FFD5-5FDA-C8B9-6846A71698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 y="1168327"/>
            <a:ext cx="7772400" cy="3608614"/>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idx="4294967295"/>
          </p:nvPr>
        </p:nvSpPr>
        <p:spPr>
          <a:xfrm>
            <a:off x="224119" y="307764"/>
            <a:ext cx="8610600" cy="457200"/>
          </a:xfrm>
        </p:spPr>
        <p:txBody>
          <a:bodyPr>
            <a:noAutofit/>
          </a:bodyPr>
          <a:lstStyle/>
          <a:p>
            <a:r>
              <a:rPr lang="en-US" sz="2400" dirty="0"/>
              <a:t>Influenza infections in mink</a:t>
            </a:r>
          </a:p>
        </p:txBody>
      </p:sp>
      <p:sp>
        <p:nvSpPr>
          <p:cNvPr id="2" name="Rectangle 1">
            <a:extLst>
              <a:ext uri="{FF2B5EF4-FFF2-40B4-BE49-F238E27FC236}">
                <a16:creationId xmlns:a16="http://schemas.microsoft.com/office/drawing/2014/main" id="{91EFEED5-3DCF-8C47-B34D-B85FE07335ED}"/>
              </a:ext>
            </a:extLst>
          </p:cNvPr>
          <p:cNvSpPr/>
          <p:nvPr/>
        </p:nvSpPr>
        <p:spPr>
          <a:xfrm>
            <a:off x="241081" y="1065785"/>
            <a:ext cx="6584262" cy="4524315"/>
          </a:xfrm>
          <a:prstGeom prst="rect">
            <a:avLst/>
          </a:prstGeom>
        </p:spPr>
        <p:txBody>
          <a:bodyPr wrap="square">
            <a:spAutoFit/>
          </a:bodyPr>
          <a:lstStyle/>
          <a:p>
            <a:pPr marL="239713" indent="-239713"/>
            <a:r>
              <a:rPr lang="en-US" sz="1600" dirty="0">
                <a:latin typeface="Calibri" panose="020F0502020204030204" pitchFamily="34" charset="0"/>
                <a:cs typeface="Calibri" panose="020F0502020204030204" pitchFamily="34" charset="0"/>
              </a:rPr>
              <a:t>Seasonal Influenza</a:t>
            </a:r>
          </a:p>
          <a:p>
            <a:pPr marL="239713" indent="-239713"/>
            <a:r>
              <a:rPr lang="en-US" sz="1600" b="0" dirty="0">
                <a:latin typeface="Calibri" panose="020F0502020204030204" pitchFamily="34" charset="0"/>
                <a:cs typeface="Calibri" panose="020F0502020204030204" pitchFamily="34" charset="0"/>
              </a:rPr>
              <a:t>1983. h H1N1 &amp; h H3N2. Mink farm in Japan (serology)</a:t>
            </a:r>
          </a:p>
          <a:p>
            <a:pPr marL="239713" indent="-239713"/>
            <a:r>
              <a:rPr lang="en-US" sz="1600" b="0" dirty="0">
                <a:latin typeface="Calibri" panose="020F0502020204030204" pitchFamily="34" charset="0"/>
                <a:cs typeface="Calibri" panose="020F0502020204030204" pitchFamily="34" charset="0"/>
              </a:rPr>
              <a:t>2009. h H3N2. 11 mink farms in Denmark</a:t>
            </a:r>
          </a:p>
          <a:p>
            <a:pPr marL="239713" indent="-239713"/>
            <a:endParaRPr lang="en-US" sz="1600" b="0" dirty="0">
              <a:latin typeface="Calibri" panose="020F0502020204030204" pitchFamily="34" charset="0"/>
              <a:cs typeface="Calibri" panose="020F0502020204030204" pitchFamily="34" charset="0"/>
            </a:endParaRPr>
          </a:p>
          <a:p>
            <a:pPr marL="239713" indent="-239713"/>
            <a:r>
              <a:rPr lang="en-US" sz="1600" dirty="0">
                <a:latin typeface="Calibri" panose="020F0502020204030204" pitchFamily="34" charset="0"/>
                <a:cs typeface="Calibri" panose="020F0502020204030204" pitchFamily="34" charset="0"/>
              </a:rPr>
              <a:t>Pandemic Influenza</a:t>
            </a:r>
          </a:p>
          <a:p>
            <a:pPr marL="239713" indent="-239713"/>
            <a:r>
              <a:rPr lang="en-US" sz="1600" b="0" dirty="0">
                <a:latin typeface="Calibri" panose="020F0502020204030204" pitchFamily="34" charset="0"/>
                <a:cs typeface="Calibri" panose="020F0502020204030204" pitchFamily="34" charset="0"/>
              </a:rPr>
              <a:t>2010. </a:t>
            </a:r>
            <a:r>
              <a:rPr lang="en-US" sz="1600" b="0" dirty="0" err="1">
                <a:latin typeface="Calibri" panose="020F0502020204030204" pitchFamily="34" charset="0"/>
                <a:cs typeface="Calibri" panose="020F0502020204030204" pitchFamily="34" charset="0"/>
              </a:rPr>
              <a:t>pdm</a:t>
            </a:r>
            <a:r>
              <a:rPr lang="en-US" sz="1600" b="0" dirty="0">
                <a:latin typeface="Calibri" panose="020F0502020204030204" pitchFamily="34" charset="0"/>
                <a:cs typeface="Calibri" panose="020F0502020204030204" pitchFamily="34" charset="0"/>
              </a:rPr>
              <a:t> H1N1. Mink farms in Denmark</a:t>
            </a:r>
          </a:p>
          <a:p>
            <a:pPr marL="239713" indent="-239713"/>
            <a:r>
              <a:rPr lang="en-US" sz="1600" b="0" dirty="0">
                <a:latin typeface="Calibri" panose="020F0502020204030204" pitchFamily="34" charset="0"/>
                <a:cs typeface="Calibri" panose="020F0502020204030204" pitchFamily="34" charset="0"/>
              </a:rPr>
              <a:t>2019. </a:t>
            </a:r>
            <a:r>
              <a:rPr lang="en-US" sz="1600" b="0" dirty="0" err="1">
                <a:latin typeface="Calibri" panose="020F0502020204030204" pitchFamily="34" charset="0"/>
                <a:cs typeface="Calibri" panose="020F0502020204030204" pitchFamily="34" charset="0"/>
              </a:rPr>
              <a:t>pdm</a:t>
            </a:r>
            <a:r>
              <a:rPr lang="en-US" sz="1600" b="0" dirty="0">
                <a:latin typeface="Calibri" panose="020F0502020204030204" pitchFamily="34" charset="0"/>
                <a:cs typeface="Calibri" panose="020F0502020204030204" pitchFamily="34" charset="0"/>
              </a:rPr>
              <a:t> H1N1. Mink farm in Utah</a:t>
            </a:r>
          </a:p>
          <a:p>
            <a:pPr marL="239713" indent="-239713"/>
            <a:endParaRPr lang="en-US" sz="1600" b="0" dirty="0">
              <a:latin typeface="Calibri" panose="020F0502020204030204" pitchFamily="34" charset="0"/>
              <a:cs typeface="Calibri" panose="020F0502020204030204" pitchFamily="34" charset="0"/>
            </a:endParaRPr>
          </a:p>
          <a:p>
            <a:pPr marL="239713" indent="-239713"/>
            <a:r>
              <a:rPr lang="en-US" sz="1600" dirty="0">
                <a:latin typeface="Calibri" panose="020F0502020204030204" pitchFamily="34" charset="0"/>
                <a:cs typeface="Calibri" panose="020F0502020204030204" pitchFamily="34" charset="0"/>
              </a:rPr>
              <a:t>Swine Influenza</a:t>
            </a:r>
          </a:p>
          <a:p>
            <a:pPr marL="239713" indent="-239713"/>
            <a:r>
              <a:rPr lang="en-US" sz="1600" b="0" dirty="0">
                <a:latin typeface="Calibri" panose="020F0502020204030204" pitchFamily="34" charset="0"/>
                <a:cs typeface="Calibri" panose="020F0502020204030204" pitchFamily="34" charset="0"/>
              </a:rPr>
              <a:t>2006. Triple reassortant </a:t>
            </a:r>
            <a:r>
              <a:rPr lang="en-US" sz="1600" b="0" dirty="0" err="1">
                <a:latin typeface="Calibri" panose="020F0502020204030204" pitchFamily="34" charset="0"/>
                <a:cs typeface="Calibri" panose="020F0502020204030204" pitchFamily="34" charset="0"/>
              </a:rPr>
              <a:t>sw</a:t>
            </a:r>
            <a:r>
              <a:rPr lang="en-US" sz="1600" b="0" dirty="0">
                <a:latin typeface="Calibri" panose="020F0502020204030204" pitchFamily="34" charset="0"/>
                <a:cs typeface="Calibri" panose="020F0502020204030204" pitchFamily="34" charset="0"/>
              </a:rPr>
              <a:t> H3N2. Mink farms in Canada</a:t>
            </a:r>
          </a:p>
          <a:p>
            <a:pPr marL="239713" indent="-239713"/>
            <a:r>
              <a:rPr lang="en-US" sz="1600" b="0" dirty="0">
                <a:latin typeface="Calibri" panose="020F0502020204030204" pitchFamily="34" charset="0"/>
                <a:cs typeface="Calibri" panose="020F0502020204030204" pitchFamily="34" charset="0"/>
              </a:rPr>
              <a:t>2009. h x </a:t>
            </a:r>
            <a:r>
              <a:rPr lang="en-US" sz="1600" b="0" dirty="0" err="1">
                <a:latin typeface="Calibri" panose="020F0502020204030204" pitchFamily="34" charset="0"/>
                <a:cs typeface="Calibri" panose="020F0502020204030204" pitchFamily="34" charset="0"/>
              </a:rPr>
              <a:t>sw</a:t>
            </a:r>
            <a:r>
              <a:rPr lang="en-US" sz="1600" b="0" dirty="0">
                <a:latin typeface="Calibri" panose="020F0502020204030204" pitchFamily="34" charset="0"/>
                <a:cs typeface="Calibri" panose="020F0502020204030204" pitchFamily="34" charset="0"/>
              </a:rPr>
              <a:t> H3N2. Mink farm in Denmark</a:t>
            </a:r>
          </a:p>
          <a:p>
            <a:pPr marL="239713" indent="-239713"/>
            <a:r>
              <a:rPr lang="en-US" sz="1600" b="0" dirty="0">
                <a:latin typeface="Calibri" panose="020F0502020204030204" pitchFamily="34" charset="0"/>
                <a:cs typeface="Calibri" panose="020F0502020204030204" pitchFamily="34" charset="0"/>
              </a:rPr>
              <a:t>2017. </a:t>
            </a:r>
            <a:r>
              <a:rPr lang="en-US" sz="1600" b="0" dirty="0" err="1">
                <a:latin typeface="Calibri" panose="020F0502020204030204" pitchFamily="34" charset="0"/>
                <a:cs typeface="Calibri" panose="020F0502020204030204" pitchFamily="34" charset="0"/>
              </a:rPr>
              <a:t>sw</a:t>
            </a:r>
            <a:r>
              <a:rPr lang="en-US" sz="1600" b="0" dirty="0">
                <a:latin typeface="Calibri" panose="020F0502020204030204" pitchFamily="34" charset="0"/>
                <a:cs typeface="Calibri" panose="020F0502020204030204" pitchFamily="34" charset="0"/>
              </a:rPr>
              <a:t> H1N1. Triple reassortant. Fatal co-infection with CDV. China</a:t>
            </a:r>
          </a:p>
          <a:p>
            <a:pPr marL="239713" indent="-239713"/>
            <a:endParaRPr lang="en-US" sz="1600" dirty="0">
              <a:latin typeface="Calibri" panose="020F0502020204030204" pitchFamily="34" charset="0"/>
              <a:cs typeface="Calibri" panose="020F0502020204030204" pitchFamily="34" charset="0"/>
            </a:endParaRPr>
          </a:p>
          <a:p>
            <a:pPr marL="239713" indent="-239713"/>
            <a:r>
              <a:rPr lang="en-US" sz="1600" dirty="0">
                <a:latin typeface="Calibri" panose="020F0502020204030204" pitchFamily="34" charset="0"/>
                <a:cs typeface="Calibri" panose="020F0502020204030204" pitchFamily="34" charset="0"/>
              </a:rPr>
              <a:t>Avian Influenza</a:t>
            </a:r>
          </a:p>
          <a:p>
            <a:pPr marL="239713" indent="-239713"/>
            <a:r>
              <a:rPr lang="en-US" sz="1600" b="0" dirty="0">
                <a:latin typeface="Calibri" panose="020F0502020204030204" pitchFamily="34" charset="0"/>
                <a:cs typeface="Calibri" panose="020F0502020204030204" pitchFamily="34" charset="0"/>
              </a:rPr>
              <a:t>1984. Avian H10N4. Large scale outbreak on mink farms in Sweden</a:t>
            </a:r>
          </a:p>
          <a:p>
            <a:pPr marL="239713" indent="-239713"/>
            <a:r>
              <a:rPr lang="en-US" sz="1600" b="0" dirty="0">
                <a:latin typeface="Calibri" panose="020F0502020204030204" pitchFamily="34" charset="0"/>
                <a:cs typeface="Calibri" panose="020F0502020204030204" pitchFamily="34" charset="0"/>
              </a:rPr>
              <a:t>2013-15. Avian H9N2. Mink farms in China</a:t>
            </a:r>
          </a:p>
          <a:p>
            <a:pPr marL="239713" indent="-239713"/>
            <a:r>
              <a:rPr lang="en-US" sz="1600" b="0" dirty="0">
                <a:latin typeface="Calibri" panose="020F0502020204030204" pitchFamily="34" charset="0"/>
                <a:cs typeface="Calibri" panose="020F0502020204030204" pitchFamily="34" charset="0"/>
              </a:rPr>
              <a:t>2015. 2.3.2.1b &amp; 2.3.2.1e </a:t>
            </a:r>
            <a:r>
              <a:rPr lang="en-US" sz="1600" b="0" dirty="0">
                <a:solidFill>
                  <a:srgbClr val="FF0000"/>
                </a:solidFill>
                <a:latin typeface="Calibri" panose="020F0502020204030204" pitchFamily="34" charset="0"/>
                <a:cs typeface="Calibri" panose="020F0502020204030204" pitchFamily="34" charset="0"/>
              </a:rPr>
              <a:t>H5N1</a:t>
            </a:r>
            <a:r>
              <a:rPr lang="en-US" sz="1600" b="0" dirty="0">
                <a:latin typeface="Calibri" panose="020F0502020204030204" pitchFamily="34" charset="0"/>
                <a:cs typeface="Calibri" panose="020F0502020204030204" pitchFamily="34" charset="0"/>
              </a:rPr>
              <a:t>. Mink farms in China</a:t>
            </a:r>
          </a:p>
          <a:p>
            <a:pPr marL="239713" indent="-239713"/>
            <a:r>
              <a:rPr lang="en-US" sz="1600" b="0" dirty="0">
                <a:latin typeface="Calibri" panose="020F0502020204030204" pitchFamily="34" charset="0"/>
                <a:cs typeface="Calibri" panose="020F0502020204030204" pitchFamily="34" charset="0"/>
              </a:rPr>
              <a:t>2022. 2.3.4.4b </a:t>
            </a:r>
            <a:r>
              <a:rPr lang="en-US" sz="1600" b="0" dirty="0">
                <a:solidFill>
                  <a:srgbClr val="FF0000"/>
                </a:solidFill>
                <a:latin typeface="Calibri" panose="020F0502020204030204" pitchFamily="34" charset="0"/>
                <a:cs typeface="Calibri" panose="020F0502020204030204" pitchFamily="34" charset="0"/>
              </a:rPr>
              <a:t>H5N1</a:t>
            </a:r>
            <a:r>
              <a:rPr lang="en-US" sz="1600" b="0" dirty="0">
                <a:latin typeface="Calibri" panose="020F0502020204030204" pitchFamily="34" charset="0"/>
                <a:cs typeface="Calibri" panose="020F0502020204030204" pitchFamily="34" charset="0"/>
              </a:rPr>
              <a:t>. Wild mink in Ontario, Canada &amp; farmed mink </a:t>
            </a:r>
            <a:r>
              <a:rPr lang="en-US" sz="1600" b="0">
                <a:latin typeface="Calibri" panose="020F0502020204030204" pitchFamily="34" charset="0"/>
                <a:cs typeface="Calibri" panose="020F0502020204030204" pitchFamily="34" charset="0"/>
              </a:rPr>
              <a:t>in Spai</a:t>
            </a:r>
            <a:r>
              <a:rPr lang="en-US" sz="1600">
                <a:latin typeface="Calibri" panose="020F0502020204030204" pitchFamily="34" charset="0"/>
                <a:cs typeface="Calibri" panose="020F0502020204030204" pitchFamily="34" charset="0"/>
              </a:rPr>
              <a:t>n</a:t>
            </a:r>
            <a:endParaRPr lang="en-US" sz="1600" b="0" dirty="0">
              <a:latin typeface="Calibri" panose="020F0502020204030204" pitchFamily="34" charset="0"/>
              <a:cs typeface="Calibri" panose="020F0502020204030204" pitchFamily="34" charset="0"/>
            </a:endParaRPr>
          </a:p>
        </p:txBody>
      </p:sp>
      <p:pic>
        <p:nvPicPr>
          <p:cNvPr id="1026" name="Picture 2" descr="First Cases of SARS-CoV-2 in Mink in the United States Confirmed in Utah |  Utah Department of Agriculture and Food">
            <a:extLst>
              <a:ext uri="{FF2B5EF4-FFF2-40B4-BE49-F238E27FC236}">
                <a16:creationId xmlns:a16="http://schemas.microsoft.com/office/drawing/2014/main" id="{57940011-41A5-69DB-E470-D9474E816E3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676" r="6471"/>
          <a:stretch/>
        </p:blipFill>
        <p:spPr bwMode="auto">
          <a:xfrm>
            <a:off x="6071609" y="1308071"/>
            <a:ext cx="3085838" cy="16111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ILE - In this Dec. 6, 2012 file photo, minks look out of a cage at a fur farm in the village...">
            <a:extLst>
              <a:ext uri="{FF2B5EF4-FFF2-40B4-BE49-F238E27FC236}">
                <a16:creationId xmlns:a16="http://schemas.microsoft.com/office/drawing/2014/main" id="{861D87E4-255E-7089-2CD6-869B37F642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4623" y="3465973"/>
            <a:ext cx="3065929" cy="1724585"/>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3">
            <a:extLst>
              <a:ext uri="{FF2B5EF4-FFF2-40B4-BE49-F238E27FC236}">
                <a16:creationId xmlns:a16="http://schemas.microsoft.com/office/drawing/2014/main" id="{501DC5DF-E095-A780-D88F-AB7B91316CF6}"/>
              </a:ext>
            </a:extLst>
          </p:cNvPr>
          <p:cNvSpPr txBox="1">
            <a:spLocks noChangeArrowheads="1"/>
          </p:cNvSpPr>
          <p:nvPr/>
        </p:nvSpPr>
        <p:spPr bwMode="auto">
          <a:xfrm>
            <a:off x="381000" y="6461125"/>
            <a:ext cx="809837" cy="24622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defRPr/>
            </a:pPr>
            <a:r>
              <a:rPr lang="en-US" sz="1000" dirty="0">
                <a:latin typeface="Calibri" panose="020F0502020204030204" pitchFamily="34" charset="0"/>
                <a:cs typeface="Calibri" panose="020F0502020204030204" pitchFamily="34" charset="0"/>
              </a:rPr>
              <a:t>Source: DVL</a:t>
            </a:r>
          </a:p>
        </p:txBody>
      </p:sp>
      <p:sp>
        <p:nvSpPr>
          <p:cNvPr id="4" name="TextBox 3">
            <a:extLst>
              <a:ext uri="{FF2B5EF4-FFF2-40B4-BE49-F238E27FC236}">
                <a16:creationId xmlns:a16="http://schemas.microsoft.com/office/drawing/2014/main" id="{4D6824F9-8053-BF16-43C5-A8475B40560C}"/>
              </a:ext>
            </a:extLst>
          </p:cNvPr>
          <p:cNvSpPr txBox="1"/>
          <p:nvPr/>
        </p:nvSpPr>
        <p:spPr>
          <a:xfrm>
            <a:off x="5764307" y="6481483"/>
            <a:ext cx="3379693" cy="215444"/>
          </a:xfrm>
          <a:prstGeom prst="rect">
            <a:avLst/>
          </a:prstGeom>
          <a:noFill/>
        </p:spPr>
        <p:txBody>
          <a:bodyPr wrap="square" rtlCol="0">
            <a:spAutoFit/>
          </a:bodyPr>
          <a:lstStyle/>
          <a:p>
            <a:r>
              <a:rPr lang="en-US" sz="800" dirty="0">
                <a:latin typeface="Calibri" panose="020F0502020204030204" pitchFamily="34" charset="0"/>
                <a:cs typeface="Calibri" panose="020F0502020204030204" pitchFamily="34" charset="0"/>
              </a:rPr>
              <a:t>Preliminary Information - Subject to Revision. Not for Citation or Distribution.</a:t>
            </a:r>
          </a:p>
        </p:txBody>
      </p:sp>
    </p:spTree>
    <p:extLst>
      <p:ext uri="{BB962C8B-B14F-4D97-AF65-F5344CB8AC3E}">
        <p14:creationId xmlns:p14="http://schemas.microsoft.com/office/powerpoint/2010/main" val="70048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p:cNvSpPr>
            <a:spLocks noGrp="1" noChangeArrowheads="1"/>
          </p:cNvSpPr>
          <p:nvPr>
            <p:ph type="title" idx="4294967295"/>
          </p:nvPr>
        </p:nvSpPr>
        <p:spPr>
          <a:xfrm>
            <a:off x="47625" y="352030"/>
            <a:ext cx="9096375" cy="471487"/>
          </a:xfrm>
        </p:spPr>
        <p:txBody>
          <a:bodyPr>
            <a:noAutofit/>
          </a:bodyPr>
          <a:lstStyle/>
          <a:p>
            <a:r>
              <a:rPr lang="en-US" sz="2800" dirty="0"/>
              <a:t>What</a:t>
            </a:r>
            <a:r>
              <a:rPr lang="en-US" sz="3200" dirty="0">
                <a:latin typeface="Calibri" pitchFamily="34" charset="0"/>
                <a:ea typeface="ＭＳ Ｐゴシック" charset="0"/>
                <a:cs typeface="Calibri" pitchFamily="34" charset="0"/>
              </a:rPr>
              <a:t> is needed to turn H5N1 into a pandemic virus?</a:t>
            </a:r>
          </a:p>
        </p:txBody>
      </p:sp>
      <p:pic>
        <p:nvPicPr>
          <p:cNvPr id="8499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5250" y="901700"/>
            <a:ext cx="6411913" cy="5060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4" name="TextBox 3"/>
          <p:cNvSpPr txBox="1"/>
          <p:nvPr/>
        </p:nvSpPr>
        <p:spPr>
          <a:xfrm>
            <a:off x="1623776" y="6178223"/>
            <a:ext cx="6435175" cy="461665"/>
          </a:xfrm>
          <a:prstGeom prst="rect">
            <a:avLst/>
          </a:prstGeom>
          <a:noFill/>
        </p:spPr>
        <p:txBody>
          <a:bodyPr wrap="none" rtlCol="0">
            <a:spAutoFit/>
          </a:bodyPr>
          <a:lstStyle/>
          <a:p>
            <a:r>
              <a:rPr lang="en-US" sz="2400" dirty="0">
                <a:solidFill>
                  <a:srgbClr val="0000FF"/>
                </a:solidFill>
                <a:latin typeface="Calibri"/>
                <a:cs typeface="Calibri"/>
              </a:rPr>
              <a:t>Is there sustained human to human transmission?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381000" y="152400"/>
            <a:ext cx="8610600" cy="914400"/>
          </a:xfrm>
        </p:spPr>
        <p:txBody>
          <a:bodyPr/>
          <a:lstStyle/>
          <a:p>
            <a:pPr eaLnBrk="1" hangingPunct="1">
              <a:defRPr/>
            </a:pPr>
            <a:r>
              <a:rPr lang="en-US" sz="3200" dirty="0">
                <a:solidFill>
                  <a:srgbClr val="D2533C"/>
                </a:solidFill>
                <a:latin typeface="Calibri" panose="020F0502020204030204" pitchFamily="34" charset="0"/>
                <a:cs typeface="Calibri" panose="020F0502020204030204" pitchFamily="34" charset="0"/>
              </a:rPr>
              <a:t>You are here  (.         )</a:t>
            </a:r>
          </a:p>
        </p:txBody>
      </p:sp>
      <p:sp>
        <p:nvSpPr>
          <p:cNvPr id="7171" name="Text Box 3"/>
          <p:cNvSpPr txBox="1">
            <a:spLocks noChangeArrowheads="1"/>
          </p:cNvSpPr>
          <p:nvPr/>
        </p:nvSpPr>
        <p:spPr bwMode="auto">
          <a:xfrm>
            <a:off x="381000" y="6461125"/>
            <a:ext cx="1798890" cy="24622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defRPr/>
            </a:pPr>
            <a:r>
              <a:rPr lang="en-US" sz="1000" dirty="0">
                <a:latin typeface="Calibri" panose="020F0502020204030204" pitchFamily="34" charset="0"/>
                <a:cs typeface="Calibri" panose="020F0502020204030204" pitchFamily="34" charset="0"/>
              </a:rPr>
              <a:t>Source: MAFF (Japan) 5/17/23.</a:t>
            </a:r>
          </a:p>
        </p:txBody>
      </p:sp>
      <p:pic>
        <p:nvPicPr>
          <p:cNvPr id="4" name="Graphic 3" descr="Map with pin with solid fill">
            <a:extLst>
              <a:ext uri="{FF2B5EF4-FFF2-40B4-BE49-F238E27FC236}">
                <a16:creationId xmlns:a16="http://schemas.microsoft.com/office/drawing/2014/main" id="{E6879636-457F-58E9-566A-2F515EB3A5E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09557" y="152400"/>
            <a:ext cx="914400" cy="914400"/>
          </a:xfrm>
          <a:prstGeom prst="rect">
            <a:avLst/>
          </a:prstGeom>
        </p:spPr>
      </p:pic>
      <p:pic>
        <p:nvPicPr>
          <p:cNvPr id="7" name="Picture 6">
            <a:extLst>
              <a:ext uri="{FF2B5EF4-FFF2-40B4-BE49-F238E27FC236}">
                <a16:creationId xmlns:a16="http://schemas.microsoft.com/office/drawing/2014/main" id="{CEEAFD52-9BDB-C415-EEFF-1F5606FD8A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800" y="1073516"/>
            <a:ext cx="7772400" cy="5380892"/>
          </a:xfrm>
          <a:prstGeom prst="rect">
            <a:avLst/>
          </a:prstGeom>
        </p:spPr>
      </p:pic>
      <p:grpSp>
        <p:nvGrpSpPr>
          <p:cNvPr id="18" name="Group 17">
            <a:extLst>
              <a:ext uri="{FF2B5EF4-FFF2-40B4-BE49-F238E27FC236}">
                <a16:creationId xmlns:a16="http://schemas.microsoft.com/office/drawing/2014/main" id="{368B124F-DF0A-C81D-2D84-5A0781E3D5F8}"/>
              </a:ext>
            </a:extLst>
          </p:cNvPr>
          <p:cNvGrpSpPr/>
          <p:nvPr/>
        </p:nvGrpSpPr>
        <p:grpSpPr>
          <a:xfrm>
            <a:off x="7143762" y="4092277"/>
            <a:ext cx="1407249" cy="307777"/>
            <a:chOff x="7143762" y="4092277"/>
            <a:chExt cx="1407249" cy="307777"/>
          </a:xfrm>
        </p:grpSpPr>
        <p:cxnSp>
          <p:nvCxnSpPr>
            <p:cNvPr id="12" name="Straight Arrow Connector 11">
              <a:extLst>
                <a:ext uri="{FF2B5EF4-FFF2-40B4-BE49-F238E27FC236}">
                  <a16:creationId xmlns:a16="http://schemas.microsoft.com/office/drawing/2014/main" id="{2528B3DB-62D0-E956-910F-E7F2DBFA019D}"/>
                </a:ext>
              </a:extLst>
            </p:cNvPr>
            <p:cNvCxnSpPr>
              <a:cxnSpLocks/>
              <a:stCxn id="15" idx="1"/>
            </p:cNvCxnSpPr>
            <p:nvPr/>
          </p:nvCxnSpPr>
          <p:spPr>
            <a:xfrm flipH="1">
              <a:off x="7143762" y="4246166"/>
              <a:ext cx="551502" cy="621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70C413E-D53D-E713-123C-557FE803938F}"/>
                </a:ext>
              </a:extLst>
            </p:cNvPr>
            <p:cNvSpPr txBox="1"/>
            <p:nvPr/>
          </p:nvSpPr>
          <p:spPr>
            <a:xfrm>
              <a:off x="7695264" y="4092277"/>
              <a:ext cx="855747" cy="307777"/>
            </a:xfrm>
            <a:prstGeom prst="rect">
              <a:avLst/>
            </a:prstGeom>
            <a:noFill/>
          </p:spPr>
          <p:txBody>
            <a:bodyPr wrap="none" rtlCol="0">
              <a:spAutoFit/>
            </a:bodyPr>
            <a:lstStyle/>
            <a:p>
              <a:r>
                <a:rPr lang="en-US" sz="1400" dirty="0">
                  <a:latin typeface="Calibri" panose="020F0502020204030204" pitchFamily="34" charset="0"/>
                  <a:cs typeface="Calibri" panose="020F0502020204030204" pitchFamily="34" charset="0"/>
                </a:rPr>
                <a:t>Paraguay</a:t>
              </a:r>
            </a:p>
          </p:txBody>
        </p:sp>
      </p:grpSp>
    </p:spTree>
    <p:extLst>
      <p:ext uri="{BB962C8B-B14F-4D97-AF65-F5344CB8AC3E}">
        <p14:creationId xmlns:p14="http://schemas.microsoft.com/office/powerpoint/2010/main" val="3683079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B1F5577-5CFD-309A-BC9C-5BB9A0E795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115" y="1039114"/>
            <a:ext cx="6834352" cy="5422011"/>
          </a:xfrm>
          <a:prstGeom prst="rect">
            <a:avLst/>
          </a:prstGeom>
        </p:spPr>
      </p:pic>
      <p:sp>
        <p:nvSpPr>
          <p:cNvPr id="10242" name="Rectangle 2"/>
          <p:cNvSpPr>
            <a:spLocks noGrp="1" noChangeArrowheads="1"/>
          </p:cNvSpPr>
          <p:nvPr>
            <p:ph type="title" idx="4294967295"/>
          </p:nvPr>
        </p:nvSpPr>
        <p:spPr>
          <a:xfrm>
            <a:off x="224119" y="307764"/>
            <a:ext cx="8610600" cy="457200"/>
          </a:xfrm>
        </p:spPr>
        <p:txBody>
          <a:bodyPr>
            <a:noAutofit/>
          </a:bodyPr>
          <a:lstStyle/>
          <a:p>
            <a:r>
              <a:rPr lang="en-US" sz="2400" dirty="0"/>
              <a:t>H5N1 infections in ferrets and direct contact transmission</a:t>
            </a:r>
          </a:p>
        </p:txBody>
      </p:sp>
      <p:sp>
        <p:nvSpPr>
          <p:cNvPr id="3" name="Text Box 3">
            <a:extLst>
              <a:ext uri="{FF2B5EF4-FFF2-40B4-BE49-F238E27FC236}">
                <a16:creationId xmlns:a16="http://schemas.microsoft.com/office/drawing/2014/main" id="{501DC5DF-E095-A780-D88F-AB7B91316CF6}"/>
              </a:ext>
            </a:extLst>
          </p:cNvPr>
          <p:cNvSpPr txBox="1">
            <a:spLocks noChangeArrowheads="1"/>
          </p:cNvSpPr>
          <p:nvPr/>
        </p:nvSpPr>
        <p:spPr bwMode="auto">
          <a:xfrm>
            <a:off x="381000" y="6461125"/>
            <a:ext cx="2292615" cy="2462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defRPr/>
            </a:pPr>
            <a:r>
              <a:rPr lang="en-US" sz="1000" dirty="0">
                <a:latin typeface="Calibri" panose="020F0502020204030204" pitchFamily="34" charset="0"/>
                <a:cs typeface="Calibri" panose="020F0502020204030204" pitchFamily="34" charset="0"/>
              </a:rPr>
              <a:t>Source: Warner et al. (2023. Res Square)</a:t>
            </a:r>
          </a:p>
        </p:txBody>
      </p:sp>
      <p:sp>
        <p:nvSpPr>
          <p:cNvPr id="7" name="Text Box 4">
            <a:extLst>
              <a:ext uri="{FF2B5EF4-FFF2-40B4-BE49-F238E27FC236}">
                <a16:creationId xmlns:a16="http://schemas.microsoft.com/office/drawing/2014/main" id="{595ACB02-054C-97FC-32BF-767EB155DE83}"/>
              </a:ext>
            </a:extLst>
          </p:cNvPr>
          <p:cNvSpPr txBox="1">
            <a:spLocks noChangeArrowheads="1"/>
          </p:cNvSpPr>
          <p:nvPr/>
        </p:nvSpPr>
        <p:spPr bwMode="auto">
          <a:xfrm>
            <a:off x="7333628" y="2090172"/>
            <a:ext cx="1501091" cy="2677656"/>
          </a:xfrm>
          <a:prstGeom prst="rect">
            <a:avLst/>
          </a:prstGeom>
          <a:noFill/>
          <a:ln>
            <a:solidFill>
              <a:schemeClr val="tx1"/>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defRPr/>
            </a:pPr>
            <a:r>
              <a:rPr lang="en-US" sz="1400" dirty="0">
                <a:latin typeface="Calibri" panose="020F0502020204030204" pitchFamily="34" charset="0"/>
                <a:cs typeface="Calibri" panose="020F0502020204030204" pitchFamily="34" charset="0"/>
              </a:rPr>
              <a:t>Red Fox/PEI/22 is wholly Eurasian but has E627K</a:t>
            </a:r>
          </a:p>
          <a:p>
            <a:pPr eaLnBrk="1" hangingPunct="1">
              <a:defRPr/>
            </a:pPr>
            <a:endParaRPr lang="en-US" sz="1400" dirty="0">
              <a:latin typeface="Calibri" panose="020F0502020204030204" pitchFamily="34" charset="0"/>
              <a:cs typeface="Calibri" panose="020F0502020204030204" pitchFamily="34" charset="0"/>
            </a:endParaRPr>
          </a:p>
          <a:p>
            <a:pPr eaLnBrk="1" hangingPunct="1">
              <a:defRPr/>
            </a:pPr>
            <a:r>
              <a:rPr lang="en-US" sz="1400" dirty="0">
                <a:latin typeface="Calibri" panose="020F0502020204030204" pitchFamily="34" charset="0"/>
                <a:cs typeface="Calibri" panose="020F0502020204030204" pitchFamily="34" charset="0"/>
              </a:rPr>
              <a:t>Others are reassortants</a:t>
            </a:r>
          </a:p>
          <a:p>
            <a:pPr eaLnBrk="1" hangingPunct="1">
              <a:defRPr/>
            </a:pPr>
            <a:endParaRPr lang="en-US" sz="1400" dirty="0">
              <a:latin typeface="Calibri" panose="020F0502020204030204" pitchFamily="34" charset="0"/>
              <a:cs typeface="Calibri" panose="020F0502020204030204" pitchFamily="34" charset="0"/>
            </a:endParaRPr>
          </a:p>
          <a:p>
            <a:pPr eaLnBrk="1" hangingPunct="1">
              <a:defRPr/>
            </a:pPr>
            <a:r>
              <a:rPr lang="en-US" sz="1400" dirty="0">
                <a:latin typeface="Calibri" panose="020F0502020204030204" pitchFamily="34" charset="0"/>
                <a:cs typeface="Calibri" panose="020F0502020204030204" pitchFamily="34" charset="0"/>
              </a:rPr>
              <a:t>Red-tailed hawk/ON/22 has AM PB2, PB1, and NP segments</a:t>
            </a:r>
          </a:p>
          <a:p>
            <a:pPr eaLnBrk="1" hangingPunct="1">
              <a:defRPr/>
            </a:pPr>
            <a:r>
              <a:rPr lang="en-US" sz="1400" dirty="0">
                <a:latin typeface="Calibri" panose="020F0502020204030204" pitchFamily="34" charset="0"/>
                <a:cs typeface="Calibri" panose="020F0502020204030204" pitchFamily="34" charset="0"/>
              </a:rPr>
              <a:t>	</a:t>
            </a:r>
          </a:p>
        </p:txBody>
      </p:sp>
      <p:sp>
        <p:nvSpPr>
          <p:cNvPr id="8" name="Striped Right Arrow 7">
            <a:extLst>
              <a:ext uri="{FF2B5EF4-FFF2-40B4-BE49-F238E27FC236}">
                <a16:creationId xmlns:a16="http://schemas.microsoft.com/office/drawing/2014/main" id="{E8CF5C89-DFF3-5D9C-5C43-39F71627F946}"/>
              </a:ext>
            </a:extLst>
          </p:cNvPr>
          <p:cNvSpPr/>
          <p:nvPr/>
        </p:nvSpPr>
        <p:spPr>
          <a:xfrm rot="10800000">
            <a:off x="5761964" y="2301772"/>
            <a:ext cx="954143" cy="599090"/>
          </a:xfrm>
          <a:prstGeom prst="stripedRightArrow">
            <a:avLst>
              <a:gd name="adj1" fmla="val 60526"/>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11710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381000" y="152400"/>
            <a:ext cx="8610600" cy="914400"/>
          </a:xfrm>
        </p:spPr>
        <p:txBody>
          <a:bodyPr/>
          <a:lstStyle/>
          <a:p>
            <a:pPr eaLnBrk="1" hangingPunct="1">
              <a:defRPr/>
            </a:pPr>
            <a:r>
              <a:rPr lang="en-US" sz="3200" dirty="0">
                <a:solidFill>
                  <a:srgbClr val="D2533C"/>
                </a:solidFill>
                <a:latin typeface="Calibri" panose="020F0502020204030204" pitchFamily="34" charset="0"/>
                <a:cs typeface="Calibri" panose="020F0502020204030204" pitchFamily="34" charset="0"/>
              </a:rPr>
              <a:t>Adaptations to wild birds</a:t>
            </a:r>
          </a:p>
        </p:txBody>
      </p:sp>
      <p:sp>
        <p:nvSpPr>
          <p:cNvPr id="7171" name="Text Box 3"/>
          <p:cNvSpPr txBox="1">
            <a:spLocks noChangeArrowheads="1"/>
          </p:cNvSpPr>
          <p:nvPr/>
        </p:nvSpPr>
        <p:spPr bwMode="auto">
          <a:xfrm>
            <a:off x="381000" y="6461125"/>
            <a:ext cx="809837" cy="24622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defRPr/>
            </a:pPr>
            <a:r>
              <a:rPr lang="en-US" sz="1000" dirty="0">
                <a:latin typeface="Calibri" panose="020F0502020204030204" pitchFamily="34" charset="0"/>
                <a:cs typeface="Calibri" panose="020F0502020204030204" pitchFamily="34" charset="0"/>
              </a:rPr>
              <a:t>Source: DVL</a:t>
            </a:r>
          </a:p>
        </p:txBody>
      </p:sp>
      <p:sp>
        <p:nvSpPr>
          <p:cNvPr id="7172" name="Text Box 4"/>
          <p:cNvSpPr txBox="1">
            <a:spLocks noChangeArrowheads="1"/>
          </p:cNvSpPr>
          <p:nvPr/>
        </p:nvSpPr>
        <p:spPr bwMode="auto">
          <a:xfrm>
            <a:off x="457200" y="1371600"/>
            <a:ext cx="6705600"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defRPr/>
            </a:pPr>
            <a:r>
              <a:rPr lang="en-US">
                <a:latin typeface="Calibri" panose="020F0502020204030204" pitchFamily="34" charset="0"/>
                <a:cs typeface="Calibri" panose="020F0502020204030204" pitchFamily="34" charset="0"/>
              </a:rPr>
              <a:t>txt</a:t>
            </a:r>
            <a:endParaRPr lang="en-US"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4C54809E-02B2-2342-AA95-9A523738196F}"/>
              </a:ext>
            </a:extLst>
          </p:cNvPr>
          <p:cNvSpPr txBox="1"/>
          <p:nvPr/>
        </p:nvSpPr>
        <p:spPr>
          <a:xfrm>
            <a:off x="5764307" y="6481483"/>
            <a:ext cx="3379693" cy="215444"/>
          </a:xfrm>
          <a:prstGeom prst="rect">
            <a:avLst/>
          </a:prstGeom>
          <a:noFill/>
        </p:spPr>
        <p:txBody>
          <a:bodyPr wrap="square" rtlCol="0">
            <a:spAutoFit/>
          </a:bodyPr>
          <a:lstStyle/>
          <a:p>
            <a:r>
              <a:rPr lang="en-US" sz="800" dirty="0">
                <a:latin typeface="Calibri" panose="020F0502020204030204" pitchFamily="34" charset="0"/>
                <a:cs typeface="Calibri" panose="020F0502020204030204" pitchFamily="34" charset="0"/>
              </a:rPr>
              <a:t>Preliminary Information - Subject to Revision. Not for Citation or Distribution.</a:t>
            </a:r>
          </a:p>
        </p:txBody>
      </p:sp>
      <p:pic>
        <p:nvPicPr>
          <p:cNvPr id="3" name="Picture 2">
            <a:extLst>
              <a:ext uri="{FF2B5EF4-FFF2-40B4-BE49-F238E27FC236}">
                <a16:creationId xmlns:a16="http://schemas.microsoft.com/office/drawing/2014/main" id="{58127850-FE4E-6DB6-F951-5284DA7E8428}"/>
              </a:ext>
            </a:extLst>
          </p:cNvPr>
          <p:cNvPicPr>
            <a:picLocks noChangeAspect="1"/>
          </p:cNvPicPr>
          <p:nvPr/>
        </p:nvPicPr>
        <p:blipFill rotWithShape="1">
          <a:blip r:embed="rId3">
            <a:extLst>
              <a:ext uri="{28A0092B-C50C-407E-A947-70E740481C1C}">
                <a14:useLocalDpi xmlns:a14="http://schemas.microsoft.com/office/drawing/2010/main" val="0"/>
              </a:ext>
            </a:extLst>
          </a:blip>
          <a:srcRect b="81115"/>
          <a:stretch/>
        </p:blipFill>
        <p:spPr>
          <a:xfrm>
            <a:off x="366627" y="3821288"/>
            <a:ext cx="5486400" cy="806113"/>
          </a:xfrm>
          <a:prstGeom prst="rect">
            <a:avLst/>
          </a:prstGeom>
        </p:spPr>
      </p:pic>
      <p:pic>
        <p:nvPicPr>
          <p:cNvPr id="6" name="Picture 5">
            <a:extLst>
              <a:ext uri="{FF2B5EF4-FFF2-40B4-BE49-F238E27FC236}">
                <a16:creationId xmlns:a16="http://schemas.microsoft.com/office/drawing/2014/main" id="{5A24B0D6-B149-167B-1FBC-C83F70F82FD6}"/>
              </a:ext>
            </a:extLst>
          </p:cNvPr>
          <p:cNvPicPr>
            <a:picLocks noChangeAspect="1"/>
          </p:cNvPicPr>
          <p:nvPr/>
        </p:nvPicPr>
        <p:blipFill rotWithShape="1">
          <a:blip r:embed="rId3">
            <a:extLst>
              <a:ext uri="{28A0092B-C50C-407E-A947-70E740481C1C}">
                <a14:useLocalDpi xmlns:a14="http://schemas.microsoft.com/office/drawing/2010/main" val="0"/>
              </a:ext>
            </a:extLst>
          </a:blip>
          <a:srcRect t="65417"/>
          <a:stretch/>
        </p:blipFill>
        <p:spPr>
          <a:xfrm>
            <a:off x="2623131" y="4627401"/>
            <a:ext cx="6154242" cy="1655864"/>
          </a:xfrm>
          <a:prstGeom prst="rect">
            <a:avLst/>
          </a:prstGeom>
        </p:spPr>
      </p:pic>
      <p:pic>
        <p:nvPicPr>
          <p:cNvPr id="4" name="Picture 3">
            <a:extLst>
              <a:ext uri="{FF2B5EF4-FFF2-40B4-BE49-F238E27FC236}">
                <a16:creationId xmlns:a16="http://schemas.microsoft.com/office/drawing/2014/main" id="{A66C28E5-0388-066C-98D0-8B53EC02AF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59101"/>
            <a:ext cx="7772400" cy="2837381"/>
          </a:xfrm>
          <a:prstGeom prst="rect">
            <a:avLst/>
          </a:prstGeom>
        </p:spPr>
      </p:pic>
    </p:spTree>
    <p:extLst>
      <p:ext uri="{BB962C8B-B14F-4D97-AF65-F5344CB8AC3E}">
        <p14:creationId xmlns:p14="http://schemas.microsoft.com/office/powerpoint/2010/main" val="9735934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381000" y="152400"/>
            <a:ext cx="8610600" cy="914400"/>
          </a:xfrm>
        </p:spPr>
        <p:txBody>
          <a:bodyPr/>
          <a:lstStyle/>
          <a:p>
            <a:pPr eaLnBrk="1" hangingPunct="1">
              <a:defRPr/>
            </a:pPr>
            <a:r>
              <a:rPr lang="en-US" sz="3200" dirty="0">
                <a:solidFill>
                  <a:srgbClr val="D2533C"/>
                </a:solidFill>
                <a:latin typeface="Calibri" panose="020F0502020204030204" pitchFamily="34" charset="0"/>
                <a:cs typeface="Calibri" panose="020F0502020204030204" pitchFamily="34" charset="0"/>
              </a:rPr>
              <a:t>Changes in affected species</a:t>
            </a:r>
          </a:p>
        </p:txBody>
      </p:sp>
      <p:sp>
        <p:nvSpPr>
          <p:cNvPr id="7171" name="Text Box 3"/>
          <p:cNvSpPr txBox="1">
            <a:spLocks noChangeArrowheads="1"/>
          </p:cNvSpPr>
          <p:nvPr/>
        </p:nvSpPr>
        <p:spPr bwMode="auto">
          <a:xfrm>
            <a:off x="381000" y="6461125"/>
            <a:ext cx="2161169" cy="2462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defRPr/>
            </a:pPr>
            <a:r>
              <a:rPr lang="en-US" sz="1000" dirty="0">
                <a:latin typeface="Calibri" panose="020F0502020204030204" pitchFamily="34" charset="0"/>
                <a:cs typeface="Calibri" panose="020F0502020204030204" pitchFamily="34" charset="0"/>
              </a:rPr>
              <a:t>Source: </a:t>
            </a:r>
            <a:r>
              <a:rPr lang="en-US" sz="1000" dirty="0" err="1">
                <a:latin typeface="Calibri" panose="020F0502020204030204" pitchFamily="34" charset="0"/>
                <a:cs typeface="Calibri" panose="020F0502020204030204" pitchFamily="34" charset="0"/>
              </a:rPr>
              <a:t>Adlhoch</a:t>
            </a:r>
            <a:r>
              <a:rPr lang="en-US" sz="1000" dirty="0">
                <a:latin typeface="Calibri" panose="020F0502020204030204" pitchFamily="34" charset="0"/>
                <a:cs typeface="Calibri" panose="020F0502020204030204" pitchFamily="34" charset="0"/>
              </a:rPr>
              <a:t> et al. EFSA J 21:8039.</a:t>
            </a:r>
          </a:p>
        </p:txBody>
      </p:sp>
      <p:pic>
        <p:nvPicPr>
          <p:cNvPr id="3" name="Picture 2">
            <a:extLst>
              <a:ext uri="{FF2B5EF4-FFF2-40B4-BE49-F238E27FC236}">
                <a16:creationId xmlns:a16="http://schemas.microsoft.com/office/drawing/2014/main" id="{7D3730E7-93A9-2401-AB75-5A0B2F257D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384" y="899224"/>
            <a:ext cx="6608853" cy="5847464"/>
          </a:xfrm>
          <a:prstGeom prst="rect">
            <a:avLst/>
          </a:prstGeom>
        </p:spPr>
      </p:pic>
      <p:sp>
        <p:nvSpPr>
          <p:cNvPr id="7172" name="Text Box 4"/>
          <p:cNvSpPr txBox="1">
            <a:spLocks noChangeArrowheads="1"/>
          </p:cNvSpPr>
          <p:nvPr/>
        </p:nvSpPr>
        <p:spPr bwMode="auto">
          <a:xfrm>
            <a:off x="6737553" y="1696064"/>
            <a:ext cx="2455607"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defRPr/>
            </a:pPr>
            <a:r>
              <a:rPr lang="en-US" dirty="0">
                <a:latin typeface="Calibri" panose="020F0502020204030204" pitchFamily="34" charset="0"/>
                <a:cs typeface="Calibri" panose="020F0502020204030204" pitchFamily="34" charset="0"/>
              </a:rPr>
              <a:t>Switch from waterfowl to colonial seabirds</a:t>
            </a:r>
          </a:p>
        </p:txBody>
      </p:sp>
    </p:spTree>
    <p:extLst>
      <p:ext uri="{BB962C8B-B14F-4D97-AF65-F5344CB8AC3E}">
        <p14:creationId xmlns:p14="http://schemas.microsoft.com/office/powerpoint/2010/main" val="281404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381000" y="152400"/>
            <a:ext cx="8610600" cy="914400"/>
          </a:xfrm>
        </p:spPr>
        <p:txBody>
          <a:bodyPr/>
          <a:lstStyle/>
          <a:p>
            <a:pPr eaLnBrk="1" hangingPunct="1">
              <a:defRPr/>
            </a:pPr>
            <a:r>
              <a:rPr lang="en-US" sz="3200" dirty="0">
                <a:solidFill>
                  <a:srgbClr val="D2533C"/>
                </a:solidFill>
                <a:latin typeface="Calibri" panose="020F0502020204030204" pitchFamily="34" charset="0"/>
                <a:cs typeface="Calibri" panose="020F0502020204030204" pitchFamily="34" charset="0"/>
              </a:rPr>
              <a:t>Summary</a:t>
            </a:r>
          </a:p>
        </p:txBody>
      </p:sp>
      <p:sp>
        <p:nvSpPr>
          <p:cNvPr id="7172" name="Text Box 4"/>
          <p:cNvSpPr txBox="1">
            <a:spLocks noChangeArrowheads="1"/>
          </p:cNvSpPr>
          <p:nvPr/>
        </p:nvSpPr>
        <p:spPr bwMode="auto">
          <a:xfrm>
            <a:off x="774699" y="1257300"/>
            <a:ext cx="8077201" cy="480131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defRPr/>
            </a:pPr>
            <a:r>
              <a:rPr lang="en-US" dirty="0">
                <a:latin typeface="Calibri" panose="020F0502020204030204" pitchFamily="34" charset="0"/>
                <a:cs typeface="Calibri" panose="020F0502020204030204" pitchFamily="34" charset="0"/>
              </a:rPr>
              <a:t>Currently clade 2.3.4.4b H5N1 viruses are adapted to ducks, incl. wild Anseriformes</a:t>
            </a:r>
          </a:p>
          <a:p>
            <a:pPr eaLnBrk="1" hangingPunct="1">
              <a:defRPr/>
            </a:pPr>
            <a:endParaRPr lang="en-US" dirty="0">
              <a:latin typeface="Calibri" panose="020F0502020204030204" pitchFamily="34" charset="0"/>
              <a:cs typeface="Calibri" panose="020F0502020204030204" pitchFamily="34" charset="0"/>
            </a:endParaRPr>
          </a:p>
          <a:p>
            <a:pPr eaLnBrk="1" hangingPunct="1">
              <a:defRPr/>
            </a:pPr>
            <a:r>
              <a:rPr lang="en-US" dirty="0">
                <a:latin typeface="Calibri" panose="020F0502020204030204" pitchFamily="34" charset="0"/>
                <a:cs typeface="Calibri" panose="020F0502020204030204" pitchFamily="34" charset="0"/>
              </a:rPr>
              <a:t>(Some gene segments are exceptionally stable)</a:t>
            </a:r>
          </a:p>
          <a:p>
            <a:pPr eaLnBrk="1" hangingPunct="1">
              <a:defRPr/>
            </a:pPr>
            <a:endParaRPr lang="en-US" dirty="0">
              <a:latin typeface="Calibri" panose="020F0502020204030204" pitchFamily="34" charset="0"/>
              <a:cs typeface="Calibri" panose="020F0502020204030204" pitchFamily="34" charset="0"/>
            </a:endParaRPr>
          </a:p>
          <a:p>
            <a:pPr eaLnBrk="1" hangingPunct="1">
              <a:defRPr/>
            </a:pPr>
            <a:r>
              <a:rPr lang="en-US" dirty="0">
                <a:latin typeface="Calibri" panose="020F0502020204030204" pitchFamily="34" charset="0"/>
                <a:cs typeface="Calibri" panose="020F0502020204030204" pitchFamily="34" charset="0"/>
              </a:rPr>
              <a:t>Extensive spill back and self perpetuation in wild birds</a:t>
            </a:r>
          </a:p>
          <a:p>
            <a:pPr eaLnBrk="1" hangingPunct="1">
              <a:defRPr/>
            </a:pPr>
            <a:endParaRPr lang="en-US" dirty="0">
              <a:latin typeface="Calibri" panose="020F0502020204030204" pitchFamily="34" charset="0"/>
              <a:cs typeface="Calibri" panose="020F0502020204030204" pitchFamily="34" charset="0"/>
            </a:endParaRPr>
          </a:p>
          <a:p>
            <a:pPr eaLnBrk="1" hangingPunct="1">
              <a:defRPr/>
            </a:pPr>
            <a:r>
              <a:rPr lang="en-US" dirty="0">
                <a:latin typeface="Calibri" panose="020F0502020204030204" pitchFamily="34" charset="0"/>
                <a:cs typeface="Calibri" panose="020F0502020204030204" pitchFamily="34" charset="0"/>
              </a:rPr>
              <a:t>Increased exposure to mammalian predators and scavengers</a:t>
            </a:r>
          </a:p>
          <a:p>
            <a:pPr eaLnBrk="1" hangingPunct="1">
              <a:defRPr/>
            </a:pPr>
            <a:endParaRPr lang="en-US" dirty="0">
              <a:latin typeface="Calibri" panose="020F0502020204030204" pitchFamily="34" charset="0"/>
              <a:cs typeface="Calibri" panose="020F0502020204030204" pitchFamily="34" charset="0"/>
            </a:endParaRPr>
          </a:p>
          <a:p>
            <a:pPr eaLnBrk="1" hangingPunct="1">
              <a:defRPr/>
            </a:pPr>
            <a:r>
              <a:rPr lang="en-US" dirty="0">
                <a:latin typeface="Calibri" panose="020F0502020204030204" pitchFamily="34" charset="0"/>
                <a:cs typeface="Calibri" panose="020F0502020204030204" pitchFamily="34" charset="0"/>
              </a:rPr>
              <a:t>Limited, mostly </a:t>
            </a:r>
            <a:r>
              <a:rPr lang="en-US" i="1" dirty="0">
                <a:latin typeface="Calibri" panose="020F0502020204030204" pitchFamily="34" charset="0"/>
                <a:cs typeface="Calibri" panose="020F0502020204030204" pitchFamily="34" charset="0"/>
              </a:rPr>
              <a:t>de novo</a:t>
            </a:r>
            <a:r>
              <a:rPr lang="en-US" dirty="0">
                <a:latin typeface="Calibri" panose="020F0502020204030204" pitchFamily="34" charset="0"/>
                <a:cs typeface="Calibri" panose="020F0502020204030204" pitchFamily="34" charset="0"/>
              </a:rPr>
              <a:t>, appearance of mammalian adaptation mutations</a:t>
            </a:r>
          </a:p>
          <a:p>
            <a:pPr eaLnBrk="1" hangingPunct="1">
              <a:defRPr/>
            </a:pPr>
            <a:endParaRPr lang="en-US" dirty="0">
              <a:latin typeface="Calibri" panose="020F0502020204030204" pitchFamily="34" charset="0"/>
              <a:cs typeface="Calibri" panose="020F0502020204030204" pitchFamily="34" charset="0"/>
            </a:endParaRPr>
          </a:p>
          <a:p>
            <a:pPr eaLnBrk="1" hangingPunct="1">
              <a:defRPr/>
            </a:pPr>
            <a:r>
              <a:rPr lang="en-US" dirty="0">
                <a:latin typeface="Calibri" panose="020F0502020204030204" pitchFamily="34" charset="0"/>
                <a:cs typeface="Calibri" panose="020F0502020204030204" pitchFamily="34" charset="0"/>
              </a:rPr>
              <a:t>Transmission to humans is rare and non-sustained</a:t>
            </a:r>
          </a:p>
          <a:p>
            <a:pPr eaLnBrk="1" hangingPunct="1">
              <a:defRPr/>
            </a:pPr>
            <a:endParaRPr lang="en-US" dirty="0">
              <a:latin typeface="Calibri" panose="020F0502020204030204" pitchFamily="34" charset="0"/>
              <a:cs typeface="Calibri" panose="020F0502020204030204" pitchFamily="34" charset="0"/>
            </a:endParaRPr>
          </a:p>
          <a:p>
            <a:pPr eaLnBrk="1" hangingPunct="1">
              <a:defRPr/>
            </a:pPr>
            <a:endParaRPr lang="en-US" dirty="0">
              <a:latin typeface="Calibri" panose="020F0502020204030204" pitchFamily="34" charset="0"/>
              <a:cs typeface="Calibri" panose="020F0502020204030204" pitchFamily="34" charset="0"/>
            </a:endParaRPr>
          </a:p>
          <a:p>
            <a:pPr eaLnBrk="1" hangingPunct="1">
              <a:defRPr/>
            </a:pPr>
            <a:endParaRPr lang="en-US" dirty="0">
              <a:latin typeface="Calibri" panose="020F0502020204030204" pitchFamily="34" charset="0"/>
              <a:cs typeface="Calibri" panose="020F0502020204030204" pitchFamily="34" charset="0"/>
            </a:endParaRPr>
          </a:p>
          <a:p>
            <a:pPr eaLnBrk="1" hangingPunct="1">
              <a:defRPr/>
            </a:pPr>
            <a:r>
              <a:rPr lang="en-US" dirty="0">
                <a:latin typeface="Calibri" panose="020F0502020204030204" pitchFamily="34" charset="0"/>
                <a:cs typeface="Calibri" panose="020F0502020204030204" pitchFamily="34" charset="0"/>
              </a:rPr>
              <a:t>"Should we keep an eyeball out for this? Yes, should we lose our mind over it? Probably not.”  </a:t>
            </a:r>
          </a:p>
          <a:p>
            <a:pPr eaLnBrk="1" hangingPunct="1">
              <a:defRPr/>
            </a:pPr>
            <a:r>
              <a:rPr lang="en-US" dirty="0">
                <a:latin typeface="Calibri" panose="020F0502020204030204" pitchFamily="34" charset="0"/>
                <a:cs typeface="Calibri" panose="020F0502020204030204" pitchFamily="34" charset="0"/>
              </a:rPr>
              <a:t>James Lowe, Univ of Illinois.</a:t>
            </a:r>
          </a:p>
        </p:txBody>
      </p:sp>
      <p:sp>
        <p:nvSpPr>
          <p:cNvPr id="2" name="Text Box 3">
            <a:extLst>
              <a:ext uri="{FF2B5EF4-FFF2-40B4-BE49-F238E27FC236}">
                <a16:creationId xmlns:a16="http://schemas.microsoft.com/office/drawing/2014/main" id="{74D9DEDF-0B3E-0465-8920-8CFE93754095}"/>
              </a:ext>
            </a:extLst>
          </p:cNvPr>
          <p:cNvSpPr txBox="1">
            <a:spLocks noChangeArrowheads="1"/>
          </p:cNvSpPr>
          <p:nvPr/>
        </p:nvSpPr>
        <p:spPr bwMode="auto">
          <a:xfrm>
            <a:off x="381000" y="6461125"/>
            <a:ext cx="809837" cy="24622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defRPr/>
            </a:pPr>
            <a:r>
              <a:rPr lang="en-US" sz="1000" dirty="0">
                <a:latin typeface="Calibri" panose="020F0502020204030204" pitchFamily="34" charset="0"/>
                <a:cs typeface="Calibri" panose="020F0502020204030204" pitchFamily="34" charset="0"/>
              </a:rPr>
              <a:t>Source: DVL</a:t>
            </a:r>
          </a:p>
        </p:txBody>
      </p:sp>
      <p:sp>
        <p:nvSpPr>
          <p:cNvPr id="3" name="TextBox 2">
            <a:extLst>
              <a:ext uri="{FF2B5EF4-FFF2-40B4-BE49-F238E27FC236}">
                <a16:creationId xmlns:a16="http://schemas.microsoft.com/office/drawing/2014/main" id="{738BCC6E-12D5-3D15-1307-141DFF77E3E9}"/>
              </a:ext>
            </a:extLst>
          </p:cNvPr>
          <p:cNvSpPr txBox="1"/>
          <p:nvPr/>
        </p:nvSpPr>
        <p:spPr>
          <a:xfrm>
            <a:off x="5764307" y="6481483"/>
            <a:ext cx="3379693" cy="215444"/>
          </a:xfrm>
          <a:prstGeom prst="rect">
            <a:avLst/>
          </a:prstGeom>
          <a:noFill/>
        </p:spPr>
        <p:txBody>
          <a:bodyPr wrap="square" rtlCol="0">
            <a:spAutoFit/>
          </a:bodyPr>
          <a:lstStyle/>
          <a:p>
            <a:r>
              <a:rPr lang="en-US" sz="800" dirty="0">
                <a:latin typeface="Calibri" panose="020F0502020204030204" pitchFamily="34" charset="0"/>
                <a:cs typeface="Calibri" panose="020F0502020204030204" pitchFamily="34" charset="0"/>
              </a:rPr>
              <a:t>Preliminary Information - Subject to Revision. Not for Citation or Distribution.</a:t>
            </a:r>
          </a:p>
        </p:txBody>
      </p:sp>
    </p:spTree>
    <p:extLst>
      <p:ext uri="{BB962C8B-B14F-4D97-AF65-F5344CB8AC3E}">
        <p14:creationId xmlns:p14="http://schemas.microsoft.com/office/powerpoint/2010/main" val="16191219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381000" y="152400"/>
            <a:ext cx="8610600" cy="914400"/>
          </a:xfrm>
        </p:spPr>
        <p:txBody>
          <a:bodyPr/>
          <a:lstStyle/>
          <a:p>
            <a:pPr eaLnBrk="1" hangingPunct="1">
              <a:defRPr/>
            </a:pPr>
            <a:r>
              <a:rPr lang="en-US" sz="3200" dirty="0">
                <a:solidFill>
                  <a:srgbClr val="D2533C"/>
                </a:solidFill>
                <a:latin typeface="Calibri" panose="020F0502020204030204" pitchFamily="34" charset="0"/>
                <a:cs typeface="Calibri" panose="020F0502020204030204" pitchFamily="34" charset="0"/>
              </a:rPr>
              <a:t>Situation in the US </a:t>
            </a:r>
            <a:r>
              <a:rPr lang="en-US" sz="2800" dirty="0">
                <a:solidFill>
                  <a:srgbClr val="D2533C"/>
                </a:solidFill>
                <a:latin typeface="Calibri" panose="020F0502020204030204" pitchFamily="34" charset="0"/>
                <a:cs typeface="Calibri" panose="020F0502020204030204" pitchFamily="34" charset="0"/>
              </a:rPr>
              <a:t>(As of 6/1/23)</a:t>
            </a:r>
          </a:p>
        </p:txBody>
      </p:sp>
      <p:sp>
        <p:nvSpPr>
          <p:cNvPr id="7171" name="Text Box 3"/>
          <p:cNvSpPr txBox="1">
            <a:spLocks noChangeArrowheads="1"/>
          </p:cNvSpPr>
          <p:nvPr/>
        </p:nvSpPr>
        <p:spPr bwMode="auto">
          <a:xfrm>
            <a:off x="381000" y="6461125"/>
            <a:ext cx="1590500" cy="2462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defRPr/>
            </a:pPr>
            <a:r>
              <a:rPr lang="en-US" sz="1000" dirty="0">
                <a:latin typeface="Calibri" panose="020F0502020204030204" pitchFamily="34" charset="0"/>
                <a:cs typeface="Calibri" panose="020F0502020204030204" pitchFamily="34" charset="0"/>
              </a:rPr>
              <a:t>Source: USDA, WOAH, FAO</a:t>
            </a:r>
          </a:p>
        </p:txBody>
      </p:sp>
      <p:sp>
        <p:nvSpPr>
          <p:cNvPr id="7172" name="Text Box 4"/>
          <p:cNvSpPr txBox="1">
            <a:spLocks noChangeArrowheads="1"/>
          </p:cNvSpPr>
          <p:nvPr/>
        </p:nvSpPr>
        <p:spPr bwMode="auto">
          <a:xfrm>
            <a:off x="457199" y="1371600"/>
            <a:ext cx="7445829" cy="14773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defRPr/>
            </a:pPr>
            <a:r>
              <a:rPr lang="en-US" dirty="0">
                <a:latin typeface="Calibri" panose="020F0502020204030204" pitchFamily="34" charset="0"/>
                <a:cs typeface="Calibri" panose="020F0502020204030204" pitchFamily="34" charset="0"/>
              </a:rPr>
              <a:t>Poultry: 836 flocks (325 commercial &amp; 511 Backyard) in 47 states.</a:t>
            </a:r>
          </a:p>
          <a:p>
            <a:pPr eaLnBrk="1" hangingPunct="1">
              <a:defRPr/>
            </a:pPr>
            <a:endParaRPr lang="en-US" dirty="0">
              <a:latin typeface="Calibri" panose="020F0502020204030204" pitchFamily="34" charset="0"/>
              <a:cs typeface="Calibri" panose="020F0502020204030204" pitchFamily="34" charset="0"/>
            </a:endParaRPr>
          </a:p>
          <a:p>
            <a:pPr eaLnBrk="1" hangingPunct="1">
              <a:defRPr/>
            </a:pPr>
            <a:r>
              <a:rPr lang="en-US" dirty="0">
                <a:latin typeface="Calibri" panose="020F0502020204030204" pitchFamily="34" charset="0"/>
                <a:cs typeface="Calibri" panose="020F0502020204030204" pitchFamily="34" charset="0"/>
              </a:rPr>
              <a:t>Wild Birds: 6,922 birds in 154 species from 49 states</a:t>
            </a:r>
          </a:p>
          <a:p>
            <a:pPr eaLnBrk="1" hangingPunct="1">
              <a:defRPr/>
            </a:pPr>
            <a:endParaRPr lang="en-US" dirty="0">
              <a:latin typeface="Calibri" panose="020F0502020204030204" pitchFamily="34" charset="0"/>
              <a:cs typeface="Calibri" panose="020F0502020204030204" pitchFamily="34" charset="0"/>
            </a:endParaRPr>
          </a:p>
          <a:p>
            <a:pPr eaLnBrk="1" hangingPunct="1">
              <a:defRPr/>
            </a:pPr>
            <a:r>
              <a:rPr lang="en-US" dirty="0">
                <a:latin typeface="Calibri" panose="020F0502020204030204" pitchFamily="34" charset="0"/>
                <a:cs typeface="Calibri" panose="020F0502020204030204" pitchFamily="34" charset="0"/>
              </a:rPr>
              <a:t>Mammals: 191 animals in 19 species  from 24 states</a:t>
            </a:r>
          </a:p>
        </p:txBody>
      </p:sp>
      <p:pic>
        <p:nvPicPr>
          <p:cNvPr id="2" name="Graphic 1" descr="Map with pin with solid fill">
            <a:extLst>
              <a:ext uri="{FF2B5EF4-FFF2-40B4-BE49-F238E27FC236}">
                <a16:creationId xmlns:a16="http://schemas.microsoft.com/office/drawing/2014/main" id="{531786F7-3AF4-0895-97A4-94415EEA9BE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63695" y="304800"/>
            <a:ext cx="914400" cy="914400"/>
          </a:xfrm>
          <a:prstGeom prst="rect">
            <a:avLst/>
          </a:prstGeom>
        </p:spPr>
      </p:pic>
      <p:sp>
        <p:nvSpPr>
          <p:cNvPr id="3" name="TextBox 2">
            <a:extLst>
              <a:ext uri="{FF2B5EF4-FFF2-40B4-BE49-F238E27FC236}">
                <a16:creationId xmlns:a16="http://schemas.microsoft.com/office/drawing/2014/main" id="{B7F006DA-8FCD-8C4A-BAF0-662244A1C022}"/>
              </a:ext>
            </a:extLst>
          </p:cNvPr>
          <p:cNvSpPr txBox="1"/>
          <p:nvPr/>
        </p:nvSpPr>
        <p:spPr>
          <a:xfrm>
            <a:off x="258417" y="3290354"/>
            <a:ext cx="3979333" cy="2118529"/>
          </a:xfrm>
          <a:prstGeom prst="rect">
            <a:avLst/>
          </a:prstGeom>
          <a:solidFill>
            <a:schemeClr val="accent6">
              <a:lumMod val="20000"/>
              <a:lumOff val="80000"/>
            </a:schemeClr>
          </a:solidFill>
        </p:spPr>
        <p:txBody>
          <a:bodyPr wrap="square" rtlCol="0">
            <a:spAutoFit/>
          </a:bodyPr>
          <a:lstStyle/>
          <a:p>
            <a:pPr>
              <a:lnSpc>
                <a:spcPct val="150000"/>
              </a:lnSpc>
            </a:pPr>
            <a:r>
              <a:rPr lang="en-US" dirty="0"/>
              <a:t>Situation in the EU (as of 4/28/23)</a:t>
            </a:r>
          </a:p>
          <a:p>
            <a:pPr>
              <a:lnSpc>
                <a:spcPct val="150000"/>
              </a:lnSpc>
            </a:pPr>
            <a:r>
              <a:rPr lang="en-US" dirty="0"/>
              <a:t>2,761 outbreaks in poultry</a:t>
            </a:r>
          </a:p>
          <a:p>
            <a:pPr>
              <a:lnSpc>
                <a:spcPct val="150000"/>
              </a:lnSpc>
            </a:pPr>
            <a:r>
              <a:rPr lang="en-US" dirty="0"/>
              <a:t>3,923 detections in wild birds</a:t>
            </a:r>
          </a:p>
          <a:p>
            <a:pPr>
              <a:lnSpc>
                <a:spcPct val="150000"/>
              </a:lnSpc>
            </a:pPr>
            <a:r>
              <a:rPr lang="en-US" dirty="0"/>
              <a:t>&gt; 20 mammals in 11 species</a:t>
            </a:r>
          </a:p>
          <a:p>
            <a:pPr>
              <a:lnSpc>
                <a:spcPct val="150000"/>
              </a:lnSpc>
            </a:pPr>
            <a:r>
              <a:rPr lang="en-US" dirty="0"/>
              <a:t>37 European countries</a:t>
            </a:r>
          </a:p>
        </p:txBody>
      </p:sp>
      <p:sp>
        <p:nvSpPr>
          <p:cNvPr id="4" name="TextBox 3">
            <a:extLst>
              <a:ext uri="{FF2B5EF4-FFF2-40B4-BE49-F238E27FC236}">
                <a16:creationId xmlns:a16="http://schemas.microsoft.com/office/drawing/2014/main" id="{91D3198B-8072-0B06-9159-1B8C8C094D5E}"/>
              </a:ext>
            </a:extLst>
          </p:cNvPr>
          <p:cNvSpPr txBox="1"/>
          <p:nvPr/>
        </p:nvSpPr>
        <p:spPr>
          <a:xfrm>
            <a:off x="4446096" y="3290354"/>
            <a:ext cx="4499122" cy="2533963"/>
          </a:xfrm>
          <a:prstGeom prst="rect">
            <a:avLst/>
          </a:prstGeom>
          <a:solidFill>
            <a:schemeClr val="accent5">
              <a:lumMod val="20000"/>
              <a:lumOff val="80000"/>
            </a:schemeClr>
          </a:solidFill>
        </p:spPr>
        <p:txBody>
          <a:bodyPr wrap="square" rtlCol="0">
            <a:spAutoFit/>
          </a:bodyPr>
          <a:lstStyle/>
          <a:p>
            <a:pPr>
              <a:lnSpc>
                <a:spcPct val="150000"/>
              </a:lnSpc>
            </a:pPr>
            <a:r>
              <a:rPr lang="en-US" dirty="0"/>
              <a:t>Introduction into C. &amp; S America</a:t>
            </a:r>
          </a:p>
          <a:p>
            <a:pPr>
              <a:lnSpc>
                <a:spcPct val="150000"/>
              </a:lnSpc>
            </a:pPr>
            <a:r>
              <a:rPr lang="en-US" dirty="0"/>
              <a:t>Oct 2022. Columbia, Mexico</a:t>
            </a:r>
          </a:p>
          <a:p>
            <a:pPr>
              <a:lnSpc>
                <a:spcPct val="150000"/>
              </a:lnSpc>
            </a:pPr>
            <a:r>
              <a:rPr lang="en-US" dirty="0"/>
              <a:t>Nov 2022. Ecuador</a:t>
            </a:r>
          </a:p>
          <a:p>
            <a:pPr>
              <a:lnSpc>
                <a:spcPct val="150000"/>
              </a:lnSpc>
            </a:pPr>
            <a:r>
              <a:rPr lang="en-US" dirty="0"/>
              <a:t>Dec 2022. Chile, Peru</a:t>
            </a:r>
          </a:p>
          <a:p>
            <a:pPr>
              <a:lnSpc>
                <a:spcPct val="150000"/>
              </a:lnSpc>
            </a:pPr>
            <a:r>
              <a:rPr lang="en-US" dirty="0"/>
              <a:t>Jan 2023. Bolivia, Human case in Ecuador</a:t>
            </a:r>
          </a:p>
          <a:p>
            <a:pPr>
              <a:lnSpc>
                <a:spcPct val="150000"/>
              </a:lnSpc>
            </a:pPr>
            <a:r>
              <a:rPr lang="en-US" dirty="0"/>
              <a:t>Feb 2023. Guatemala. Argentina, Uruguay</a:t>
            </a:r>
          </a:p>
        </p:txBody>
      </p:sp>
    </p:spTree>
    <p:extLst>
      <p:ext uri="{BB962C8B-B14F-4D97-AF65-F5344CB8AC3E}">
        <p14:creationId xmlns:p14="http://schemas.microsoft.com/office/powerpoint/2010/main" val="843161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381000" y="152400"/>
            <a:ext cx="8610600" cy="914400"/>
          </a:xfrm>
        </p:spPr>
        <p:txBody>
          <a:bodyPr/>
          <a:lstStyle/>
          <a:p>
            <a:pPr eaLnBrk="1" hangingPunct="1">
              <a:defRPr/>
            </a:pPr>
            <a:r>
              <a:rPr lang="en-US" sz="3200" dirty="0">
                <a:solidFill>
                  <a:srgbClr val="D2533C"/>
                </a:solidFill>
                <a:latin typeface="Calibri" panose="020F0502020204030204" pitchFamily="34" charset="0"/>
                <a:cs typeface="Calibri" panose="020F0502020204030204" pitchFamily="34" charset="0"/>
              </a:rPr>
              <a:t>Human H5N1 cases since 1996</a:t>
            </a:r>
          </a:p>
        </p:txBody>
      </p:sp>
      <p:sp>
        <p:nvSpPr>
          <p:cNvPr id="7171" name="Text Box 3"/>
          <p:cNvSpPr txBox="1">
            <a:spLocks noChangeArrowheads="1"/>
          </p:cNvSpPr>
          <p:nvPr/>
        </p:nvSpPr>
        <p:spPr bwMode="auto">
          <a:xfrm>
            <a:off x="381000" y="6461125"/>
            <a:ext cx="4150495" cy="2462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defRPr/>
            </a:pPr>
            <a:r>
              <a:rPr lang="en-US" sz="1000" dirty="0">
                <a:latin typeface="Calibri" panose="020F0502020204030204" pitchFamily="34" charset="0"/>
                <a:cs typeface="Calibri" panose="020F0502020204030204" pitchFamily="34" charset="0"/>
              </a:rPr>
              <a:t>Source: CDC: https://</a:t>
            </a:r>
            <a:r>
              <a:rPr lang="en-US" sz="1000" dirty="0" err="1">
                <a:latin typeface="Calibri" panose="020F0502020204030204" pitchFamily="34" charset="0"/>
                <a:cs typeface="Calibri" panose="020F0502020204030204" pitchFamily="34" charset="0"/>
              </a:rPr>
              <a:t>www.cdc.gov</a:t>
            </a:r>
            <a:r>
              <a:rPr lang="en-US" sz="1000" dirty="0">
                <a:latin typeface="Calibri" panose="020F0502020204030204" pitchFamily="34" charset="0"/>
                <a:cs typeface="Calibri" panose="020F0502020204030204" pitchFamily="34" charset="0"/>
              </a:rPr>
              <a:t>/flu/</a:t>
            </a:r>
            <a:r>
              <a:rPr lang="en-US" sz="1000" dirty="0" err="1">
                <a:latin typeface="Calibri" panose="020F0502020204030204" pitchFamily="34" charset="0"/>
                <a:cs typeface="Calibri" panose="020F0502020204030204" pitchFamily="34" charset="0"/>
              </a:rPr>
              <a:t>avianflu</a:t>
            </a:r>
            <a:r>
              <a:rPr lang="en-US" sz="1000" dirty="0">
                <a:latin typeface="Calibri" panose="020F0502020204030204" pitchFamily="34" charset="0"/>
                <a:cs typeface="Calibri" panose="020F0502020204030204" pitchFamily="34" charset="0"/>
              </a:rPr>
              <a:t>/chart-epi-curve-ah5n1.html.</a:t>
            </a:r>
          </a:p>
        </p:txBody>
      </p:sp>
      <p:pic>
        <p:nvPicPr>
          <p:cNvPr id="4" name="Picture 3">
            <a:extLst>
              <a:ext uri="{FF2B5EF4-FFF2-40B4-BE49-F238E27FC236}">
                <a16:creationId xmlns:a16="http://schemas.microsoft.com/office/drawing/2014/main" id="{D262BAEF-F3C5-E56A-0E33-77757C992AD4}"/>
              </a:ext>
            </a:extLst>
          </p:cNvPr>
          <p:cNvPicPr>
            <a:picLocks noChangeAspect="1"/>
          </p:cNvPicPr>
          <p:nvPr/>
        </p:nvPicPr>
        <p:blipFill rotWithShape="1">
          <a:blip r:embed="rId3">
            <a:extLst>
              <a:ext uri="{28A0092B-C50C-407E-A947-70E740481C1C}">
                <a14:useLocalDpi xmlns:a14="http://schemas.microsoft.com/office/drawing/2010/main" val="0"/>
              </a:ext>
            </a:extLst>
          </a:blip>
          <a:srcRect b="-5559"/>
          <a:stretch/>
        </p:blipFill>
        <p:spPr>
          <a:xfrm>
            <a:off x="152400" y="949606"/>
            <a:ext cx="7772400" cy="4384449"/>
          </a:xfrm>
          <a:prstGeom prst="rect">
            <a:avLst/>
          </a:prstGeom>
        </p:spPr>
      </p:pic>
      <p:pic>
        <p:nvPicPr>
          <p:cNvPr id="7" name="Graphic 6" descr="Map with pin with solid fill">
            <a:extLst>
              <a:ext uri="{FF2B5EF4-FFF2-40B4-BE49-F238E27FC236}">
                <a16:creationId xmlns:a16="http://schemas.microsoft.com/office/drawing/2014/main" id="{DA7DF921-0DAB-E5AC-91E6-645B0C9AA09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374534" y="4734994"/>
            <a:ext cx="696442" cy="696442"/>
          </a:xfrm>
          <a:prstGeom prst="rect">
            <a:avLst/>
          </a:prstGeom>
        </p:spPr>
      </p:pic>
      <p:cxnSp>
        <p:nvCxnSpPr>
          <p:cNvPr id="10" name="Straight Arrow Connector 9">
            <a:extLst>
              <a:ext uri="{FF2B5EF4-FFF2-40B4-BE49-F238E27FC236}">
                <a16:creationId xmlns:a16="http://schemas.microsoft.com/office/drawing/2014/main" id="{206C4434-DCC4-0F85-0024-DEF26570A56B}"/>
              </a:ext>
            </a:extLst>
          </p:cNvPr>
          <p:cNvCxnSpPr>
            <a:cxnSpLocks/>
          </p:cNvCxnSpPr>
          <p:nvPr/>
        </p:nvCxnSpPr>
        <p:spPr>
          <a:xfrm flipH="1" flipV="1">
            <a:off x="7223092" y="4459666"/>
            <a:ext cx="549308" cy="39513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Text Box 4">
            <a:extLst>
              <a:ext uri="{FF2B5EF4-FFF2-40B4-BE49-F238E27FC236}">
                <a16:creationId xmlns:a16="http://schemas.microsoft.com/office/drawing/2014/main" id="{62AA17CB-323E-C900-1089-0286F8674DC3}"/>
              </a:ext>
            </a:extLst>
          </p:cNvPr>
          <p:cNvSpPr txBox="1">
            <a:spLocks noChangeArrowheads="1"/>
          </p:cNvSpPr>
          <p:nvPr/>
        </p:nvSpPr>
        <p:spPr bwMode="auto">
          <a:xfrm>
            <a:off x="600340" y="4964723"/>
            <a:ext cx="6705600" cy="369332"/>
          </a:xfrm>
          <a:prstGeom prst="rect">
            <a:avLst/>
          </a:prstGeom>
          <a:solidFill>
            <a:schemeClr val="bg1">
              <a:lumMod val="95000"/>
            </a:schemeClr>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defRPr/>
            </a:pPr>
            <a:r>
              <a:rPr lang="en-US" dirty="0">
                <a:latin typeface="Calibri" panose="020F0502020204030204" pitchFamily="34" charset="0"/>
                <a:cs typeface="Calibri" panose="020F0502020204030204" pitchFamily="34" charset="0"/>
              </a:rPr>
              <a:t>Of the 870 confirmed cases, 457 (52.5%) have been fatal.</a:t>
            </a:r>
          </a:p>
        </p:txBody>
      </p:sp>
      <p:sp>
        <p:nvSpPr>
          <p:cNvPr id="29" name="Text Box 4">
            <a:extLst>
              <a:ext uri="{FF2B5EF4-FFF2-40B4-BE49-F238E27FC236}">
                <a16:creationId xmlns:a16="http://schemas.microsoft.com/office/drawing/2014/main" id="{7BD30C2F-E6E7-963A-5980-D4EEC6FC8A98}"/>
              </a:ext>
            </a:extLst>
          </p:cNvPr>
          <p:cNvSpPr txBox="1">
            <a:spLocks noChangeArrowheads="1"/>
          </p:cNvSpPr>
          <p:nvPr/>
        </p:nvSpPr>
        <p:spPr bwMode="auto">
          <a:xfrm>
            <a:off x="598815" y="4944919"/>
            <a:ext cx="6705600" cy="369332"/>
          </a:xfrm>
          <a:prstGeom prst="rect">
            <a:avLst/>
          </a:prstGeom>
          <a:solidFill>
            <a:schemeClr val="bg1"/>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defRPr/>
            </a:pPr>
            <a:r>
              <a:rPr lang="en-US" dirty="0">
                <a:latin typeface="Calibri" panose="020F0502020204030204" pitchFamily="34" charset="0"/>
                <a:cs typeface="Calibri" panose="020F0502020204030204" pitchFamily="34" charset="0"/>
              </a:rPr>
              <a:t>Of the 872 confirmed cases, 458 (52.5%) have been fatal.</a:t>
            </a:r>
          </a:p>
        </p:txBody>
      </p:sp>
      <p:pic>
        <p:nvPicPr>
          <p:cNvPr id="8" name="Picture 7">
            <a:extLst>
              <a:ext uri="{FF2B5EF4-FFF2-40B4-BE49-F238E27FC236}">
                <a16:creationId xmlns:a16="http://schemas.microsoft.com/office/drawing/2014/main" id="{B7472436-25C4-C0FC-F842-5A9585DBB6AB}"/>
              </a:ext>
            </a:extLst>
          </p:cNvPr>
          <p:cNvPicPr>
            <a:picLocks noChangeAspect="1"/>
          </p:cNvPicPr>
          <p:nvPr/>
        </p:nvPicPr>
        <p:blipFill>
          <a:blip r:embed="rId6"/>
          <a:stretch>
            <a:fillRect/>
          </a:stretch>
        </p:blipFill>
        <p:spPr>
          <a:xfrm>
            <a:off x="5565057" y="1195766"/>
            <a:ext cx="3449537" cy="2511419"/>
          </a:xfrm>
          <a:prstGeom prst="rect">
            <a:avLst/>
          </a:prstGeom>
        </p:spPr>
      </p:pic>
      <p:pic>
        <p:nvPicPr>
          <p:cNvPr id="6" name="Picture 5">
            <a:extLst>
              <a:ext uri="{FF2B5EF4-FFF2-40B4-BE49-F238E27FC236}">
                <a16:creationId xmlns:a16="http://schemas.microsoft.com/office/drawing/2014/main" id="{08802241-5325-991F-C698-57D75F3331B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8815" y="3546438"/>
            <a:ext cx="7772400" cy="2064282"/>
          </a:xfrm>
          <a:prstGeom prst="rect">
            <a:avLst/>
          </a:prstGeom>
        </p:spPr>
      </p:pic>
    </p:spTree>
    <p:extLst>
      <p:ext uri="{BB962C8B-B14F-4D97-AF65-F5344CB8AC3E}">
        <p14:creationId xmlns:p14="http://schemas.microsoft.com/office/powerpoint/2010/main" val="1242481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381000" y="152400"/>
            <a:ext cx="8610600" cy="914400"/>
          </a:xfrm>
        </p:spPr>
        <p:txBody>
          <a:bodyPr/>
          <a:lstStyle/>
          <a:p>
            <a:pPr eaLnBrk="1" hangingPunct="1">
              <a:defRPr/>
            </a:pPr>
            <a:r>
              <a:rPr lang="en-US" sz="3200" dirty="0">
                <a:solidFill>
                  <a:srgbClr val="D2533C"/>
                </a:solidFill>
                <a:latin typeface="Calibri" panose="020F0502020204030204" pitchFamily="34" charset="0"/>
                <a:cs typeface="Calibri" panose="020F0502020204030204" pitchFamily="34" charset="0"/>
              </a:rPr>
              <a:t>Outline</a:t>
            </a:r>
            <a:endParaRPr lang="en-US" sz="3200" i="1" dirty="0">
              <a:solidFill>
                <a:srgbClr val="D2533C"/>
              </a:solidFill>
              <a:latin typeface="Calibri" panose="020F0502020204030204" pitchFamily="34" charset="0"/>
              <a:cs typeface="Calibri" panose="020F0502020204030204" pitchFamily="34" charset="0"/>
            </a:endParaRPr>
          </a:p>
        </p:txBody>
      </p:sp>
      <p:sp>
        <p:nvSpPr>
          <p:cNvPr id="7171" name="Text Box 3"/>
          <p:cNvSpPr txBox="1">
            <a:spLocks noChangeArrowheads="1"/>
          </p:cNvSpPr>
          <p:nvPr/>
        </p:nvSpPr>
        <p:spPr bwMode="auto">
          <a:xfrm>
            <a:off x="381000" y="6461125"/>
            <a:ext cx="809837" cy="24622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defRPr/>
            </a:pPr>
            <a:r>
              <a:rPr lang="en-US" sz="1000" dirty="0">
                <a:latin typeface="Calibri" panose="020F0502020204030204" pitchFamily="34" charset="0"/>
                <a:cs typeface="Calibri" panose="020F0502020204030204" pitchFamily="34" charset="0"/>
              </a:rPr>
              <a:t>Source: DVL</a:t>
            </a:r>
          </a:p>
        </p:txBody>
      </p:sp>
      <p:sp>
        <p:nvSpPr>
          <p:cNvPr id="7172" name="Text Box 4"/>
          <p:cNvSpPr txBox="1">
            <a:spLocks noChangeArrowheads="1"/>
          </p:cNvSpPr>
          <p:nvPr/>
        </p:nvSpPr>
        <p:spPr bwMode="auto">
          <a:xfrm>
            <a:off x="457200" y="1371600"/>
            <a:ext cx="6705600" cy="2031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defRPr/>
            </a:pPr>
            <a:r>
              <a:rPr lang="en-US" dirty="0">
                <a:latin typeface="Calibri" panose="020F0502020204030204" pitchFamily="34" charset="0"/>
                <a:cs typeface="Calibri" panose="020F0502020204030204" pitchFamily="34" charset="0"/>
              </a:rPr>
              <a:t>Current situation</a:t>
            </a:r>
          </a:p>
          <a:p>
            <a:pPr eaLnBrk="1" hangingPunct="1">
              <a:defRPr/>
            </a:pPr>
            <a:endParaRPr lang="en-US" dirty="0">
              <a:latin typeface="Calibri" panose="020F0502020204030204" pitchFamily="34" charset="0"/>
              <a:cs typeface="Calibri" panose="020F0502020204030204" pitchFamily="34" charset="0"/>
            </a:endParaRPr>
          </a:p>
          <a:p>
            <a:pPr eaLnBrk="1" hangingPunct="1">
              <a:defRPr/>
            </a:pPr>
            <a:r>
              <a:rPr lang="en-US" dirty="0">
                <a:solidFill>
                  <a:srgbClr val="FF0000"/>
                </a:solidFill>
                <a:latin typeface="Calibri" panose="020F0502020204030204" pitchFamily="34" charset="0"/>
                <a:cs typeface="Calibri" panose="020F0502020204030204" pitchFamily="34" charset="0"/>
              </a:rPr>
              <a:t>How did it get here?</a:t>
            </a:r>
          </a:p>
          <a:p>
            <a:pPr eaLnBrk="1" hangingPunct="1">
              <a:defRPr/>
            </a:pPr>
            <a:endParaRPr lang="en-US" dirty="0">
              <a:latin typeface="Calibri" panose="020F0502020204030204" pitchFamily="34" charset="0"/>
              <a:cs typeface="Calibri" panose="020F0502020204030204" pitchFamily="34" charset="0"/>
            </a:endParaRPr>
          </a:p>
          <a:p>
            <a:pPr eaLnBrk="1" hangingPunct="1">
              <a:defRPr/>
            </a:pPr>
            <a:r>
              <a:rPr lang="en-US" dirty="0">
                <a:latin typeface="Calibri" panose="020F0502020204030204" pitchFamily="34" charset="0"/>
                <a:cs typeface="Calibri" panose="020F0502020204030204" pitchFamily="34" charset="0"/>
              </a:rPr>
              <a:t>What’s happening in mammals?</a:t>
            </a:r>
          </a:p>
          <a:p>
            <a:pPr eaLnBrk="1" hangingPunct="1">
              <a:defRPr/>
            </a:pPr>
            <a:endParaRPr lang="en-US" dirty="0">
              <a:latin typeface="Calibri" panose="020F0502020204030204" pitchFamily="34" charset="0"/>
              <a:cs typeface="Calibri" panose="020F0502020204030204" pitchFamily="34" charset="0"/>
            </a:endParaRPr>
          </a:p>
          <a:p>
            <a:pPr eaLnBrk="1" hangingPunct="1">
              <a:defRPr/>
            </a:pPr>
            <a:r>
              <a:rPr lang="en-US" dirty="0">
                <a:latin typeface="Calibri" panose="020F0502020204030204" pitchFamily="34" charset="0"/>
                <a:cs typeface="Calibri" panose="020F0502020204030204" pitchFamily="34" charset="0"/>
              </a:rPr>
              <a:t>What does it mean?</a:t>
            </a:r>
          </a:p>
        </p:txBody>
      </p:sp>
      <p:sp>
        <p:nvSpPr>
          <p:cNvPr id="5" name="TextBox 4">
            <a:extLst>
              <a:ext uri="{FF2B5EF4-FFF2-40B4-BE49-F238E27FC236}">
                <a16:creationId xmlns:a16="http://schemas.microsoft.com/office/drawing/2014/main" id="{4C54809E-02B2-2342-AA95-9A523738196F}"/>
              </a:ext>
            </a:extLst>
          </p:cNvPr>
          <p:cNvSpPr txBox="1"/>
          <p:nvPr/>
        </p:nvSpPr>
        <p:spPr>
          <a:xfrm>
            <a:off x="5764307" y="6481483"/>
            <a:ext cx="3379693" cy="215444"/>
          </a:xfrm>
          <a:prstGeom prst="rect">
            <a:avLst/>
          </a:prstGeom>
          <a:noFill/>
        </p:spPr>
        <p:txBody>
          <a:bodyPr wrap="square" rtlCol="0">
            <a:spAutoFit/>
          </a:bodyPr>
          <a:lstStyle/>
          <a:p>
            <a:r>
              <a:rPr lang="en-US" sz="800" dirty="0">
                <a:latin typeface="Calibri" panose="020F0502020204030204" pitchFamily="34" charset="0"/>
                <a:cs typeface="Calibri" panose="020F0502020204030204" pitchFamily="34" charset="0"/>
              </a:rPr>
              <a:t>Preliminary Information - Subject to Revision. Not for Citation or Distribution.</a:t>
            </a:r>
          </a:p>
        </p:txBody>
      </p:sp>
    </p:spTree>
    <p:extLst>
      <p:ext uri="{BB962C8B-B14F-4D97-AF65-F5344CB8AC3E}">
        <p14:creationId xmlns:p14="http://schemas.microsoft.com/office/powerpoint/2010/main" val="8708189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2139696" cy="1261872"/>
          </a:xfrm>
        </p:spPr>
        <p:txBody>
          <a:bodyPr/>
          <a:lstStyle/>
          <a:p>
            <a:r>
              <a:rPr lang="en-US" dirty="0"/>
              <a:t>Emergence of HPAI H5N1</a:t>
            </a:r>
          </a:p>
        </p:txBody>
      </p:sp>
      <p:sp>
        <p:nvSpPr>
          <p:cNvPr id="4" name="Text Placeholder 3"/>
          <p:cNvSpPr>
            <a:spLocks noGrp="1"/>
          </p:cNvSpPr>
          <p:nvPr>
            <p:ph type="body" sz="half" idx="2"/>
          </p:nvPr>
        </p:nvSpPr>
        <p:spPr>
          <a:xfrm>
            <a:off x="457201" y="1905000"/>
            <a:ext cx="2139696" cy="4243615"/>
          </a:xfrm>
        </p:spPr>
        <p:txBody>
          <a:bodyPr/>
          <a:lstStyle/>
          <a:p>
            <a:pPr marL="230188" indent="-230188"/>
            <a:r>
              <a:rPr lang="en-US" b="1" dirty="0"/>
              <a:t>1996</a:t>
            </a:r>
            <a:r>
              <a:rPr lang="en-US" dirty="0"/>
              <a:t>. First identified in a goose in Guangdong.</a:t>
            </a:r>
          </a:p>
          <a:p>
            <a:pPr marL="230188" indent="-230188"/>
            <a:r>
              <a:rPr lang="en-US" b="1" dirty="0"/>
              <a:t>1997</a:t>
            </a:r>
            <a:r>
              <a:rPr lang="en-US" dirty="0"/>
              <a:t>. 1.7 million poultry culled in Guangdong.</a:t>
            </a:r>
          </a:p>
          <a:p>
            <a:pPr marL="230188" indent="-230188"/>
            <a:r>
              <a:rPr lang="en-US" b="1" dirty="0"/>
              <a:t>1998</a:t>
            </a:r>
            <a:r>
              <a:rPr lang="en-US" dirty="0"/>
              <a:t>. 12 cases in HK.</a:t>
            </a:r>
          </a:p>
          <a:p>
            <a:pPr marL="230188" indent="-230188"/>
            <a:r>
              <a:rPr lang="en-US" b="1" dirty="0"/>
              <a:t>1999</a:t>
            </a:r>
            <a:r>
              <a:rPr lang="en-US" dirty="0"/>
              <a:t>. New NS variant identified in Guangxi.</a:t>
            </a:r>
          </a:p>
          <a:p>
            <a:pPr marL="230188" indent="-230188"/>
            <a:r>
              <a:rPr lang="en-US" b="1" dirty="0"/>
              <a:t>2001</a:t>
            </a:r>
            <a:r>
              <a:rPr lang="en-US" dirty="0"/>
              <a:t>. Major outbreaks in China.</a:t>
            </a:r>
          </a:p>
          <a:p>
            <a:pPr marL="230188" indent="-230188"/>
            <a:r>
              <a:rPr lang="en-US" b="1" dirty="0"/>
              <a:t>2003</a:t>
            </a:r>
            <a:r>
              <a:rPr lang="en-US" dirty="0"/>
              <a:t>. Human cases in HK. (ROK)</a:t>
            </a:r>
          </a:p>
          <a:p>
            <a:pPr marL="230188" indent="-230188"/>
            <a:r>
              <a:rPr lang="en-US" b="1" dirty="0"/>
              <a:t>2004</a:t>
            </a:r>
            <a:r>
              <a:rPr lang="en-US" dirty="0"/>
              <a:t>. 50 outbreaks in China (13/50 provinces) + adjacent countries (ID, JP, LA, MY, VN, TH)</a:t>
            </a:r>
          </a:p>
          <a:p>
            <a:pPr marL="230188" indent="-230188"/>
            <a:r>
              <a:rPr lang="en-US" b="1" dirty="0"/>
              <a:t>2005</a:t>
            </a:r>
            <a:r>
              <a:rPr lang="en-US" dirty="0"/>
              <a:t>. Qinghai.</a:t>
            </a:r>
          </a:p>
        </p:txBody>
      </p:sp>
      <p:pic>
        <p:nvPicPr>
          <p:cNvPr id="5" name="Picture 4" descr="2005706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400" y="865220"/>
            <a:ext cx="6282137" cy="5486400"/>
          </a:xfrm>
          <a:prstGeom prst="rect">
            <a:avLst/>
          </a:prstGeom>
        </p:spPr>
      </p:pic>
      <p:sp>
        <p:nvSpPr>
          <p:cNvPr id="3" name="5-Point Star 2">
            <a:extLst>
              <a:ext uri="{FF2B5EF4-FFF2-40B4-BE49-F238E27FC236}">
                <a16:creationId xmlns:a16="http://schemas.microsoft.com/office/drawing/2014/main" id="{8B0C4079-1EB2-C38C-11BE-BD612E6F9628}"/>
              </a:ext>
            </a:extLst>
          </p:cNvPr>
          <p:cNvSpPr/>
          <p:nvPr/>
        </p:nvSpPr>
        <p:spPr>
          <a:xfrm>
            <a:off x="7095280" y="3946967"/>
            <a:ext cx="277793" cy="254644"/>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solidFill>
                <a:sysClr val="windowText" lastClr="000000"/>
              </a:solidFill>
            </a:endParaRPr>
          </a:p>
        </p:txBody>
      </p:sp>
    </p:spTree>
    <p:extLst>
      <p:ext uri="{BB962C8B-B14F-4D97-AF65-F5344CB8AC3E}">
        <p14:creationId xmlns:p14="http://schemas.microsoft.com/office/powerpoint/2010/main" val="23059550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6227ACB2-D2D6-4E6A-B498-213E1DF3DE21}"/>
              </a:ext>
            </a:extLst>
          </p:cNvPr>
          <p:cNvGrpSpPr/>
          <p:nvPr/>
        </p:nvGrpSpPr>
        <p:grpSpPr>
          <a:xfrm>
            <a:off x="2922080" y="10886"/>
            <a:ext cx="5498224" cy="6970224"/>
            <a:chOff x="2922080" y="10886"/>
            <a:chExt cx="5498224" cy="6970224"/>
          </a:xfrm>
        </p:grpSpPr>
        <p:grpSp>
          <p:nvGrpSpPr>
            <p:cNvPr id="8" name="Group 7">
              <a:extLst>
                <a:ext uri="{FF2B5EF4-FFF2-40B4-BE49-F238E27FC236}">
                  <a16:creationId xmlns:a16="http://schemas.microsoft.com/office/drawing/2014/main" id="{F59A78AA-3F37-6D73-B4B4-0178DCC1480C}"/>
                </a:ext>
              </a:extLst>
            </p:cNvPr>
            <p:cNvGrpSpPr/>
            <p:nvPr/>
          </p:nvGrpSpPr>
          <p:grpSpPr>
            <a:xfrm>
              <a:off x="2922080" y="10886"/>
              <a:ext cx="5498224" cy="6970224"/>
              <a:chOff x="2922080" y="10886"/>
              <a:chExt cx="5498224" cy="6970224"/>
            </a:xfrm>
          </p:grpSpPr>
          <p:pic>
            <p:nvPicPr>
              <p:cNvPr id="3" name="Picture 2">
                <a:extLst>
                  <a:ext uri="{FF2B5EF4-FFF2-40B4-BE49-F238E27FC236}">
                    <a16:creationId xmlns:a16="http://schemas.microsoft.com/office/drawing/2014/main" id="{A4077B73-A74E-30A1-C7E2-A213DE63C6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2080" y="10886"/>
                <a:ext cx="5498224" cy="6858000"/>
              </a:xfrm>
              <a:prstGeom prst="rect">
                <a:avLst/>
              </a:prstGeom>
            </p:spPr>
          </p:pic>
          <p:sp>
            <p:nvSpPr>
              <p:cNvPr id="4" name="Left Arrow 3">
                <a:extLst>
                  <a:ext uri="{FF2B5EF4-FFF2-40B4-BE49-F238E27FC236}">
                    <a16:creationId xmlns:a16="http://schemas.microsoft.com/office/drawing/2014/main" id="{0DF17CCE-2153-5586-D983-EFBC9D6AF9F2}"/>
                  </a:ext>
                </a:extLst>
              </p:cNvPr>
              <p:cNvSpPr/>
              <p:nvPr/>
            </p:nvSpPr>
            <p:spPr>
              <a:xfrm>
                <a:off x="4567686" y="6584235"/>
                <a:ext cx="522514" cy="396875"/>
              </a:xfrm>
              <a:prstGeom prst="leftArrow">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Oval 4">
              <a:extLst>
                <a:ext uri="{FF2B5EF4-FFF2-40B4-BE49-F238E27FC236}">
                  <a16:creationId xmlns:a16="http://schemas.microsoft.com/office/drawing/2014/main" id="{E8584C6E-F8B6-E1BD-B878-CEF4094785DB}"/>
                </a:ext>
              </a:extLst>
            </p:cNvPr>
            <p:cNvSpPr/>
            <p:nvPr/>
          </p:nvSpPr>
          <p:spPr>
            <a:xfrm>
              <a:off x="7412181" y="1759527"/>
              <a:ext cx="748146" cy="31865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170" name="Rectangle 2"/>
          <p:cNvSpPr>
            <a:spLocks noGrp="1" noChangeArrowheads="1"/>
          </p:cNvSpPr>
          <p:nvPr>
            <p:ph type="title"/>
          </p:nvPr>
        </p:nvSpPr>
        <p:spPr>
          <a:xfrm>
            <a:off x="381000" y="152400"/>
            <a:ext cx="8610600" cy="914400"/>
          </a:xfrm>
        </p:spPr>
        <p:txBody>
          <a:bodyPr/>
          <a:lstStyle/>
          <a:p>
            <a:pPr eaLnBrk="1" hangingPunct="1">
              <a:defRPr/>
            </a:pPr>
            <a:r>
              <a:rPr lang="en-US" sz="3200" dirty="0">
                <a:solidFill>
                  <a:srgbClr val="D2533C"/>
                </a:solidFill>
                <a:latin typeface="Calibri" panose="020F0502020204030204" pitchFamily="34" charset="0"/>
                <a:cs typeface="Calibri" panose="020F0502020204030204" pitchFamily="34" charset="0"/>
              </a:rPr>
              <a:t>HPAI H5N1 – the cast of characters</a:t>
            </a:r>
            <a:endParaRPr lang="en-US" sz="3200" i="1" dirty="0">
              <a:solidFill>
                <a:srgbClr val="D2533C"/>
              </a:solidFill>
              <a:latin typeface="Calibri" panose="020F0502020204030204" pitchFamily="34" charset="0"/>
              <a:cs typeface="Calibri" panose="020F0502020204030204" pitchFamily="34" charset="0"/>
            </a:endParaRPr>
          </a:p>
        </p:txBody>
      </p:sp>
      <p:sp>
        <p:nvSpPr>
          <p:cNvPr id="7171" name="Text Box 3"/>
          <p:cNvSpPr txBox="1">
            <a:spLocks noChangeArrowheads="1"/>
          </p:cNvSpPr>
          <p:nvPr/>
        </p:nvSpPr>
        <p:spPr bwMode="auto">
          <a:xfrm>
            <a:off x="381000" y="6461125"/>
            <a:ext cx="2541080" cy="2462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defRPr/>
            </a:pPr>
            <a:r>
              <a:rPr lang="en-US" sz="1000" dirty="0">
                <a:latin typeface="Calibri" panose="020F0502020204030204" pitchFamily="34" charset="0"/>
                <a:cs typeface="Calibri" panose="020F0502020204030204" pitchFamily="34" charset="0"/>
              </a:rPr>
              <a:t>Source: Gavin et al. (2014. IAORV 8:384-388.)</a:t>
            </a:r>
          </a:p>
        </p:txBody>
      </p:sp>
      <p:pic>
        <p:nvPicPr>
          <p:cNvPr id="9" name="Picture 8">
            <a:extLst>
              <a:ext uri="{FF2B5EF4-FFF2-40B4-BE49-F238E27FC236}">
                <a16:creationId xmlns:a16="http://schemas.microsoft.com/office/drawing/2014/main" id="{EEC49011-7226-BB21-7D52-657B778BA0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327" y="3018994"/>
            <a:ext cx="2080886" cy="3272064"/>
          </a:xfrm>
          <a:prstGeom prst="rect">
            <a:avLst/>
          </a:prstGeom>
        </p:spPr>
      </p:pic>
      <p:sp>
        <p:nvSpPr>
          <p:cNvPr id="7172" name="Text Box 4"/>
          <p:cNvSpPr txBox="1">
            <a:spLocks noChangeArrowheads="1"/>
          </p:cNvSpPr>
          <p:nvPr/>
        </p:nvSpPr>
        <p:spPr bwMode="auto">
          <a:xfrm>
            <a:off x="457199" y="1371600"/>
            <a:ext cx="7445829" cy="12003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defRPr/>
            </a:pPr>
            <a:r>
              <a:rPr lang="en-US" dirty="0">
                <a:latin typeface="Calibri" panose="020F0502020204030204" pitchFamily="34" charset="0"/>
                <a:cs typeface="Calibri" panose="020F0502020204030204" pitchFamily="34" charset="0"/>
              </a:rPr>
              <a:t>What does the term Guangdong Lineage H5N1 mean?</a:t>
            </a:r>
          </a:p>
          <a:p>
            <a:pPr eaLnBrk="1" hangingPunct="1">
              <a:defRPr/>
            </a:pPr>
            <a:endParaRPr lang="en-US" dirty="0">
              <a:latin typeface="Calibri" panose="020F0502020204030204" pitchFamily="34" charset="0"/>
              <a:cs typeface="Calibri" panose="020F0502020204030204" pitchFamily="34" charset="0"/>
            </a:endParaRPr>
          </a:p>
          <a:p>
            <a:pPr eaLnBrk="1" hangingPunct="1">
              <a:defRPr/>
            </a:pPr>
            <a:r>
              <a:rPr lang="en-US" dirty="0">
                <a:latin typeface="Calibri" panose="020F0502020204030204" pitchFamily="34" charset="0"/>
                <a:cs typeface="Calibri" panose="020F0502020204030204" pitchFamily="34" charset="0"/>
              </a:rPr>
              <a:t>How does clade 2.3.4.4 b H5N1 fit into the Guangdong Lineage family tree?</a:t>
            </a:r>
          </a:p>
          <a:p>
            <a:pPr eaLnBrk="1" hangingPunct="1">
              <a:defRPr/>
            </a:pPr>
            <a:endParaRPr lang="en-US" dirty="0">
              <a:latin typeface="Calibri" panose="020F0502020204030204" pitchFamily="34" charset="0"/>
              <a:cs typeface="Calibri" panose="020F0502020204030204" pitchFamily="34" charset="0"/>
            </a:endParaRPr>
          </a:p>
        </p:txBody>
      </p:sp>
      <p:grpSp>
        <p:nvGrpSpPr>
          <p:cNvPr id="10" name="Group 9">
            <a:extLst>
              <a:ext uri="{FF2B5EF4-FFF2-40B4-BE49-F238E27FC236}">
                <a16:creationId xmlns:a16="http://schemas.microsoft.com/office/drawing/2014/main" id="{CEEE0E70-1F48-E5E2-F294-FF96FD5EF519}"/>
              </a:ext>
            </a:extLst>
          </p:cNvPr>
          <p:cNvGrpSpPr/>
          <p:nvPr/>
        </p:nvGrpSpPr>
        <p:grpSpPr>
          <a:xfrm>
            <a:off x="5617973" y="26711"/>
            <a:ext cx="895125" cy="941769"/>
            <a:chOff x="7849731" y="305680"/>
            <a:chExt cx="895125" cy="941769"/>
          </a:xfrm>
        </p:grpSpPr>
        <p:sp>
          <p:nvSpPr>
            <p:cNvPr id="6" name="Left Arrow 5">
              <a:extLst>
                <a:ext uri="{FF2B5EF4-FFF2-40B4-BE49-F238E27FC236}">
                  <a16:creationId xmlns:a16="http://schemas.microsoft.com/office/drawing/2014/main" id="{CED00E6F-602F-9446-BBF3-8CA79C1E04B8}"/>
                </a:ext>
              </a:extLst>
            </p:cNvPr>
            <p:cNvSpPr/>
            <p:nvPr/>
          </p:nvSpPr>
          <p:spPr>
            <a:xfrm rot="5400000">
              <a:off x="8033657" y="368499"/>
              <a:ext cx="522514" cy="396875"/>
            </a:xfrm>
            <a:prstGeom prst="leftArrow">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6D73028C-5FEE-7C66-3C6F-6AE56B95BC24}"/>
                </a:ext>
              </a:extLst>
            </p:cNvPr>
            <p:cNvSpPr txBox="1"/>
            <p:nvPr/>
          </p:nvSpPr>
          <p:spPr>
            <a:xfrm>
              <a:off x="7849731" y="878117"/>
              <a:ext cx="895125" cy="369332"/>
            </a:xfrm>
            <a:prstGeom prst="rect">
              <a:avLst/>
            </a:prstGeom>
            <a:noFill/>
          </p:spPr>
          <p:txBody>
            <a:bodyPr wrap="square" rtlCol="0">
              <a:spAutoFit/>
            </a:bodyPr>
            <a:lstStyle/>
            <a:p>
              <a:r>
                <a:rPr lang="en-US" dirty="0"/>
                <a:t>2.3.4.4</a:t>
              </a:r>
            </a:p>
          </p:txBody>
        </p:sp>
      </p:grpSp>
    </p:spTree>
    <p:extLst>
      <p:ext uri="{BB962C8B-B14F-4D97-AF65-F5344CB8AC3E}">
        <p14:creationId xmlns:p14="http://schemas.microsoft.com/office/powerpoint/2010/main" val="1580417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381000" y="152400"/>
            <a:ext cx="8610600" cy="914400"/>
          </a:xfrm>
        </p:spPr>
        <p:txBody>
          <a:bodyPr/>
          <a:lstStyle/>
          <a:p>
            <a:pPr eaLnBrk="1" hangingPunct="1">
              <a:defRPr/>
            </a:pPr>
            <a:r>
              <a:rPr lang="en-US" sz="3200" dirty="0">
                <a:solidFill>
                  <a:srgbClr val="D2533C"/>
                </a:solidFill>
                <a:latin typeface="Calibri" panose="020F0502020204030204" pitchFamily="34" charset="0"/>
                <a:cs typeface="Calibri" panose="020F0502020204030204" pitchFamily="34" charset="0"/>
              </a:rPr>
              <a:t>HPAI H5N1 – Clade 2.3.4.4</a:t>
            </a:r>
            <a:endParaRPr lang="en-US" sz="3200" i="1" dirty="0">
              <a:solidFill>
                <a:srgbClr val="D2533C"/>
              </a:solidFill>
              <a:latin typeface="Calibri" panose="020F0502020204030204" pitchFamily="34" charset="0"/>
              <a:cs typeface="Calibri" panose="020F0502020204030204" pitchFamily="34" charset="0"/>
            </a:endParaRPr>
          </a:p>
        </p:txBody>
      </p:sp>
      <p:sp>
        <p:nvSpPr>
          <p:cNvPr id="7171" name="Text Box 3"/>
          <p:cNvSpPr txBox="1">
            <a:spLocks noChangeArrowheads="1"/>
          </p:cNvSpPr>
          <p:nvPr/>
        </p:nvSpPr>
        <p:spPr bwMode="auto">
          <a:xfrm>
            <a:off x="381000" y="6461125"/>
            <a:ext cx="2951449" cy="24622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defRPr/>
            </a:pPr>
            <a:r>
              <a:rPr lang="en-US" sz="1000" dirty="0">
                <a:latin typeface="Calibri" panose="020F0502020204030204" pitchFamily="34" charset="0"/>
                <a:cs typeface="Calibri" panose="020F0502020204030204" pitchFamily="34" charset="0"/>
              </a:rPr>
              <a:t>Source: Gu et al. (2022. </a:t>
            </a:r>
            <a:r>
              <a:rPr lang="en-US" sz="1000" dirty="0" err="1">
                <a:latin typeface="Calibri" panose="020F0502020204030204" pitchFamily="34" charset="0"/>
                <a:cs typeface="Calibri" panose="020F0502020204030204" pitchFamily="34" charset="0"/>
              </a:rPr>
              <a:t>Emerg</a:t>
            </a:r>
            <a:r>
              <a:rPr lang="en-US" sz="1000" dirty="0">
                <a:latin typeface="Calibri" panose="020F0502020204030204" pitchFamily="34" charset="0"/>
                <a:cs typeface="Calibri" panose="020F0502020204030204" pitchFamily="34" charset="0"/>
              </a:rPr>
              <a:t> Microb Infect 11:1174</a:t>
            </a:r>
          </a:p>
        </p:txBody>
      </p:sp>
      <p:sp>
        <p:nvSpPr>
          <p:cNvPr id="7172" name="Text Box 4"/>
          <p:cNvSpPr txBox="1">
            <a:spLocks noChangeArrowheads="1"/>
          </p:cNvSpPr>
          <p:nvPr/>
        </p:nvSpPr>
        <p:spPr bwMode="auto">
          <a:xfrm>
            <a:off x="457199" y="1371600"/>
            <a:ext cx="7445829" cy="6463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defRPr/>
            </a:pPr>
            <a:r>
              <a:rPr lang="en-US" dirty="0" err="1">
                <a:latin typeface="Calibri" panose="020F0502020204030204" pitchFamily="34" charset="0"/>
                <a:cs typeface="Calibri" panose="020F0502020204030204" pitchFamily="34" charset="0"/>
              </a:rPr>
              <a:t>Xyz</a:t>
            </a:r>
            <a:endParaRPr lang="en-US" dirty="0">
              <a:latin typeface="Calibri" panose="020F0502020204030204" pitchFamily="34" charset="0"/>
              <a:cs typeface="Calibri" panose="020F0502020204030204" pitchFamily="34" charset="0"/>
            </a:endParaRPr>
          </a:p>
          <a:p>
            <a:pPr eaLnBrk="1" hangingPunct="1">
              <a:defRPr/>
            </a:pPr>
            <a:endParaRPr lang="en-US" dirty="0">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376BC3D7-651F-C0A4-0AF1-BDDB0E5AD9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450" y="1066800"/>
            <a:ext cx="6364764" cy="5192104"/>
          </a:xfrm>
          <a:prstGeom prst="rect">
            <a:avLst/>
          </a:prstGeom>
        </p:spPr>
      </p:pic>
      <p:sp>
        <p:nvSpPr>
          <p:cNvPr id="2" name="Oval 1">
            <a:extLst>
              <a:ext uri="{FF2B5EF4-FFF2-40B4-BE49-F238E27FC236}">
                <a16:creationId xmlns:a16="http://schemas.microsoft.com/office/drawing/2014/main" id="{F595C643-7F84-97E5-B70D-1BF2F1DE7637}"/>
              </a:ext>
            </a:extLst>
          </p:cNvPr>
          <p:cNvSpPr/>
          <p:nvPr/>
        </p:nvSpPr>
        <p:spPr>
          <a:xfrm>
            <a:off x="1130300" y="3302000"/>
            <a:ext cx="1765300" cy="64633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961230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Clarity.thmx</Template>
  <TotalTime>3505</TotalTime>
  <Words>5819</Words>
  <Application>Microsoft Macintosh PowerPoint</Application>
  <PresentationFormat>On-screen Show (4:3)</PresentationFormat>
  <Paragraphs>459</Paragraphs>
  <Slides>33</Slides>
  <Notes>33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33</vt:i4>
      </vt:variant>
    </vt:vector>
  </HeadingPairs>
  <TitlesOfParts>
    <vt:vector size="37" baseType="lpstr">
      <vt:lpstr>Arial</vt:lpstr>
      <vt:lpstr>Calibri</vt:lpstr>
      <vt:lpstr>Times New Roman</vt:lpstr>
      <vt:lpstr>Clarity</vt:lpstr>
      <vt:lpstr>Avian Influenza – an update</vt:lpstr>
      <vt:lpstr>Outline</vt:lpstr>
      <vt:lpstr>You are here  (.         )</vt:lpstr>
      <vt:lpstr>Situation in the US (As of 6/1/23)</vt:lpstr>
      <vt:lpstr>Human H5N1 cases since 1996</vt:lpstr>
      <vt:lpstr>Outline</vt:lpstr>
      <vt:lpstr>Emergence of HPAI H5N1</vt:lpstr>
      <vt:lpstr>HPAI H5N1 – the cast of characters</vt:lpstr>
      <vt:lpstr>HPAI H5N1 – Clade 2.3.4.4</vt:lpstr>
      <vt:lpstr>Large Scale Spread of H5N1 in 2005</vt:lpstr>
      <vt:lpstr>Will H5N1 become the next pandemic virus?</vt:lpstr>
      <vt:lpstr>Focus on the Behring Strait &amp; Alaska as possible introduction routes </vt:lpstr>
      <vt:lpstr>HPAI Introduction into North America</vt:lpstr>
      <vt:lpstr>The North Atlantic Route</vt:lpstr>
      <vt:lpstr>The North Atlantic Route</vt:lpstr>
      <vt:lpstr>What has happened since the introduction?</vt:lpstr>
      <vt:lpstr>What has happened since the introduction?</vt:lpstr>
      <vt:lpstr>Vast array of reassortment</vt:lpstr>
      <vt:lpstr>Outline</vt:lpstr>
      <vt:lpstr>Mass wild bird mortalities</vt:lpstr>
      <vt:lpstr>Effects of HPAI on apex predator species</vt:lpstr>
      <vt:lpstr>Spanish mink farm infection with HPAI H5N1 </vt:lpstr>
      <vt:lpstr>Transmission on the Spanish mink farm</vt:lpstr>
      <vt:lpstr>H5N1 infection in seals</vt:lpstr>
      <vt:lpstr>clade 2.3.4.4 b HPAI H5N1 infection in sea lions</vt:lpstr>
      <vt:lpstr>Clade 2.3.4.4b global mammalian species infected</vt:lpstr>
      <vt:lpstr>PowerPoint Presentation</vt:lpstr>
      <vt:lpstr>Influenza infections in mink</vt:lpstr>
      <vt:lpstr>What is needed to turn H5N1 into a pandemic virus?</vt:lpstr>
      <vt:lpstr>H5N1 infections in ferrets and direct contact transmission</vt:lpstr>
      <vt:lpstr>Adaptations to wild birds</vt:lpstr>
      <vt:lpstr>Changes in affected species</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Hon Ip</dc:creator>
  <cp:lastModifiedBy>Ip, Hon S</cp:lastModifiedBy>
  <cp:revision>117</cp:revision>
  <cp:lastPrinted>2023-04-24T17:55:09Z</cp:lastPrinted>
  <dcterms:created xsi:type="dcterms:W3CDTF">2014-08-01T18:18:26Z</dcterms:created>
  <dcterms:modified xsi:type="dcterms:W3CDTF">2023-06-02T18:42:37Z</dcterms:modified>
</cp:coreProperties>
</file>