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9" r:id="rId1"/>
  </p:sldMasterIdLst>
  <p:notesMasterIdLst>
    <p:notesMasterId r:id="rId44"/>
  </p:notesMasterIdLst>
  <p:handoutMasterIdLst>
    <p:handoutMasterId r:id="rId45"/>
  </p:handoutMasterIdLst>
  <p:sldIdLst>
    <p:sldId id="545" r:id="rId2"/>
    <p:sldId id="658" r:id="rId3"/>
    <p:sldId id="567" r:id="rId4"/>
    <p:sldId id="563" r:id="rId5"/>
    <p:sldId id="614" r:id="rId6"/>
    <p:sldId id="552" r:id="rId7"/>
    <p:sldId id="645" r:id="rId8"/>
    <p:sldId id="632" r:id="rId9"/>
    <p:sldId id="591" r:id="rId10"/>
    <p:sldId id="546" r:id="rId11"/>
    <p:sldId id="646" r:id="rId12"/>
    <p:sldId id="611" r:id="rId13"/>
    <p:sldId id="678" r:id="rId14"/>
    <p:sldId id="671" r:id="rId15"/>
    <p:sldId id="572" r:id="rId16"/>
    <p:sldId id="615" r:id="rId17"/>
    <p:sldId id="574" r:id="rId18"/>
    <p:sldId id="642" r:id="rId19"/>
    <p:sldId id="260" r:id="rId20"/>
    <p:sldId id="550" r:id="rId21"/>
    <p:sldId id="665" r:id="rId22"/>
    <p:sldId id="660" r:id="rId23"/>
    <p:sldId id="589" r:id="rId24"/>
    <p:sldId id="672" r:id="rId25"/>
    <p:sldId id="661" r:id="rId26"/>
    <p:sldId id="662" r:id="rId27"/>
    <p:sldId id="663" r:id="rId28"/>
    <p:sldId id="669" r:id="rId29"/>
    <p:sldId id="679" r:id="rId30"/>
    <p:sldId id="680" r:id="rId31"/>
    <p:sldId id="639" r:id="rId32"/>
    <p:sldId id="524" r:id="rId33"/>
    <p:sldId id="565" r:id="rId34"/>
    <p:sldId id="686" r:id="rId35"/>
    <p:sldId id="446" r:id="rId36"/>
    <p:sldId id="687" r:id="rId37"/>
    <p:sldId id="600" r:id="rId38"/>
    <p:sldId id="592" r:id="rId39"/>
    <p:sldId id="593" r:id="rId40"/>
    <p:sldId id="595" r:id="rId41"/>
    <p:sldId id="538" r:id="rId42"/>
    <p:sldId id="644" r:id="rId43"/>
  </p:sldIdLst>
  <p:sldSz cx="12192000" cy="6858000"/>
  <p:notesSz cx="7010400" cy="9296400"/>
  <p:custDataLst>
    <p:tags r:id="rId46"/>
  </p:custDataLst>
  <p:defaultTextStyle>
    <a:defPPr>
      <a:defRPr lang="en-US"/>
    </a:defPPr>
    <a:lvl1pPr algn="ctr" rtl="0" eaLnBrk="0" fontAlgn="base" hangingPunct="0">
      <a:spcBef>
        <a:spcPct val="50000"/>
      </a:spcBef>
      <a:spcAft>
        <a:spcPct val="0"/>
      </a:spcAft>
      <a:defRPr sz="3600" kern="1200">
        <a:solidFill>
          <a:schemeClr val="tx1"/>
        </a:solidFill>
        <a:latin typeface="Lucida Sans Unicode" pitchFamily="34" charset="0"/>
        <a:ea typeface="+mn-ea"/>
        <a:cs typeface="+mn-cs"/>
      </a:defRPr>
    </a:lvl1pPr>
    <a:lvl2pPr marL="457200" algn="ctr" rtl="0" eaLnBrk="0" fontAlgn="base" hangingPunct="0">
      <a:spcBef>
        <a:spcPct val="50000"/>
      </a:spcBef>
      <a:spcAft>
        <a:spcPct val="0"/>
      </a:spcAft>
      <a:defRPr sz="3600" kern="1200">
        <a:solidFill>
          <a:schemeClr val="tx1"/>
        </a:solidFill>
        <a:latin typeface="Lucida Sans Unicode" pitchFamily="34" charset="0"/>
        <a:ea typeface="+mn-ea"/>
        <a:cs typeface="+mn-cs"/>
      </a:defRPr>
    </a:lvl2pPr>
    <a:lvl3pPr marL="914400" algn="ctr" rtl="0" eaLnBrk="0" fontAlgn="base" hangingPunct="0">
      <a:spcBef>
        <a:spcPct val="50000"/>
      </a:spcBef>
      <a:spcAft>
        <a:spcPct val="0"/>
      </a:spcAft>
      <a:defRPr sz="3600" kern="1200">
        <a:solidFill>
          <a:schemeClr val="tx1"/>
        </a:solidFill>
        <a:latin typeface="Lucida Sans Unicode" pitchFamily="34" charset="0"/>
        <a:ea typeface="+mn-ea"/>
        <a:cs typeface="+mn-cs"/>
      </a:defRPr>
    </a:lvl3pPr>
    <a:lvl4pPr marL="1371600" algn="ctr" rtl="0" eaLnBrk="0" fontAlgn="base" hangingPunct="0">
      <a:spcBef>
        <a:spcPct val="50000"/>
      </a:spcBef>
      <a:spcAft>
        <a:spcPct val="0"/>
      </a:spcAft>
      <a:defRPr sz="3600" kern="1200">
        <a:solidFill>
          <a:schemeClr val="tx1"/>
        </a:solidFill>
        <a:latin typeface="Lucida Sans Unicode" pitchFamily="34" charset="0"/>
        <a:ea typeface="+mn-ea"/>
        <a:cs typeface="+mn-cs"/>
      </a:defRPr>
    </a:lvl4pPr>
    <a:lvl5pPr marL="1828800" algn="ctr" rtl="0" eaLnBrk="0" fontAlgn="base" hangingPunct="0">
      <a:spcBef>
        <a:spcPct val="50000"/>
      </a:spcBef>
      <a:spcAft>
        <a:spcPct val="0"/>
      </a:spcAft>
      <a:defRPr sz="3600" kern="1200">
        <a:solidFill>
          <a:schemeClr val="tx1"/>
        </a:solidFill>
        <a:latin typeface="Lucida Sans Unicode" pitchFamily="34" charset="0"/>
        <a:ea typeface="+mn-ea"/>
        <a:cs typeface="+mn-cs"/>
      </a:defRPr>
    </a:lvl5pPr>
    <a:lvl6pPr marL="2286000" algn="l" defTabSz="914400" rtl="0" eaLnBrk="1" latinLnBrk="0" hangingPunct="1">
      <a:defRPr sz="3600" kern="1200">
        <a:solidFill>
          <a:schemeClr val="tx1"/>
        </a:solidFill>
        <a:latin typeface="Lucida Sans Unicode" pitchFamily="34" charset="0"/>
        <a:ea typeface="+mn-ea"/>
        <a:cs typeface="+mn-cs"/>
      </a:defRPr>
    </a:lvl6pPr>
    <a:lvl7pPr marL="2743200" algn="l" defTabSz="914400" rtl="0" eaLnBrk="1" latinLnBrk="0" hangingPunct="1">
      <a:defRPr sz="3600" kern="1200">
        <a:solidFill>
          <a:schemeClr val="tx1"/>
        </a:solidFill>
        <a:latin typeface="Lucida Sans Unicode" pitchFamily="34" charset="0"/>
        <a:ea typeface="+mn-ea"/>
        <a:cs typeface="+mn-cs"/>
      </a:defRPr>
    </a:lvl7pPr>
    <a:lvl8pPr marL="3200400" algn="l" defTabSz="914400" rtl="0" eaLnBrk="1" latinLnBrk="0" hangingPunct="1">
      <a:defRPr sz="3600" kern="1200">
        <a:solidFill>
          <a:schemeClr val="tx1"/>
        </a:solidFill>
        <a:latin typeface="Lucida Sans Unicode" pitchFamily="34" charset="0"/>
        <a:ea typeface="+mn-ea"/>
        <a:cs typeface="+mn-cs"/>
      </a:defRPr>
    </a:lvl8pPr>
    <a:lvl9pPr marL="3657600" algn="l" defTabSz="914400" rtl="0" eaLnBrk="1" latinLnBrk="0" hangingPunct="1">
      <a:defRPr sz="3600" kern="1200">
        <a:solidFill>
          <a:schemeClr val="tx1"/>
        </a:solidFill>
        <a:latin typeface="Lucida Sans Unicode"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051F1B-60B2-602D-9DDB-69E58B2DD8C3}" name="Maxted, Angela M - DHS" initials="MAMD" userId="Maxted, Angela M - DHS" providerId="None"/>
  <p188:author id="{F417E2D4-67A0-B37E-C408-9FF5383E717C}" name="Mason, Jordan L - DHS" initials="MJLD" userId="Mason, Jordan L - DH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HFS" initials="JJK" lastIdx="3" clrIdx="0"/>
  <p:cmAuthor id="1" name="DHFS" initials="D" lastIdx="0" clrIdx="1"/>
  <p:cmAuthor id="2" name="Kaplan, Beth M." initials="BMK" lastIdx="34" clrIdx="2"/>
  <p:cmAuthor id="3" name="Lori A. Schultz" initials="las" lastIdx="62" clrIdx="3"/>
  <p:cmAuthor id="4" name="Klos, Rachel F" initials="KRF"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3300"/>
    <a:srgbClr val="E46C0A"/>
    <a:srgbClr val="FFCC00"/>
    <a:srgbClr val="FFFFFF"/>
    <a:srgbClr val="003D78"/>
    <a:srgbClr val="E9EDF4"/>
    <a:srgbClr val="E826CC"/>
    <a:srgbClr val="D0D8E8"/>
    <a:srgbClr val="E66100"/>
    <a:srgbClr val="003C7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0" autoAdjust="0"/>
    <p:restoredTop sz="76012" autoAdjust="0"/>
  </p:normalViewPr>
  <p:slideViewPr>
    <p:cSldViewPr snapToGrid="0">
      <p:cViewPr varScale="1">
        <p:scale>
          <a:sx n="84" d="100"/>
          <a:sy n="84" d="100"/>
        </p:scale>
        <p:origin x="1500" y="84"/>
      </p:cViewPr>
      <p:guideLst>
        <p:guide orient="horz" pos="2160"/>
        <p:guide pos="3848"/>
      </p:guideLst>
    </p:cSldViewPr>
  </p:slideViewPr>
  <p:notesTextViewPr>
    <p:cViewPr>
      <p:scale>
        <a:sx n="100" d="100"/>
        <a:sy n="100" d="100"/>
      </p:scale>
      <p:origin x="0" y="0"/>
    </p:cViewPr>
  </p:notesTextViewPr>
  <p:sorterViewPr>
    <p:cViewPr>
      <p:scale>
        <a:sx n="60" d="100"/>
        <a:sy n="60" d="100"/>
      </p:scale>
      <p:origin x="0" y="-2190"/>
    </p:cViewPr>
  </p:sorterViewPr>
  <p:notesViewPr>
    <p:cSldViewPr snapToGrid="0">
      <p:cViewPr>
        <p:scale>
          <a:sx n="50" d="100"/>
          <a:sy n="50" d="100"/>
        </p:scale>
        <p:origin x="2404"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dhs.wistate.us\1ww\Common\Dph\EPIDEM\Rabies\Surveillance\CDC%20National\US%20human%20rabies%20case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oleObject" Target="file:///\\dhs.wistate.us\1ww\home\DphHme\MaxteAM\Rabies\Data%20analysis\WI%20tested%20animal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599797136884853E-2"/>
          <c:y val="4.1937250170038763E-2"/>
          <c:w val="0.90540098177967399"/>
          <c:h val="0.86251056739555965"/>
        </c:manualLayout>
      </c:layout>
      <c:barChart>
        <c:barDir val="col"/>
        <c:grouping val="stacked"/>
        <c:varyColors val="0"/>
        <c:ser>
          <c:idx val="0"/>
          <c:order val="0"/>
          <c:tx>
            <c:strRef>
              <c:f>Sheet1!$B$1</c:f>
              <c:strCache>
                <c:ptCount val="1"/>
                <c:pt idx="0">
                  <c:v>Non-WI</c:v>
                </c:pt>
              </c:strCache>
            </c:strRef>
          </c:tx>
          <c:spPr>
            <a:solidFill>
              <a:srgbClr val="5D3A9B"/>
            </a:solidFill>
          </c:spPr>
          <c:invertIfNegative val="0"/>
          <c:cat>
            <c:numRef>
              <c:f>Sheet1!$A$2:$A$78</c:f>
              <c:numCache>
                <c:formatCode>General</c:formatCode>
                <c:ptCount val="77"/>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numCache>
            </c:numRef>
          </c:cat>
          <c:val>
            <c:numRef>
              <c:f>Sheet1!$B$2:$B$78</c:f>
              <c:numCache>
                <c:formatCode>General</c:formatCode>
                <c:ptCount val="77"/>
                <c:pt idx="0">
                  <c:v>43</c:v>
                </c:pt>
                <c:pt idx="1">
                  <c:v>34</c:v>
                </c:pt>
                <c:pt idx="2">
                  <c:v>26</c:v>
                </c:pt>
                <c:pt idx="3">
                  <c:v>24</c:v>
                </c:pt>
                <c:pt idx="4">
                  <c:v>10</c:v>
                </c:pt>
                <c:pt idx="5">
                  <c:v>18</c:v>
                </c:pt>
                <c:pt idx="6">
                  <c:v>18</c:v>
                </c:pt>
                <c:pt idx="7">
                  <c:v>24</c:v>
                </c:pt>
                <c:pt idx="8">
                  <c:v>12</c:v>
                </c:pt>
                <c:pt idx="9">
                  <c:v>13</c:v>
                </c:pt>
                <c:pt idx="10">
                  <c:v>4</c:v>
                </c:pt>
                <c:pt idx="11">
                  <c:v>10</c:v>
                </c:pt>
                <c:pt idx="12">
                  <c:v>5</c:v>
                </c:pt>
                <c:pt idx="13">
                  <c:v>5</c:v>
                </c:pt>
                <c:pt idx="14">
                  <c:v>6</c:v>
                </c:pt>
                <c:pt idx="15">
                  <c:v>2</c:v>
                </c:pt>
                <c:pt idx="16">
                  <c:v>3</c:v>
                </c:pt>
                <c:pt idx="17">
                  <c:v>2</c:v>
                </c:pt>
                <c:pt idx="18">
                  <c:v>1</c:v>
                </c:pt>
                <c:pt idx="19">
                  <c:v>1</c:v>
                </c:pt>
                <c:pt idx="20">
                  <c:v>2</c:v>
                </c:pt>
                <c:pt idx="21">
                  <c:v>1</c:v>
                </c:pt>
                <c:pt idx="22">
                  <c:v>2</c:v>
                </c:pt>
                <c:pt idx="23">
                  <c:v>1</c:v>
                </c:pt>
                <c:pt idx="24">
                  <c:v>1</c:v>
                </c:pt>
                <c:pt idx="25">
                  <c:v>3</c:v>
                </c:pt>
                <c:pt idx="26">
                  <c:v>2</c:v>
                </c:pt>
                <c:pt idx="27">
                  <c:v>2</c:v>
                </c:pt>
                <c:pt idx="28">
                  <c:v>1</c:v>
                </c:pt>
                <c:pt idx="29">
                  <c:v>0</c:v>
                </c:pt>
                <c:pt idx="30">
                  <c:v>2</c:v>
                </c:pt>
                <c:pt idx="31">
                  <c:v>2</c:v>
                </c:pt>
                <c:pt idx="32">
                  <c:v>1</c:v>
                </c:pt>
                <c:pt idx="33">
                  <c:v>4</c:v>
                </c:pt>
                <c:pt idx="34">
                  <c:v>4</c:v>
                </c:pt>
                <c:pt idx="35">
                  <c:v>0</c:v>
                </c:pt>
                <c:pt idx="36">
                  <c:v>2</c:v>
                </c:pt>
                <c:pt idx="37">
                  <c:v>0</c:v>
                </c:pt>
                <c:pt idx="38">
                  <c:v>2</c:v>
                </c:pt>
                <c:pt idx="39">
                  <c:v>3</c:v>
                </c:pt>
                <c:pt idx="40">
                  <c:v>1</c:v>
                </c:pt>
                <c:pt idx="41">
                  <c:v>0</c:v>
                </c:pt>
                <c:pt idx="42">
                  <c:v>1</c:v>
                </c:pt>
                <c:pt idx="43">
                  <c:v>0</c:v>
                </c:pt>
                <c:pt idx="44">
                  <c:v>1</c:v>
                </c:pt>
                <c:pt idx="45">
                  <c:v>1</c:v>
                </c:pt>
                <c:pt idx="46">
                  <c:v>3</c:v>
                </c:pt>
                <c:pt idx="47">
                  <c:v>1</c:v>
                </c:pt>
                <c:pt idx="48">
                  <c:v>3</c:v>
                </c:pt>
                <c:pt idx="49">
                  <c:v>6</c:v>
                </c:pt>
                <c:pt idx="50">
                  <c:v>4</c:v>
                </c:pt>
                <c:pt idx="51">
                  <c:v>4</c:v>
                </c:pt>
                <c:pt idx="52">
                  <c:v>4</c:v>
                </c:pt>
                <c:pt idx="53">
                  <c:v>1</c:v>
                </c:pt>
                <c:pt idx="54">
                  <c:v>0</c:v>
                </c:pt>
                <c:pt idx="55">
                  <c:v>4</c:v>
                </c:pt>
                <c:pt idx="56">
                  <c:v>1</c:v>
                </c:pt>
                <c:pt idx="57">
                  <c:v>3</c:v>
                </c:pt>
                <c:pt idx="58">
                  <c:v>3</c:v>
                </c:pt>
                <c:pt idx="59">
                  <c:v>6</c:v>
                </c:pt>
                <c:pt idx="60">
                  <c:v>1</c:v>
                </c:pt>
                <c:pt idx="61">
                  <c:v>3</c:v>
                </c:pt>
                <c:pt idx="62">
                  <c:v>1</c:v>
                </c:pt>
                <c:pt idx="63">
                  <c:v>2</c:v>
                </c:pt>
                <c:pt idx="64">
                  <c:v>4</c:v>
                </c:pt>
                <c:pt idx="65">
                  <c:v>1</c:v>
                </c:pt>
                <c:pt idx="66">
                  <c:v>6</c:v>
                </c:pt>
                <c:pt idx="67">
                  <c:v>1</c:v>
                </c:pt>
                <c:pt idx="68">
                  <c:v>2</c:v>
                </c:pt>
                <c:pt idx="69">
                  <c:v>1</c:v>
                </c:pt>
                <c:pt idx="70">
                  <c:v>3</c:v>
                </c:pt>
                <c:pt idx="71">
                  <c:v>0</c:v>
                </c:pt>
                <c:pt idx="72">
                  <c:v>2</c:v>
                </c:pt>
                <c:pt idx="73">
                  <c:v>3</c:v>
                </c:pt>
                <c:pt idx="74">
                  <c:v>0</c:v>
                </c:pt>
                <c:pt idx="75">
                  <c:v>0</c:v>
                </c:pt>
                <c:pt idx="76">
                  <c:v>5</c:v>
                </c:pt>
              </c:numCache>
            </c:numRef>
          </c:val>
          <c:extLst>
            <c:ext xmlns:c16="http://schemas.microsoft.com/office/drawing/2014/chart" uri="{C3380CC4-5D6E-409C-BE32-E72D297353CC}">
              <c16:uniqueId val="{00000000-9020-4597-A5EE-91EC1AC8D1E9}"/>
            </c:ext>
          </c:extLst>
        </c:ser>
        <c:ser>
          <c:idx val="1"/>
          <c:order val="1"/>
          <c:tx>
            <c:strRef>
              <c:f>Sheet1!$C$1</c:f>
              <c:strCache>
                <c:ptCount val="1"/>
                <c:pt idx="0">
                  <c:v>WI</c:v>
                </c:pt>
              </c:strCache>
            </c:strRef>
          </c:tx>
          <c:spPr>
            <a:solidFill>
              <a:srgbClr val="E66100"/>
            </a:solidFill>
          </c:spPr>
          <c:invertIfNegative val="0"/>
          <c:cat>
            <c:numRef>
              <c:f>Sheet1!$A$2:$A$78</c:f>
              <c:numCache>
                <c:formatCode>General</c:formatCode>
                <c:ptCount val="77"/>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numCache>
            </c:numRef>
          </c:cat>
          <c:val>
            <c:numRef>
              <c:f>Sheet1!$C$2:$C$78</c:f>
              <c:numCache>
                <c:formatCode>General</c:formatCode>
                <c:ptCount val="77"/>
                <c:pt idx="14">
                  <c:v>1</c:v>
                </c:pt>
                <c:pt idx="55">
                  <c:v>1</c:v>
                </c:pt>
                <c:pt idx="59">
                  <c:v>1</c:v>
                </c:pt>
                <c:pt idx="65">
                  <c:v>1</c:v>
                </c:pt>
              </c:numCache>
            </c:numRef>
          </c:val>
          <c:extLst>
            <c:ext xmlns:c16="http://schemas.microsoft.com/office/drawing/2014/chart" uri="{C3380CC4-5D6E-409C-BE32-E72D297353CC}">
              <c16:uniqueId val="{00000001-9020-4597-A5EE-91EC1AC8D1E9}"/>
            </c:ext>
          </c:extLst>
        </c:ser>
        <c:dLbls>
          <c:showLegendKey val="0"/>
          <c:showVal val="0"/>
          <c:showCatName val="0"/>
          <c:showSerName val="0"/>
          <c:showPercent val="0"/>
          <c:showBubbleSize val="0"/>
        </c:dLbls>
        <c:gapWidth val="8"/>
        <c:overlap val="100"/>
        <c:axId val="369545984"/>
        <c:axId val="369548288"/>
      </c:barChart>
      <c:catAx>
        <c:axId val="369545984"/>
        <c:scaling>
          <c:orientation val="minMax"/>
        </c:scaling>
        <c:delete val="0"/>
        <c:axPos val="b"/>
        <c:numFmt formatCode="General" sourceLinked="1"/>
        <c:majorTickMark val="out"/>
        <c:minorTickMark val="none"/>
        <c:tickLblPos val="nextTo"/>
        <c:txPr>
          <a:bodyPr/>
          <a:lstStyle/>
          <a:p>
            <a:pPr>
              <a:defRPr sz="2000" b="1"/>
            </a:pPr>
            <a:endParaRPr lang="en-US"/>
          </a:p>
        </c:txPr>
        <c:crossAx val="369548288"/>
        <c:crosses val="autoZero"/>
        <c:auto val="1"/>
        <c:lblAlgn val="ctr"/>
        <c:lblOffset val="100"/>
        <c:tickLblSkip val="10"/>
        <c:tickMarkSkip val="10"/>
        <c:noMultiLvlLbl val="0"/>
      </c:catAx>
      <c:valAx>
        <c:axId val="369548288"/>
        <c:scaling>
          <c:orientation val="minMax"/>
        </c:scaling>
        <c:delete val="0"/>
        <c:axPos val="l"/>
        <c:majorGridlines>
          <c:spPr>
            <a:ln>
              <a:noFill/>
            </a:ln>
          </c:spPr>
        </c:majorGridlines>
        <c:numFmt formatCode="General" sourceLinked="1"/>
        <c:majorTickMark val="out"/>
        <c:minorTickMark val="none"/>
        <c:tickLblPos val="nextTo"/>
        <c:txPr>
          <a:bodyPr/>
          <a:lstStyle/>
          <a:p>
            <a:pPr>
              <a:defRPr sz="2000" b="1"/>
            </a:pPr>
            <a:endParaRPr lang="en-US"/>
          </a:p>
        </c:txPr>
        <c:crossAx val="369545984"/>
        <c:crosses val="autoZero"/>
        <c:crossBetween val="between"/>
        <c:majorUnit val="25"/>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rgbClr val="FFCC00"/>
              </a:solidFill>
              <a:ln w="19050">
                <a:noFill/>
              </a:ln>
              <a:effectLst/>
            </c:spPr>
            <c:extLst>
              <c:ext xmlns:c16="http://schemas.microsoft.com/office/drawing/2014/chart" uri="{C3380CC4-5D6E-409C-BE32-E72D297353CC}">
                <c16:uniqueId val="{00000001-A86B-4605-8730-2EF8B5356539}"/>
              </c:ext>
            </c:extLst>
          </c:dPt>
          <c:dPt>
            <c:idx val="1"/>
            <c:bubble3D val="0"/>
            <c:spPr>
              <a:solidFill>
                <a:schemeClr val="accent5">
                  <a:lumMod val="40000"/>
                  <a:lumOff val="60000"/>
                </a:schemeClr>
              </a:solidFill>
              <a:ln w="19050">
                <a:noFill/>
              </a:ln>
              <a:effectLst/>
            </c:spPr>
            <c:extLst>
              <c:ext xmlns:c16="http://schemas.microsoft.com/office/drawing/2014/chart" uri="{C3380CC4-5D6E-409C-BE32-E72D297353CC}">
                <c16:uniqueId val="{00000003-A86B-4605-8730-2EF8B5356539}"/>
              </c:ext>
            </c:extLst>
          </c:dPt>
          <c:dPt>
            <c:idx val="2"/>
            <c:bubble3D val="0"/>
            <c:spPr>
              <a:solidFill>
                <a:srgbClr val="993300"/>
              </a:solidFill>
              <a:ln w="19050">
                <a:noFill/>
              </a:ln>
              <a:effectLst/>
            </c:spPr>
            <c:extLst>
              <c:ext xmlns:c16="http://schemas.microsoft.com/office/drawing/2014/chart" uri="{C3380CC4-5D6E-409C-BE32-E72D297353CC}">
                <c16:uniqueId val="{00000005-A86B-4605-8730-2EF8B5356539}"/>
              </c:ext>
            </c:extLst>
          </c:dPt>
          <c:dPt>
            <c:idx val="3"/>
            <c:bubble3D val="0"/>
            <c:spPr>
              <a:solidFill>
                <a:srgbClr val="E46C0A"/>
              </a:solidFill>
              <a:ln w="19050">
                <a:noFill/>
              </a:ln>
              <a:effectLst/>
            </c:spPr>
            <c:extLst>
              <c:ext xmlns:c16="http://schemas.microsoft.com/office/drawing/2014/chart" uri="{C3380CC4-5D6E-409C-BE32-E72D297353CC}">
                <c16:uniqueId val="{00000007-A86B-4605-8730-2EF8B5356539}"/>
              </c:ext>
            </c:extLst>
          </c:dPt>
          <c:dPt>
            <c:idx val="4"/>
            <c:bubble3D val="0"/>
            <c:spPr>
              <a:solidFill>
                <a:schemeClr val="accent4">
                  <a:lumMod val="75000"/>
                </a:schemeClr>
              </a:solidFill>
              <a:ln w="19050">
                <a:noFill/>
              </a:ln>
              <a:effectLst/>
            </c:spPr>
            <c:extLst>
              <c:ext xmlns:c16="http://schemas.microsoft.com/office/drawing/2014/chart" uri="{C3380CC4-5D6E-409C-BE32-E72D297353CC}">
                <c16:uniqueId val="{00000009-A86B-4605-8730-2EF8B5356539}"/>
              </c:ext>
            </c:extLst>
          </c:dPt>
          <c:dPt>
            <c:idx val="5"/>
            <c:bubble3D val="0"/>
            <c:spPr>
              <a:solidFill>
                <a:schemeClr val="tx2"/>
              </a:solidFill>
              <a:ln w="19050">
                <a:noFill/>
              </a:ln>
              <a:effectLst/>
            </c:spPr>
            <c:extLst>
              <c:ext xmlns:c16="http://schemas.microsoft.com/office/drawing/2014/chart" uri="{C3380CC4-5D6E-409C-BE32-E72D297353CC}">
                <c16:uniqueId val="{0000000B-A86B-4605-8730-2EF8B5356539}"/>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A86B-4605-8730-2EF8B5356539}"/>
                </c:ext>
              </c:extLst>
            </c:dLbl>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A86B-4605-8730-2EF8B5356539}"/>
                </c:ext>
              </c:extLst>
            </c:dLbl>
            <c:dLbl>
              <c:idx val="2"/>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A86B-4605-8730-2EF8B5356539}"/>
                </c:ext>
              </c:extLst>
            </c:dLbl>
            <c:dLbl>
              <c:idx val="3"/>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A86B-4605-8730-2EF8B5356539}"/>
                </c:ext>
              </c:extLst>
            </c:dLbl>
            <c:dLbl>
              <c:idx val="4"/>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A86B-4605-8730-2EF8B5356539}"/>
                </c:ext>
              </c:extLst>
            </c:dLbl>
            <c:dLbl>
              <c:idx val="5"/>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A86B-4605-8730-2EF8B535653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Sheet3!$A$47:$B$52</c:f>
              <c:multiLvlStrCache>
                <c:ptCount val="6"/>
                <c:lvl>
                  <c:pt idx="0">
                    <c:v>Dog</c:v>
                  </c:pt>
                  <c:pt idx="1">
                    <c:v>Fox (Bat)</c:v>
                  </c:pt>
                  <c:pt idx="2">
                    <c:v>Bat</c:v>
                  </c:pt>
                  <c:pt idx="3">
                    <c:v>Bat</c:v>
                  </c:pt>
                  <c:pt idx="4">
                    <c:v>Mongoose (Dog)</c:v>
                  </c:pt>
                  <c:pt idx="5">
                    <c:v>Raccoon</c:v>
                  </c:pt>
                </c:lvl>
                <c:lvl>
                  <c:pt idx="0">
                    <c:v>Not US</c:v>
                  </c:pt>
                  <c:pt idx="1">
                    <c:v>Not US</c:v>
                  </c:pt>
                  <c:pt idx="2">
                    <c:v>Not US</c:v>
                  </c:pt>
                  <c:pt idx="3">
                    <c:v>US</c:v>
                  </c:pt>
                  <c:pt idx="4">
                    <c:v>US</c:v>
                  </c:pt>
                  <c:pt idx="5">
                    <c:v>US</c:v>
                  </c:pt>
                </c:lvl>
              </c:multiLvlStrCache>
            </c:multiLvlStrRef>
          </c:cat>
          <c:val>
            <c:numRef>
              <c:f>Sheet3!$C$47:$C$52</c:f>
              <c:numCache>
                <c:formatCode>General</c:formatCode>
                <c:ptCount val="6"/>
                <c:pt idx="0">
                  <c:v>13</c:v>
                </c:pt>
                <c:pt idx="1">
                  <c:v>1</c:v>
                </c:pt>
                <c:pt idx="2">
                  <c:v>1</c:v>
                </c:pt>
                <c:pt idx="3">
                  <c:v>29</c:v>
                </c:pt>
                <c:pt idx="4">
                  <c:v>2</c:v>
                </c:pt>
                <c:pt idx="5">
                  <c:v>3</c:v>
                </c:pt>
              </c:numCache>
            </c:numRef>
          </c:val>
          <c:extLst>
            <c:ext xmlns:c16="http://schemas.microsoft.com/office/drawing/2014/chart" uri="{C3380CC4-5D6E-409C-BE32-E72D297353CC}">
              <c16:uniqueId val="{0000000C-A86B-4605-8730-2EF8B53565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lineChart>
        <c:grouping val="standard"/>
        <c:varyColors val="0"/>
        <c:ser>
          <c:idx val="0"/>
          <c:order val="0"/>
          <c:tx>
            <c:strRef>
              <c:f>'rabies since 62'!$B$1</c:f>
              <c:strCache>
                <c:ptCount val="1"/>
                <c:pt idx="0">
                  <c:v>Total</c:v>
                </c:pt>
              </c:strCache>
            </c:strRef>
          </c:tx>
          <c:spPr>
            <a:ln w="57150">
              <a:solidFill>
                <a:srgbClr val="003C79"/>
              </a:solidFill>
            </a:ln>
          </c:spPr>
          <c:marker>
            <c:symbol val="none"/>
          </c:marker>
          <c:cat>
            <c:numRef>
              <c:f>'rabies since 62'!$A$2:$A$63</c:f>
              <c:numCache>
                <c:formatCode>General</c:formatCode>
                <c:ptCount val="62"/>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numCache>
            </c:numRef>
          </c:cat>
          <c:val>
            <c:numRef>
              <c:f>'rabies since 62'!$B$2:$B$63</c:f>
              <c:numCache>
                <c:formatCode>General</c:formatCode>
                <c:ptCount val="62"/>
                <c:pt idx="0">
                  <c:v>46</c:v>
                </c:pt>
                <c:pt idx="1">
                  <c:v>64</c:v>
                </c:pt>
                <c:pt idx="2">
                  <c:v>92</c:v>
                </c:pt>
                <c:pt idx="3">
                  <c:v>63</c:v>
                </c:pt>
                <c:pt idx="4">
                  <c:v>65</c:v>
                </c:pt>
                <c:pt idx="5">
                  <c:v>59</c:v>
                </c:pt>
                <c:pt idx="6">
                  <c:v>56</c:v>
                </c:pt>
                <c:pt idx="7">
                  <c:v>45</c:v>
                </c:pt>
                <c:pt idx="8">
                  <c:v>61</c:v>
                </c:pt>
                <c:pt idx="9">
                  <c:v>92</c:v>
                </c:pt>
                <c:pt idx="10">
                  <c:v>159</c:v>
                </c:pt>
                <c:pt idx="11">
                  <c:v>154</c:v>
                </c:pt>
                <c:pt idx="12">
                  <c:v>109</c:v>
                </c:pt>
                <c:pt idx="13">
                  <c:v>72</c:v>
                </c:pt>
                <c:pt idx="14">
                  <c:v>98</c:v>
                </c:pt>
                <c:pt idx="15">
                  <c:v>88</c:v>
                </c:pt>
                <c:pt idx="16">
                  <c:v>93</c:v>
                </c:pt>
                <c:pt idx="17">
                  <c:v>118</c:v>
                </c:pt>
                <c:pt idx="18">
                  <c:v>291</c:v>
                </c:pt>
                <c:pt idx="19">
                  <c:v>332</c:v>
                </c:pt>
                <c:pt idx="20">
                  <c:v>193</c:v>
                </c:pt>
                <c:pt idx="21">
                  <c:v>116</c:v>
                </c:pt>
                <c:pt idx="22">
                  <c:v>70</c:v>
                </c:pt>
                <c:pt idx="23">
                  <c:v>68</c:v>
                </c:pt>
                <c:pt idx="24">
                  <c:v>47</c:v>
                </c:pt>
                <c:pt idx="25">
                  <c:v>52</c:v>
                </c:pt>
                <c:pt idx="26">
                  <c:v>56</c:v>
                </c:pt>
                <c:pt idx="27">
                  <c:v>54</c:v>
                </c:pt>
                <c:pt idx="28">
                  <c:v>68</c:v>
                </c:pt>
                <c:pt idx="29">
                  <c:v>75</c:v>
                </c:pt>
                <c:pt idx="30">
                  <c:v>74</c:v>
                </c:pt>
                <c:pt idx="31">
                  <c:v>51</c:v>
                </c:pt>
                <c:pt idx="32">
                  <c:v>16</c:v>
                </c:pt>
                <c:pt idx="33">
                  <c:v>18</c:v>
                </c:pt>
                <c:pt idx="34">
                  <c:v>14</c:v>
                </c:pt>
                <c:pt idx="35">
                  <c:v>13</c:v>
                </c:pt>
                <c:pt idx="36">
                  <c:v>19</c:v>
                </c:pt>
                <c:pt idx="37">
                  <c:v>21</c:v>
                </c:pt>
                <c:pt idx="38">
                  <c:v>9</c:v>
                </c:pt>
                <c:pt idx="39">
                  <c:v>20</c:v>
                </c:pt>
                <c:pt idx="40">
                  <c:v>17</c:v>
                </c:pt>
                <c:pt idx="41">
                  <c:v>14</c:v>
                </c:pt>
                <c:pt idx="42">
                  <c:v>9</c:v>
                </c:pt>
                <c:pt idx="43">
                  <c:v>28</c:v>
                </c:pt>
                <c:pt idx="44">
                  <c:v>22</c:v>
                </c:pt>
                <c:pt idx="45">
                  <c:v>26</c:v>
                </c:pt>
                <c:pt idx="46">
                  <c:v>24</c:v>
                </c:pt>
                <c:pt idx="47">
                  <c:v>25</c:v>
                </c:pt>
                <c:pt idx="48">
                  <c:v>28</c:v>
                </c:pt>
                <c:pt idx="49">
                  <c:v>21</c:v>
                </c:pt>
                <c:pt idx="50">
                  <c:v>30</c:v>
                </c:pt>
                <c:pt idx="51">
                  <c:v>30</c:v>
                </c:pt>
                <c:pt idx="52">
                  <c:v>27</c:v>
                </c:pt>
                <c:pt idx="53">
                  <c:v>22</c:v>
                </c:pt>
                <c:pt idx="54">
                  <c:v>29</c:v>
                </c:pt>
                <c:pt idx="55">
                  <c:v>29</c:v>
                </c:pt>
                <c:pt idx="56">
                  <c:v>19</c:v>
                </c:pt>
                <c:pt idx="57">
                  <c:v>38</c:v>
                </c:pt>
                <c:pt idx="58">
                  <c:v>29</c:v>
                </c:pt>
                <c:pt idx="59">
                  <c:v>28</c:v>
                </c:pt>
                <c:pt idx="60">
                  <c:v>15</c:v>
                </c:pt>
                <c:pt idx="61">
                  <c:v>33</c:v>
                </c:pt>
              </c:numCache>
            </c:numRef>
          </c:val>
          <c:smooth val="0"/>
          <c:extLst>
            <c:ext xmlns:c16="http://schemas.microsoft.com/office/drawing/2014/chart" uri="{C3380CC4-5D6E-409C-BE32-E72D297353CC}">
              <c16:uniqueId val="{00000000-E358-4B35-8F57-D433868E1DDC}"/>
            </c:ext>
          </c:extLst>
        </c:ser>
        <c:dLbls>
          <c:showLegendKey val="0"/>
          <c:showVal val="0"/>
          <c:showCatName val="0"/>
          <c:showSerName val="0"/>
          <c:showPercent val="0"/>
          <c:showBubbleSize val="0"/>
        </c:dLbls>
        <c:smooth val="0"/>
        <c:axId val="350310400"/>
        <c:axId val="350311936"/>
      </c:lineChart>
      <c:catAx>
        <c:axId val="350310400"/>
        <c:scaling>
          <c:orientation val="minMax"/>
        </c:scaling>
        <c:delete val="0"/>
        <c:axPos val="b"/>
        <c:numFmt formatCode="General" sourceLinked="1"/>
        <c:majorTickMark val="none"/>
        <c:minorTickMark val="none"/>
        <c:tickLblPos val="nextTo"/>
        <c:txPr>
          <a:bodyPr/>
          <a:lstStyle/>
          <a:p>
            <a:pPr>
              <a:defRPr sz="1800" b="1"/>
            </a:pPr>
            <a:endParaRPr lang="en-US"/>
          </a:p>
        </c:txPr>
        <c:crossAx val="350311936"/>
        <c:crosses val="autoZero"/>
        <c:auto val="1"/>
        <c:lblAlgn val="ctr"/>
        <c:lblOffset val="100"/>
        <c:tickLblSkip val="10"/>
        <c:tickMarkSkip val="5"/>
        <c:noMultiLvlLbl val="0"/>
      </c:catAx>
      <c:valAx>
        <c:axId val="350311936"/>
        <c:scaling>
          <c:orientation val="minMax"/>
        </c:scaling>
        <c:delete val="0"/>
        <c:axPos val="l"/>
        <c:majorGridlines>
          <c:spPr>
            <a:ln>
              <a:noFill/>
            </a:ln>
          </c:spPr>
        </c:majorGridlines>
        <c:numFmt formatCode="General" sourceLinked="0"/>
        <c:majorTickMark val="out"/>
        <c:minorTickMark val="none"/>
        <c:tickLblPos val="nextTo"/>
        <c:txPr>
          <a:bodyPr/>
          <a:lstStyle/>
          <a:p>
            <a:pPr>
              <a:defRPr sz="1800" b="1"/>
            </a:pPr>
            <a:endParaRPr lang="en-US"/>
          </a:p>
        </c:txPr>
        <c:crossAx val="35031040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lineChart>
        <c:grouping val="standard"/>
        <c:varyColors val="0"/>
        <c:ser>
          <c:idx val="0"/>
          <c:order val="0"/>
          <c:tx>
            <c:strRef>
              <c:f>'rabies since 62'!$B$1</c:f>
              <c:strCache>
                <c:ptCount val="1"/>
                <c:pt idx="0">
                  <c:v>Total</c:v>
                </c:pt>
              </c:strCache>
            </c:strRef>
          </c:tx>
          <c:spPr>
            <a:ln w="57150">
              <a:solidFill>
                <a:srgbClr val="003C79"/>
              </a:solidFill>
            </a:ln>
          </c:spPr>
          <c:marker>
            <c:symbol val="none"/>
          </c:marker>
          <c:cat>
            <c:numRef>
              <c:f>'rabies since 62'!$A$2:$A$63</c:f>
              <c:numCache>
                <c:formatCode>General</c:formatCode>
                <c:ptCount val="62"/>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numCache>
            </c:numRef>
          </c:cat>
          <c:val>
            <c:numRef>
              <c:f>'rabies since 62'!$B$2:$B$63</c:f>
              <c:numCache>
                <c:formatCode>General</c:formatCode>
                <c:ptCount val="62"/>
                <c:pt idx="0">
                  <c:v>46</c:v>
                </c:pt>
                <c:pt idx="1">
                  <c:v>64</c:v>
                </c:pt>
                <c:pt idx="2">
                  <c:v>92</c:v>
                </c:pt>
                <c:pt idx="3">
                  <c:v>63</c:v>
                </c:pt>
                <c:pt idx="4">
                  <c:v>65</c:v>
                </c:pt>
                <c:pt idx="5">
                  <c:v>59</c:v>
                </c:pt>
                <c:pt idx="6">
                  <c:v>56</c:v>
                </c:pt>
                <c:pt idx="7">
                  <c:v>45</c:v>
                </c:pt>
                <c:pt idx="8">
                  <c:v>61</c:v>
                </c:pt>
                <c:pt idx="9">
                  <c:v>92</c:v>
                </c:pt>
                <c:pt idx="10">
                  <c:v>159</c:v>
                </c:pt>
                <c:pt idx="11">
                  <c:v>154</c:v>
                </c:pt>
                <c:pt idx="12">
                  <c:v>109</c:v>
                </c:pt>
                <c:pt idx="13">
                  <c:v>72</c:v>
                </c:pt>
                <c:pt idx="14">
                  <c:v>98</c:v>
                </c:pt>
                <c:pt idx="15">
                  <c:v>88</c:v>
                </c:pt>
                <c:pt idx="16">
                  <c:v>93</c:v>
                </c:pt>
                <c:pt idx="17">
                  <c:v>118</c:v>
                </c:pt>
                <c:pt idx="18">
                  <c:v>291</c:v>
                </c:pt>
                <c:pt idx="19">
                  <c:v>332</c:v>
                </c:pt>
                <c:pt idx="20">
                  <c:v>193</c:v>
                </c:pt>
                <c:pt idx="21">
                  <c:v>116</c:v>
                </c:pt>
                <c:pt idx="22">
                  <c:v>70</c:v>
                </c:pt>
                <c:pt idx="23">
                  <c:v>68</c:v>
                </c:pt>
                <c:pt idx="24">
                  <c:v>47</c:v>
                </c:pt>
                <c:pt idx="25">
                  <c:v>52</c:v>
                </c:pt>
                <c:pt idx="26">
                  <c:v>56</c:v>
                </c:pt>
                <c:pt idx="27">
                  <c:v>54</c:v>
                </c:pt>
                <c:pt idx="28">
                  <c:v>68</c:v>
                </c:pt>
                <c:pt idx="29">
                  <c:v>75</c:v>
                </c:pt>
                <c:pt idx="30">
                  <c:v>74</c:v>
                </c:pt>
                <c:pt idx="31">
                  <c:v>51</c:v>
                </c:pt>
                <c:pt idx="32">
                  <c:v>16</c:v>
                </c:pt>
                <c:pt idx="33">
                  <c:v>18</c:v>
                </c:pt>
                <c:pt idx="34">
                  <c:v>14</c:v>
                </c:pt>
                <c:pt idx="35">
                  <c:v>13</c:v>
                </c:pt>
                <c:pt idx="36">
                  <c:v>19</c:v>
                </c:pt>
                <c:pt idx="37">
                  <c:v>21</c:v>
                </c:pt>
                <c:pt idx="38">
                  <c:v>9</c:v>
                </c:pt>
                <c:pt idx="39">
                  <c:v>20</c:v>
                </c:pt>
                <c:pt idx="40">
                  <c:v>17</c:v>
                </c:pt>
                <c:pt idx="41">
                  <c:v>14</c:v>
                </c:pt>
                <c:pt idx="42">
                  <c:v>9</c:v>
                </c:pt>
                <c:pt idx="43">
                  <c:v>28</c:v>
                </c:pt>
                <c:pt idx="44">
                  <c:v>22</c:v>
                </c:pt>
                <c:pt idx="45">
                  <c:v>26</c:v>
                </c:pt>
                <c:pt idx="46">
                  <c:v>24</c:v>
                </c:pt>
                <c:pt idx="47">
                  <c:v>25</c:v>
                </c:pt>
                <c:pt idx="48">
                  <c:v>28</c:v>
                </c:pt>
                <c:pt idx="49">
                  <c:v>21</c:v>
                </c:pt>
                <c:pt idx="50">
                  <c:v>30</c:v>
                </c:pt>
                <c:pt idx="51">
                  <c:v>30</c:v>
                </c:pt>
                <c:pt idx="52">
                  <c:v>27</c:v>
                </c:pt>
                <c:pt idx="53">
                  <c:v>22</c:v>
                </c:pt>
                <c:pt idx="54">
                  <c:v>29</c:v>
                </c:pt>
                <c:pt idx="55">
                  <c:v>29</c:v>
                </c:pt>
                <c:pt idx="56">
                  <c:v>19</c:v>
                </c:pt>
                <c:pt idx="57">
                  <c:v>38</c:v>
                </c:pt>
                <c:pt idx="58">
                  <c:v>29</c:v>
                </c:pt>
                <c:pt idx="59">
                  <c:v>28</c:v>
                </c:pt>
                <c:pt idx="60">
                  <c:v>15</c:v>
                </c:pt>
                <c:pt idx="61">
                  <c:v>33</c:v>
                </c:pt>
              </c:numCache>
            </c:numRef>
          </c:val>
          <c:smooth val="0"/>
          <c:extLst>
            <c:ext xmlns:c16="http://schemas.microsoft.com/office/drawing/2014/chart" uri="{C3380CC4-5D6E-409C-BE32-E72D297353CC}">
              <c16:uniqueId val="{00000000-E358-4B35-8F57-D433868E1DDC}"/>
            </c:ext>
          </c:extLst>
        </c:ser>
        <c:dLbls>
          <c:showLegendKey val="0"/>
          <c:showVal val="0"/>
          <c:showCatName val="0"/>
          <c:showSerName val="0"/>
          <c:showPercent val="0"/>
          <c:showBubbleSize val="0"/>
        </c:dLbls>
        <c:smooth val="0"/>
        <c:axId val="350310400"/>
        <c:axId val="350311936"/>
      </c:lineChart>
      <c:catAx>
        <c:axId val="350310400"/>
        <c:scaling>
          <c:orientation val="minMax"/>
        </c:scaling>
        <c:delete val="0"/>
        <c:axPos val="b"/>
        <c:numFmt formatCode="General" sourceLinked="1"/>
        <c:majorTickMark val="none"/>
        <c:minorTickMark val="none"/>
        <c:tickLblPos val="nextTo"/>
        <c:txPr>
          <a:bodyPr/>
          <a:lstStyle/>
          <a:p>
            <a:pPr>
              <a:defRPr sz="1800" b="1"/>
            </a:pPr>
            <a:endParaRPr lang="en-US"/>
          </a:p>
        </c:txPr>
        <c:crossAx val="350311936"/>
        <c:crosses val="autoZero"/>
        <c:auto val="1"/>
        <c:lblAlgn val="ctr"/>
        <c:lblOffset val="100"/>
        <c:tickLblSkip val="10"/>
        <c:tickMarkSkip val="5"/>
        <c:noMultiLvlLbl val="0"/>
      </c:catAx>
      <c:valAx>
        <c:axId val="350311936"/>
        <c:scaling>
          <c:orientation val="minMax"/>
        </c:scaling>
        <c:delete val="0"/>
        <c:axPos val="l"/>
        <c:majorGridlines>
          <c:spPr>
            <a:ln>
              <a:noFill/>
            </a:ln>
          </c:spPr>
        </c:majorGridlines>
        <c:numFmt formatCode="General" sourceLinked="0"/>
        <c:majorTickMark val="out"/>
        <c:minorTickMark val="none"/>
        <c:tickLblPos val="nextTo"/>
        <c:txPr>
          <a:bodyPr/>
          <a:lstStyle/>
          <a:p>
            <a:pPr>
              <a:defRPr sz="1800" b="1"/>
            </a:pPr>
            <a:endParaRPr lang="en-US"/>
          </a:p>
        </c:txPr>
        <c:crossAx val="35031040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'rabies since 62'!$F$1</c:f>
              <c:strCache>
                <c:ptCount val="1"/>
                <c:pt idx="0">
                  <c:v>Skunks</c:v>
                </c:pt>
              </c:strCache>
            </c:strRef>
          </c:tx>
          <c:spPr>
            <a:solidFill>
              <a:srgbClr val="4A2887"/>
            </a:solidFill>
          </c:spPr>
          <c:invertIfNegative val="0"/>
          <c:cat>
            <c:numRef>
              <c:f>'rabies since 62'!$E$2:$E$36</c:f>
              <c:numCache>
                <c:formatCode>General</c:formatCode>
                <c:ptCount val="3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numCache>
            </c:numRef>
          </c:cat>
          <c:val>
            <c:numRef>
              <c:f>'rabies since 62'!$F$2:$F$36</c:f>
              <c:numCache>
                <c:formatCode>General</c:formatCode>
                <c:ptCount val="35"/>
                <c:pt idx="0">
                  <c:v>34</c:v>
                </c:pt>
                <c:pt idx="1">
                  <c:v>35</c:v>
                </c:pt>
                <c:pt idx="2">
                  <c:v>48</c:v>
                </c:pt>
                <c:pt idx="3">
                  <c:v>43</c:v>
                </c:pt>
                <c:pt idx="4">
                  <c:v>28</c:v>
                </c:pt>
                <c:pt idx="5">
                  <c:v>10</c:v>
                </c:pt>
                <c:pt idx="6">
                  <c:v>9</c:v>
                </c:pt>
                <c:pt idx="7">
                  <c:v>8</c:v>
                </c:pt>
                <c:pt idx="8">
                  <c:v>2</c:v>
                </c:pt>
                <c:pt idx="9">
                  <c:v>8</c:v>
                </c:pt>
                <c:pt idx="10">
                  <c:v>13</c:v>
                </c:pt>
                <c:pt idx="11">
                  <c:v>1</c:v>
                </c:pt>
                <c:pt idx="12">
                  <c:v>1</c:v>
                </c:pt>
                <c:pt idx="13">
                  <c:v>4</c:v>
                </c:pt>
                <c:pt idx="14">
                  <c:v>0</c:v>
                </c:pt>
                <c:pt idx="15">
                  <c:v>1</c:v>
                </c:pt>
                <c:pt idx="16">
                  <c:v>2</c:v>
                </c:pt>
                <c:pt idx="17">
                  <c:v>1</c:v>
                </c:pt>
                <c:pt idx="18">
                  <c:v>0</c:v>
                </c:pt>
                <c:pt idx="19">
                  <c:v>0</c:v>
                </c:pt>
                <c:pt idx="20">
                  <c:v>0</c:v>
                </c:pt>
                <c:pt idx="21">
                  <c:v>1</c:v>
                </c:pt>
                <c:pt idx="22">
                  <c:v>3</c:v>
                </c:pt>
                <c:pt idx="23">
                  <c:v>1</c:v>
                </c:pt>
                <c:pt idx="24">
                  <c:v>0</c:v>
                </c:pt>
                <c:pt idx="25">
                  <c:v>0</c:v>
                </c:pt>
                <c:pt idx="26">
                  <c:v>0</c:v>
                </c:pt>
                <c:pt idx="27">
                  <c:v>0</c:v>
                </c:pt>
                <c:pt idx="28">
                  <c:v>0</c:v>
                </c:pt>
                <c:pt idx="29">
                  <c:v>0</c:v>
                </c:pt>
                <c:pt idx="30">
                  <c:v>0</c:v>
                </c:pt>
                <c:pt idx="31">
                  <c:v>0</c:v>
                </c:pt>
                <c:pt idx="32">
                  <c:v>0</c:v>
                </c:pt>
                <c:pt idx="33">
                  <c:v>0</c:v>
                </c:pt>
                <c:pt idx="34">
                  <c:v>0</c:v>
                </c:pt>
              </c:numCache>
            </c:numRef>
          </c:val>
          <c:extLst>
            <c:ext xmlns:c16="http://schemas.microsoft.com/office/drawing/2014/chart" uri="{C3380CC4-5D6E-409C-BE32-E72D297353CC}">
              <c16:uniqueId val="{00000000-5CF6-4963-8E31-FF1870C2FB1E}"/>
            </c:ext>
          </c:extLst>
        </c:ser>
        <c:dLbls>
          <c:showLegendKey val="0"/>
          <c:showVal val="0"/>
          <c:showCatName val="0"/>
          <c:showSerName val="0"/>
          <c:showPercent val="0"/>
          <c:showBubbleSize val="0"/>
        </c:dLbls>
        <c:gapWidth val="10"/>
        <c:axId val="360554496"/>
        <c:axId val="360556032"/>
      </c:barChart>
      <c:catAx>
        <c:axId val="360554496"/>
        <c:scaling>
          <c:orientation val="minMax"/>
        </c:scaling>
        <c:delete val="0"/>
        <c:axPos val="b"/>
        <c:numFmt formatCode="General" sourceLinked="1"/>
        <c:majorTickMark val="out"/>
        <c:minorTickMark val="none"/>
        <c:tickLblPos val="nextTo"/>
        <c:spPr>
          <a:ln/>
        </c:spPr>
        <c:txPr>
          <a:bodyPr/>
          <a:lstStyle/>
          <a:p>
            <a:pPr>
              <a:defRPr sz="1800"/>
            </a:pPr>
            <a:endParaRPr lang="en-US"/>
          </a:p>
        </c:txPr>
        <c:crossAx val="360556032"/>
        <c:crosses val="autoZero"/>
        <c:auto val="1"/>
        <c:lblAlgn val="ctr"/>
        <c:lblOffset val="100"/>
        <c:tickLblSkip val="5"/>
        <c:noMultiLvlLbl val="0"/>
      </c:catAx>
      <c:valAx>
        <c:axId val="360556032"/>
        <c:scaling>
          <c:orientation val="minMax"/>
          <c:max val="50"/>
        </c:scaling>
        <c:delete val="0"/>
        <c:axPos val="l"/>
        <c:numFmt formatCode="General" sourceLinked="1"/>
        <c:majorTickMark val="out"/>
        <c:minorTickMark val="none"/>
        <c:tickLblPos val="nextTo"/>
        <c:txPr>
          <a:bodyPr/>
          <a:lstStyle/>
          <a:p>
            <a:pPr>
              <a:defRPr sz="1800"/>
            </a:pPr>
            <a:endParaRPr lang="en-US"/>
          </a:p>
        </c:txPr>
        <c:crossAx val="360554496"/>
        <c:crosses val="autoZero"/>
        <c:crossBetween val="between"/>
        <c:majorUnit val="50"/>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'rabies since 62'!$F$1</c:f>
              <c:strCache>
                <c:ptCount val="1"/>
                <c:pt idx="0">
                  <c:v>Bats</c:v>
                </c:pt>
              </c:strCache>
            </c:strRef>
          </c:tx>
          <c:spPr>
            <a:solidFill>
              <a:srgbClr val="E46C0A"/>
            </a:solidFill>
          </c:spPr>
          <c:invertIfNegative val="0"/>
          <c:cat>
            <c:numRef>
              <c:f>'rabies since 62'!$E$2:$E$36</c:f>
              <c:numCache>
                <c:formatCode>General</c:formatCode>
                <c:ptCount val="3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numCache>
            </c:numRef>
          </c:cat>
          <c:val>
            <c:numRef>
              <c:f>'rabies since 62'!$F$2:$F$36</c:f>
              <c:numCache>
                <c:formatCode>General</c:formatCode>
                <c:ptCount val="35"/>
                <c:pt idx="0">
                  <c:v>4</c:v>
                </c:pt>
                <c:pt idx="1">
                  <c:v>12</c:v>
                </c:pt>
                <c:pt idx="2">
                  <c:v>7</c:v>
                </c:pt>
                <c:pt idx="3">
                  <c:v>11</c:v>
                </c:pt>
                <c:pt idx="4">
                  <c:v>13</c:v>
                </c:pt>
                <c:pt idx="5">
                  <c:v>3</c:v>
                </c:pt>
                <c:pt idx="6">
                  <c:v>4</c:v>
                </c:pt>
                <c:pt idx="7">
                  <c:v>3</c:v>
                </c:pt>
                <c:pt idx="8">
                  <c:v>5</c:v>
                </c:pt>
                <c:pt idx="9">
                  <c:v>10</c:v>
                </c:pt>
                <c:pt idx="10">
                  <c:v>4</c:v>
                </c:pt>
                <c:pt idx="11">
                  <c:v>6</c:v>
                </c:pt>
                <c:pt idx="12">
                  <c:v>12</c:v>
                </c:pt>
                <c:pt idx="13">
                  <c:v>11</c:v>
                </c:pt>
                <c:pt idx="14">
                  <c:v>13</c:v>
                </c:pt>
                <c:pt idx="15">
                  <c:v>8</c:v>
                </c:pt>
                <c:pt idx="16">
                  <c:v>26</c:v>
                </c:pt>
                <c:pt idx="17">
                  <c:v>21</c:v>
                </c:pt>
                <c:pt idx="18">
                  <c:v>25</c:v>
                </c:pt>
                <c:pt idx="19">
                  <c:v>24</c:v>
                </c:pt>
                <c:pt idx="20">
                  <c:v>24</c:v>
                </c:pt>
                <c:pt idx="21">
                  <c:v>27</c:v>
                </c:pt>
                <c:pt idx="22">
                  <c:v>18</c:v>
                </c:pt>
                <c:pt idx="23">
                  <c:v>29</c:v>
                </c:pt>
                <c:pt idx="24">
                  <c:v>30</c:v>
                </c:pt>
                <c:pt idx="25">
                  <c:v>26</c:v>
                </c:pt>
                <c:pt idx="26">
                  <c:v>21</c:v>
                </c:pt>
                <c:pt idx="27">
                  <c:v>29</c:v>
                </c:pt>
                <c:pt idx="28">
                  <c:v>28</c:v>
                </c:pt>
                <c:pt idx="29">
                  <c:v>19</c:v>
                </c:pt>
                <c:pt idx="30">
                  <c:v>38</c:v>
                </c:pt>
                <c:pt idx="31">
                  <c:v>29</c:v>
                </c:pt>
                <c:pt idx="32">
                  <c:v>28</c:v>
                </c:pt>
                <c:pt idx="33">
                  <c:v>15</c:v>
                </c:pt>
                <c:pt idx="34">
                  <c:v>33</c:v>
                </c:pt>
              </c:numCache>
            </c:numRef>
          </c:val>
          <c:extLst>
            <c:ext xmlns:c16="http://schemas.microsoft.com/office/drawing/2014/chart" uri="{C3380CC4-5D6E-409C-BE32-E72D297353CC}">
              <c16:uniqueId val="{00000000-5167-4FBA-AC0C-CF2EF30BD23D}"/>
            </c:ext>
          </c:extLst>
        </c:ser>
        <c:dLbls>
          <c:showLegendKey val="0"/>
          <c:showVal val="0"/>
          <c:showCatName val="0"/>
          <c:showSerName val="0"/>
          <c:showPercent val="0"/>
          <c:showBubbleSize val="0"/>
        </c:dLbls>
        <c:gapWidth val="10"/>
        <c:axId val="362873600"/>
        <c:axId val="362875136"/>
      </c:barChart>
      <c:catAx>
        <c:axId val="362873600"/>
        <c:scaling>
          <c:orientation val="minMax"/>
        </c:scaling>
        <c:delete val="0"/>
        <c:axPos val="b"/>
        <c:numFmt formatCode="General" sourceLinked="1"/>
        <c:majorTickMark val="out"/>
        <c:minorTickMark val="none"/>
        <c:tickLblPos val="none"/>
        <c:spPr>
          <a:ln/>
        </c:spPr>
        <c:crossAx val="362875136"/>
        <c:crosses val="autoZero"/>
        <c:auto val="1"/>
        <c:lblAlgn val="ctr"/>
        <c:lblOffset val="100"/>
        <c:tickLblSkip val="1"/>
        <c:noMultiLvlLbl val="0"/>
      </c:catAx>
      <c:valAx>
        <c:axId val="362875136"/>
        <c:scaling>
          <c:orientation val="minMax"/>
          <c:max val="50"/>
        </c:scaling>
        <c:delete val="0"/>
        <c:axPos val="l"/>
        <c:numFmt formatCode="General" sourceLinked="1"/>
        <c:majorTickMark val="out"/>
        <c:minorTickMark val="none"/>
        <c:tickLblPos val="nextTo"/>
        <c:txPr>
          <a:bodyPr/>
          <a:lstStyle/>
          <a:p>
            <a:pPr>
              <a:defRPr sz="1800"/>
            </a:pPr>
            <a:endParaRPr lang="en-US"/>
          </a:p>
        </c:txPr>
        <c:crossAx val="362873600"/>
        <c:crosses val="autoZero"/>
        <c:crossBetween val="between"/>
        <c:majorUnit val="50"/>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'rabies since 62'!$F$1</c:f>
              <c:strCache>
                <c:ptCount val="1"/>
                <c:pt idx="0">
                  <c:v>Other</c:v>
                </c:pt>
              </c:strCache>
            </c:strRef>
          </c:tx>
          <c:spPr>
            <a:solidFill>
              <a:srgbClr val="4A5E22"/>
            </a:solidFill>
          </c:spPr>
          <c:invertIfNegative val="0"/>
          <c:cat>
            <c:numRef>
              <c:f>'rabies since 62'!$E$2:$E$36</c:f>
              <c:numCache>
                <c:formatCode>General</c:formatCode>
                <c:ptCount val="3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numCache>
            </c:numRef>
          </c:cat>
          <c:val>
            <c:numRef>
              <c:f>'rabies since 62'!$F$2:$F$36</c:f>
              <c:numCache>
                <c:formatCode>General</c:formatCode>
                <c:ptCount val="35"/>
                <c:pt idx="0">
                  <c:v>16</c:v>
                </c:pt>
                <c:pt idx="1">
                  <c:v>21</c:v>
                </c:pt>
                <c:pt idx="2">
                  <c:v>20</c:v>
                </c:pt>
                <c:pt idx="3">
                  <c:v>20</c:v>
                </c:pt>
                <c:pt idx="4">
                  <c:v>10</c:v>
                </c:pt>
                <c:pt idx="5">
                  <c:v>3</c:v>
                </c:pt>
                <c:pt idx="6">
                  <c:v>5</c:v>
                </c:pt>
                <c:pt idx="7">
                  <c:v>3</c:v>
                </c:pt>
                <c:pt idx="8">
                  <c:v>6</c:v>
                </c:pt>
                <c:pt idx="9">
                  <c:v>1</c:v>
                </c:pt>
                <c:pt idx="10">
                  <c:v>4</c:v>
                </c:pt>
                <c:pt idx="11">
                  <c:v>2</c:v>
                </c:pt>
                <c:pt idx="12">
                  <c:v>7</c:v>
                </c:pt>
                <c:pt idx="13">
                  <c:v>2</c:v>
                </c:pt>
                <c:pt idx="14">
                  <c:v>1</c:v>
                </c:pt>
                <c:pt idx="15">
                  <c:v>0</c:v>
                </c:pt>
                <c:pt idx="16">
                  <c:v>0</c:v>
                </c:pt>
                <c:pt idx="17">
                  <c:v>0</c:v>
                </c:pt>
                <c:pt idx="18">
                  <c:v>1</c:v>
                </c:pt>
                <c:pt idx="19">
                  <c:v>0</c:v>
                </c:pt>
                <c:pt idx="20">
                  <c:v>1</c:v>
                </c:pt>
                <c:pt idx="21">
                  <c:v>0</c:v>
                </c:pt>
                <c:pt idx="22">
                  <c:v>0</c:v>
                </c:pt>
                <c:pt idx="23">
                  <c:v>0</c:v>
                </c:pt>
                <c:pt idx="24">
                  <c:v>0</c:v>
                </c:pt>
                <c:pt idx="25">
                  <c:v>1</c:v>
                </c:pt>
                <c:pt idx="26">
                  <c:v>1</c:v>
                </c:pt>
                <c:pt idx="27">
                  <c:v>0</c:v>
                </c:pt>
                <c:pt idx="28">
                  <c:v>1</c:v>
                </c:pt>
                <c:pt idx="29">
                  <c:v>0</c:v>
                </c:pt>
                <c:pt idx="30">
                  <c:v>0</c:v>
                </c:pt>
                <c:pt idx="31">
                  <c:v>0</c:v>
                </c:pt>
                <c:pt idx="32">
                  <c:v>0</c:v>
                </c:pt>
                <c:pt idx="33">
                  <c:v>0</c:v>
                </c:pt>
                <c:pt idx="34">
                  <c:v>0</c:v>
                </c:pt>
              </c:numCache>
            </c:numRef>
          </c:val>
          <c:extLst>
            <c:ext xmlns:c16="http://schemas.microsoft.com/office/drawing/2014/chart" uri="{C3380CC4-5D6E-409C-BE32-E72D297353CC}">
              <c16:uniqueId val="{00000000-2AF3-4D44-A194-971F4B5A4BBB}"/>
            </c:ext>
          </c:extLst>
        </c:ser>
        <c:dLbls>
          <c:showLegendKey val="0"/>
          <c:showVal val="0"/>
          <c:showCatName val="0"/>
          <c:showSerName val="0"/>
          <c:showPercent val="0"/>
          <c:showBubbleSize val="0"/>
        </c:dLbls>
        <c:gapWidth val="10"/>
        <c:axId val="363038208"/>
        <c:axId val="363039744"/>
      </c:barChart>
      <c:catAx>
        <c:axId val="363038208"/>
        <c:scaling>
          <c:orientation val="minMax"/>
        </c:scaling>
        <c:delete val="0"/>
        <c:axPos val="b"/>
        <c:numFmt formatCode="General" sourceLinked="1"/>
        <c:majorTickMark val="out"/>
        <c:minorTickMark val="none"/>
        <c:tickLblPos val="none"/>
        <c:spPr>
          <a:ln/>
        </c:spPr>
        <c:crossAx val="363039744"/>
        <c:crosses val="autoZero"/>
        <c:auto val="1"/>
        <c:lblAlgn val="ctr"/>
        <c:lblOffset val="100"/>
        <c:tickLblSkip val="1"/>
        <c:noMultiLvlLbl val="0"/>
      </c:catAx>
      <c:valAx>
        <c:axId val="363039744"/>
        <c:scaling>
          <c:orientation val="minMax"/>
          <c:max val="50"/>
        </c:scaling>
        <c:delete val="0"/>
        <c:axPos val="l"/>
        <c:numFmt formatCode="General" sourceLinked="1"/>
        <c:majorTickMark val="out"/>
        <c:minorTickMark val="none"/>
        <c:tickLblPos val="nextTo"/>
        <c:txPr>
          <a:bodyPr/>
          <a:lstStyle/>
          <a:p>
            <a:pPr>
              <a:defRPr sz="1800"/>
            </a:pPr>
            <a:endParaRPr lang="en-US"/>
          </a:p>
        </c:txPr>
        <c:crossAx val="363038208"/>
        <c:crosses val="autoZero"/>
        <c:crossBetween val="between"/>
        <c:majorUnit val="50"/>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a:noFill/>
              </a:ln>
              <a:effectLst/>
            </c:spPr>
            <c:extLst>
              <c:ext xmlns:c16="http://schemas.microsoft.com/office/drawing/2014/chart" uri="{C3380CC4-5D6E-409C-BE32-E72D297353CC}">
                <c16:uniqueId val="{00000001-26F3-492B-AFE8-F7DAE72E3997}"/>
              </c:ext>
            </c:extLst>
          </c:dPt>
          <c:dPt>
            <c:idx val="1"/>
            <c:bubble3D val="0"/>
            <c:spPr>
              <a:solidFill>
                <a:srgbClr val="FFCC00"/>
              </a:solidFill>
              <a:ln>
                <a:noFill/>
              </a:ln>
              <a:effectLst/>
            </c:spPr>
            <c:extLst>
              <c:ext xmlns:c16="http://schemas.microsoft.com/office/drawing/2014/chart" uri="{C3380CC4-5D6E-409C-BE32-E72D297353CC}">
                <c16:uniqueId val="{00000003-26F3-492B-AFE8-F7DAE72E3997}"/>
              </c:ext>
            </c:extLst>
          </c:dPt>
          <c:dPt>
            <c:idx val="2"/>
            <c:bubble3D val="0"/>
            <c:spPr>
              <a:solidFill>
                <a:schemeClr val="accent1"/>
              </a:solidFill>
              <a:ln>
                <a:noFill/>
              </a:ln>
              <a:effectLst/>
            </c:spPr>
            <c:extLst>
              <c:ext xmlns:c16="http://schemas.microsoft.com/office/drawing/2014/chart" uri="{C3380CC4-5D6E-409C-BE32-E72D297353CC}">
                <c16:uniqueId val="{00000005-26F3-492B-AFE8-F7DAE72E3997}"/>
              </c:ext>
            </c:extLst>
          </c:dPt>
          <c:dPt>
            <c:idx val="3"/>
            <c:bubble3D val="0"/>
            <c:spPr>
              <a:solidFill>
                <a:schemeClr val="tx2"/>
              </a:solidFill>
              <a:ln>
                <a:noFill/>
              </a:ln>
              <a:effectLst/>
            </c:spPr>
            <c:extLst>
              <c:ext xmlns:c16="http://schemas.microsoft.com/office/drawing/2014/chart" uri="{C3380CC4-5D6E-409C-BE32-E72D297353CC}">
                <c16:uniqueId val="{00000007-26F3-492B-AFE8-F7DAE72E3997}"/>
              </c:ext>
            </c:extLst>
          </c:dPt>
          <c:dPt>
            <c:idx val="4"/>
            <c:bubble3D val="0"/>
            <c:spPr>
              <a:solidFill>
                <a:schemeClr val="bg1">
                  <a:lumMod val="65000"/>
                </a:schemeClr>
              </a:solidFill>
              <a:ln>
                <a:noFill/>
              </a:ln>
              <a:effectLst/>
            </c:spPr>
            <c:extLst>
              <c:ext xmlns:c16="http://schemas.microsoft.com/office/drawing/2014/chart" uri="{C3380CC4-5D6E-409C-BE32-E72D297353CC}">
                <c16:uniqueId val="{00000009-26F3-492B-AFE8-F7DAE72E3997}"/>
              </c:ext>
            </c:extLst>
          </c:dPt>
          <c:dPt>
            <c:idx val="5"/>
            <c:bubble3D val="0"/>
            <c:spPr>
              <a:solidFill>
                <a:schemeClr val="accent4"/>
              </a:solidFill>
              <a:ln>
                <a:noFill/>
              </a:ln>
              <a:effectLst/>
            </c:spPr>
            <c:extLst>
              <c:ext xmlns:c16="http://schemas.microsoft.com/office/drawing/2014/chart" uri="{C3380CC4-5D6E-409C-BE32-E72D297353CC}">
                <c16:uniqueId val="{0000000B-26F3-492B-AFE8-F7DAE72E3997}"/>
              </c:ext>
            </c:extLst>
          </c:dPt>
          <c:dPt>
            <c:idx val="6"/>
            <c:bubble3D val="0"/>
            <c:spPr>
              <a:solidFill>
                <a:schemeClr val="accent3"/>
              </a:solidFill>
              <a:ln>
                <a:noFill/>
              </a:ln>
              <a:effectLst/>
            </c:spPr>
            <c:extLst>
              <c:ext xmlns:c16="http://schemas.microsoft.com/office/drawing/2014/chart" uri="{C3380CC4-5D6E-409C-BE32-E72D297353CC}">
                <c16:uniqueId val="{0000000D-26F3-492B-AFE8-F7DAE72E3997}"/>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26F3-492B-AFE8-F7DAE72E3997}"/>
              </c:ext>
            </c:extLst>
          </c:dPt>
          <c:dPt>
            <c:idx val="8"/>
            <c:bubble3D val="0"/>
            <c:spPr>
              <a:solidFill>
                <a:schemeClr val="accent5">
                  <a:lumMod val="60000"/>
                  <a:lumOff val="40000"/>
                </a:schemeClr>
              </a:solidFill>
              <a:ln>
                <a:noFill/>
              </a:ln>
              <a:effectLst/>
            </c:spPr>
            <c:extLst>
              <c:ext xmlns:c16="http://schemas.microsoft.com/office/drawing/2014/chart" uri="{C3380CC4-5D6E-409C-BE32-E72D297353CC}">
                <c16:uniqueId val="{00000011-26F3-492B-AFE8-F7DAE72E3997}"/>
              </c:ext>
            </c:extLst>
          </c:dPt>
          <c:dLbls>
            <c:dLbl>
              <c:idx val="3"/>
              <c:layout>
                <c:manualLayout>
                  <c:x val="8.2701690977152447E-3"/>
                  <c:y val="-0.1340908760413432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6F3-492B-AFE8-F7DAE72E3997}"/>
                </c:ext>
              </c:extLst>
            </c:dLbl>
            <c:dLbl>
              <c:idx val="4"/>
              <c:layout>
                <c:manualLayout>
                  <c:x val="9.36570930682845E-2"/>
                  <c:y val="-9.646950539886044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6F3-492B-AFE8-F7DAE72E3997}"/>
                </c:ext>
              </c:extLst>
            </c:dLbl>
            <c:dLbl>
              <c:idx val="5"/>
              <c:layout>
                <c:manualLayout>
                  <c:x val="9.8106105589260362E-2"/>
                  <c:y val="2.35365593908863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6F3-492B-AFE8-F7DAE72E3997}"/>
                </c:ext>
              </c:extLst>
            </c:dLbl>
            <c:dLbl>
              <c:idx val="6"/>
              <c:layout>
                <c:manualLayout>
                  <c:x val="0.10501884600490488"/>
                  <c:y val="0.174519885068385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6F3-492B-AFE8-F7DAE72E3997}"/>
                </c:ext>
              </c:extLst>
            </c:dLbl>
            <c:dLbl>
              <c:idx val="7"/>
              <c:layout>
                <c:manualLayout>
                  <c:x val="3.273602684910288E-2"/>
                  <c:y val="0.2692563489965724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6F3-492B-AFE8-F7DAE72E3997}"/>
                </c:ext>
              </c:extLst>
            </c:dLbl>
            <c:dLbl>
              <c:idx val="8"/>
              <c:layout>
                <c:manualLayout>
                  <c:x val="3.5830902284755391E-2"/>
                  <c:y val="0.4573984874807854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6F3-492B-AFE8-F7DAE72E3997}"/>
                </c:ext>
              </c:extLst>
            </c:dLbl>
            <c:numFmt formatCode="0.0%" sourceLinked="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Sheet1!$AJ$31:$AJ$39</c:f>
              <c:strCache>
                <c:ptCount val="9"/>
                <c:pt idx="0">
                  <c:v>BAT</c:v>
                </c:pt>
                <c:pt idx="1">
                  <c:v>DOG</c:v>
                </c:pt>
                <c:pt idx="2">
                  <c:v>CAT</c:v>
                </c:pt>
                <c:pt idx="3">
                  <c:v>RACCOON</c:v>
                </c:pt>
                <c:pt idx="4">
                  <c:v>BOVINE</c:v>
                </c:pt>
                <c:pt idx="5">
                  <c:v>SKUNK</c:v>
                </c:pt>
                <c:pt idx="6">
                  <c:v>HORSE</c:v>
                </c:pt>
                <c:pt idx="7">
                  <c:v>FOX</c:v>
                </c:pt>
                <c:pt idx="8">
                  <c:v>OTHER</c:v>
                </c:pt>
              </c:strCache>
            </c:strRef>
          </c:cat>
          <c:val>
            <c:numRef>
              <c:f>Sheet1!$AK$31:$AK$39</c:f>
              <c:numCache>
                <c:formatCode>General</c:formatCode>
                <c:ptCount val="9"/>
                <c:pt idx="0">
                  <c:v>7694</c:v>
                </c:pt>
                <c:pt idx="1">
                  <c:v>5273</c:v>
                </c:pt>
                <c:pt idx="2">
                  <c:v>4546</c:v>
                </c:pt>
                <c:pt idx="3">
                  <c:v>909</c:v>
                </c:pt>
                <c:pt idx="4">
                  <c:v>293</c:v>
                </c:pt>
                <c:pt idx="5">
                  <c:v>124</c:v>
                </c:pt>
                <c:pt idx="6">
                  <c:v>123</c:v>
                </c:pt>
                <c:pt idx="7">
                  <c:v>93</c:v>
                </c:pt>
                <c:pt idx="8">
                  <c:v>894</c:v>
                </c:pt>
              </c:numCache>
            </c:numRef>
          </c:val>
          <c:extLst>
            <c:ext xmlns:c16="http://schemas.microsoft.com/office/drawing/2014/chart" uri="{C3380CC4-5D6E-409C-BE32-E72D297353CC}">
              <c16:uniqueId val="{00000012-26F3-492B-AFE8-F7DAE72E3997}"/>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C4507-9BA8-4AE7-BDD5-7F122D940CF4}"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7678674C-FB5C-47A3-A409-EF9653B3B234}">
      <dgm:prSet phldrT="[Text]"/>
      <dgm:spPr/>
      <dgm:t>
        <a:bodyPr/>
        <a:lstStyle/>
        <a:p>
          <a:r>
            <a:rPr lang="en-US" dirty="0"/>
            <a:t>Rabies in animals and humans</a:t>
          </a:r>
        </a:p>
      </dgm:t>
    </dgm:pt>
    <dgm:pt modelId="{BAD42AC4-267A-4B6C-A6A4-FD5A338715F7}" type="parTrans" cxnId="{97125635-F922-426F-B3CF-9AB692B7C664}">
      <dgm:prSet/>
      <dgm:spPr/>
      <dgm:t>
        <a:bodyPr/>
        <a:lstStyle/>
        <a:p>
          <a:endParaRPr lang="en-US"/>
        </a:p>
      </dgm:t>
    </dgm:pt>
    <dgm:pt modelId="{3E6A1BBF-58EF-40A8-BEC2-B24BCEDE2C5B}" type="sibTrans" cxnId="{97125635-F922-426F-B3CF-9AB692B7C664}">
      <dgm:prSet/>
      <dgm:spPr/>
      <dgm:t>
        <a:bodyPr/>
        <a:lstStyle/>
        <a:p>
          <a:endParaRPr lang="en-US"/>
        </a:p>
      </dgm:t>
    </dgm:pt>
    <dgm:pt modelId="{E2C2CB32-71B7-4FB9-92A8-38B0A5AE01A4}">
      <dgm:prSet phldrT="[Text]"/>
      <dgm:spPr/>
      <dgm:t>
        <a:bodyPr/>
        <a:lstStyle/>
        <a:p>
          <a:r>
            <a:rPr lang="en-US" dirty="0"/>
            <a:t>Rabies exposures, animal follow-up</a:t>
          </a:r>
        </a:p>
      </dgm:t>
    </dgm:pt>
    <dgm:pt modelId="{915549C3-0825-4D51-B454-2B22866B3402}" type="parTrans" cxnId="{D5B62F61-647C-4D18-97E5-0F795CC5E770}">
      <dgm:prSet/>
      <dgm:spPr/>
      <dgm:t>
        <a:bodyPr/>
        <a:lstStyle/>
        <a:p>
          <a:endParaRPr lang="en-US"/>
        </a:p>
      </dgm:t>
    </dgm:pt>
    <dgm:pt modelId="{F1503C72-3E60-46AE-8477-7B8A2AE1AF44}" type="sibTrans" cxnId="{D5B62F61-647C-4D18-97E5-0F795CC5E770}">
      <dgm:prSet/>
      <dgm:spPr/>
      <dgm:t>
        <a:bodyPr/>
        <a:lstStyle/>
        <a:p>
          <a:endParaRPr lang="en-US"/>
        </a:p>
      </dgm:t>
    </dgm:pt>
    <dgm:pt modelId="{E16C0106-A27D-4D97-BF00-EE901C018F01}">
      <dgm:prSet phldrT="[Text]"/>
      <dgm:spPr/>
      <dgm:t>
        <a:bodyPr/>
        <a:lstStyle/>
        <a:p>
          <a:r>
            <a:rPr lang="en-US" dirty="0"/>
            <a:t>Pre- and post-exposure prophylaxis</a:t>
          </a:r>
        </a:p>
      </dgm:t>
    </dgm:pt>
    <dgm:pt modelId="{CDFB1777-560F-4E25-8CFC-6559D6B2852F}" type="parTrans" cxnId="{A2E57AA1-EEE8-469B-80EE-0F44776A0FAF}">
      <dgm:prSet/>
      <dgm:spPr/>
      <dgm:t>
        <a:bodyPr/>
        <a:lstStyle/>
        <a:p>
          <a:endParaRPr lang="en-US"/>
        </a:p>
      </dgm:t>
    </dgm:pt>
    <dgm:pt modelId="{7F5F50F8-6183-46EE-892F-465BEAD8F6AB}" type="sibTrans" cxnId="{A2E57AA1-EEE8-469B-80EE-0F44776A0FAF}">
      <dgm:prSet/>
      <dgm:spPr/>
      <dgm:t>
        <a:bodyPr/>
        <a:lstStyle/>
        <a:p>
          <a:endParaRPr lang="en-US"/>
        </a:p>
      </dgm:t>
    </dgm:pt>
    <dgm:pt modelId="{6F21FDB0-3CE2-4292-BA38-4A14A079FCFF}" type="pres">
      <dgm:prSet presAssocID="{FC7C4507-9BA8-4AE7-BDD5-7F122D940CF4}" presName="Name0" presStyleCnt="0">
        <dgm:presLayoutVars>
          <dgm:chMax val="7"/>
          <dgm:chPref val="7"/>
          <dgm:dir/>
        </dgm:presLayoutVars>
      </dgm:prSet>
      <dgm:spPr/>
      <dgm:t>
        <a:bodyPr/>
        <a:lstStyle/>
        <a:p>
          <a:endParaRPr lang="en-US"/>
        </a:p>
      </dgm:t>
    </dgm:pt>
    <dgm:pt modelId="{29ECCE2B-AE33-4FC9-86B6-A1154DD82C9A}" type="pres">
      <dgm:prSet presAssocID="{FC7C4507-9BA8-4AE7-BDD5-7F122D940CF4}" presName="Name1" presStyleCnt="0"/>
      <dgm:spPr/>
    </dgm:pt>
    <dgm:pt modelId="{DC091CAF-46A1-492C-9570-3B8E57ABCB6E}" type="pres">
      <dgm:prSet presAssocID="{FC7C4507-9BA8-4AE7-BDD5-7F122D940CF4}" presName="cycle" presStyleCnt="0"/>
      <dgm:spPr/>
    </dgm:pt>
    <dgm:pt modelId="{D5EA8D3F-10EA-4C09-9F04-AD28EBDFC98F}" type="pres">
      <dgm:prSet presAssocID="{FC7C4507-9BA8-4AE7-BDD5-7F122D940CF4}" presName="srcNode" presStyleLbl="node1" presStyleIdx="0" presStyleCnt="3"/>
      <dgm:spPr/>
    </dgm:pt>
    <dgm:pt modelId="{50F034CB-6617-441C-91BD-44EF01BD867E}" type="pres">
      <dgm:prSet presAssocID="{FC7C4507-9BA8-4AE7-BDD5-7F122D940CF4}" presName="conn" presStyleLbl="parChTrans1D2" presStyleIdx="0" presStyleCnt="1"/>
      <dgm:spPr/>
      <dgm:t>
        <a:bodyPr/>
        <a:lstStyle/>
        <a:p>
          <a:endParaRPr lang="en-US"/>
        </a:p>
      </dgm:t>
    </dgm:pt>
    <dgm:pt modelId="{8E64C62A-E956-4A7E-B9A6-DD8FF990DFCD}" type="pres">
      <dgm:prSet presAssocID="{FC7C4507-9BA8-4AE7-BDD5-7F122D940CF4}" presName="extraNode" presStyleLbl="node1" presStyleIdx="0" presStyleCnt="3"/>
      <dgm:spPr/>
    </dgm:pt>
    <dgm:pt modelId="{6B069C71-864C-44A0-A0DD-5E5CB7C11353}" type="pres">
      <dgm:prSet presAssocID="{FC7C4507-9BA8-4AE7-BDD5-7F122D940CF4}" presName="dstNode" presStyleLbl="node1" presStyleIdx="0" presStyleCnt="3"/>
      <dgm:spPr/>
    </dgm:pt>
    <dgm:pt modelId="{7416DC07-4AC6-44D3-B160-5763EA65A91C}" type="pres">
      <dgm:prSet presAssocID="{7678674C-FB5C-47A3-A409-EF9653B3B234}" presName="text_1" presStyleLbl="node1" presStyleIdx="0" presStyleCnt="3">
        <dgm:presLayoutVars>
          <dgm:bulletEnabled val="1"/>
        </dgm:presLayoutVars>
      </dgm:prSet>
      <dgm:spPr/>
      <dgm:t>
        <a:bodyPr/>
        <a:lstStyle/>
        <a:p>
          <a:endParaRPr lang="en-US"/>
        </a:p>
      </dgm:t>
    </dgm:pt>
    <dgm:pt modelId="{098598FB-0131-4099-B8B9-271F27083269}" type="pres">
      <dgm:prSet presAssocID="{7678674C-FB5C-47A3-A409-EF9653B3B234}" presName="accent_1" presStyleCnt="0"/>
      <dgm:spPr/>
    </dgm:pt>
    <dgm:pt modelId="{55E41B9A-5205-47DE-8258-8826AB233126}" type="pres">
      <dgm:prSet presAssocID="{7678674C-FB5C-47A3-A409-EF9653B3B234}" presName="accentRepeatNode" presStyleLbl="solidFgAcc1" presStyleIdx="0" presStyleCnt="3"/>
      <dgm:spPr/>
    </dgm:pt>
    <dgm:pt modelId="{CDD4BB5E-C83D-47C3-8129-CB9A09351829}" type="pres">
      <dgm:prSet presAssocID="{E2C2CB32-71B7-4FB9-92A8-38B0A5AE01A4}" presName="text_2" presStyleLbl="node1" presStyleIdx="1" presStyleCnt="3">
        <dgm:presLayoutVars>
          <dgm:bulletEnabled val="1"/>
        </dgm:presLayoutVars>
      </dgm:prSet>
      <dgm:spPr/>
      <dgm:t>
        <a:bodyPr/>
        <a:lstStyle/>
        <a:p>
          <a:endParaRPr lang="en-US"/>
        </a:p>
      </dgm:t>
    </dgm:pt>
    <dgm:pt modelId="{0EBFC511-AF44-45A0-ACF0-E9133DEDEC89}" type="pres">
      <dgm:prSet presAssocID="{E2C2CB32-71B7-4FB9-92A8-38B0A5AE01A4}" presName="accent_2" presStyleCnt="0"/>
      <dgm:spPr/>
    </dgm:pt>
    <dgm:pt modelId="{A6AE3875-840D-4613-BBB2-EE4C8FD493C4}" type="pres">
      <dgm:prSet presAssocID="{E2C2CB32-71B7-4FB9-92A8-38B0A5AE01A4}" presName="accentRepeatNode" presStyleLbl="solidFgAcc1" presStyleIdx="1" presStyleCnt="3"/>
      <dgm:spPr/>
    </dgm:pt>
    <dgm:pt modelId="{1759181C-3A49-42B2-97E9-A21231FA66A6}" type="pres">
      <dgm:prSet presAssocID="{E16C0106-A27D-4D97-BF00-EE901C018F01}" presName="text_3" presStyleLbl="node1" presStyleIdx="2" presStyleCnt="3">
        <dgm:presLayoutVars>
          <dgm:bulletEnabled val="1"/>
        </dgm:presLayoutVars>
      </dgm:prSet>
      <dgm:spPr/>
      <dgm:t>
        <a:bodyPr/>
        <a:lstStyle/>
        <a:p>
          <a:endParaRPr lang="en-US"/>
        </a:p>
      </dgm:t>
    </dgm:pt>
    <dgm:pt modelId="{DCE9F8D7-3446-41D2-A08A-64C07FB9A4F7}" type="pres">
      <dgm:prSet presAssocID="{E16C0106-A27D-4D97-BF00-EE901C018F01}" presName="accent_3" presStyleCnt="0"/>
      <dgm:spPr/>
    </dgm:pt>
    <dgm:pt modelId="{9A01B927-1895-44B1-9B36-D5E47A3FEF40}" type="pres">
      <dgm:prSet presAssocID="{E16C0106-A27D-4D97-BF00-EE901C018F01}" presName="accentRepeatNode" presStyleLbl="solidFgAcc1" presStyleIdx="2" presStyleCnt="3"/>
      <dgm:spPr/>
    </dgm:pt>
  </dgm:ptLst>
  <dgm:cxnLst>
    <dgm:cxn modelId="{A2E57AA1-EEE8-469B-80EE-0F44776A0FAF}" srcId="{FC7C4507-9BA8-4AE7-BDD5-7F122D940CF4}" destId="{E16C0106-A27D-4D97-BF00-EE901C018F01}" srcOrd="2" destOrd="0" parTransId="{CDFB1777-560F-4E25-8CFC-6559D6B2852F}" sibTransId="{7F5F50F8-6183-46EE-892F-465BEAD8F6AB}"/>
    <dgm:cxn modelId="{FB908DED-42D0-4AE2-9EC8-0A63D5B57A2B}" type="presOf" srcId="{FC7C4507-9BA8-4AE7-BDD5-7F122D940CF4}" destId="{6F21FDB0-3CE2-4292-BA38-4A14A079FCFF}" srcOrd="0" destOrd="0" presId="urn:microsoft.com/office/officeart/2008/layout/VerticalCurvedList"/>
    <dgm:cxn modelId="{D5B62F61-647C-4D18-97E5-0F795CC5E770}" srcId="{FC7C4507-9BA8-4AE7-BDD5-7F122D940CF4}" destId="{E2C2CB32-71B7-4FB9-92A8-38B0A5AE01A4}" srcOrd="1" destOrd="0" parTransId="{915549C3-0825-4D51-B454-2B22866B3402}" sibTransId="{F1503C72-3E60-46AE-8477-7B8A2AE1AF44}"/>
    <dgm:cxn modelId="{9A9A58EF-EA54-453B-B503-F776858A796E}" type="presOf" srcId="{7678674C-FB5C-47A3-A409-EF9653B3B234}" destId="{7416DC07-4AC6-44D3-B160-5763EA65A91C}" srcOrd="0" destOrd="0" presId="urn:microsoft.com/office/officeart/2008/layout/VerticalCurvedList"/>
    <dgm:cxn modelId="{E69F4146-87A4-4D9E-9C55-6782E02BAC90}" type="presOf" srcId="{E16C0106-A27D-4D97-BF00-EE901C018F01}" destId="{1759181C-3A49-42B2-97E9-A21231FA66A6}" srcOrd="0" destOrd="0" presId="urn:microsoft.com/office/officeart/2008/layout/VerticalCurvedList"/>
    <dgm:cxn modelId="{1DF6E3E2-1C99-43CA-A645-33AB528550FD}" type="presOf" srcId="{3E6A1BBF-58EF-40A8-BEC2-B24BCEDE2C5B}" destId="{50F034CB-6617-441C-91BD-44EF01BD867E}" srcOrd="0" destOrd="0" presId="urn:microsoft.com/office/officeart/2008/layout/VerticalCurvedList"/>
    <dgm:cxn modelId="{3167D62C-B2B9-46DC-A5C1-E39466B1A42A}" type="presOf" srcId="{E2C2CB32-71B7-4FB9-92A8-38B0A5AE01A4}" destId="{CDD4BB5E-C83D-47C3-8129-CB9A09351829}" srcOrd="0" destOrd="0" presId="urn:microsoft.com/office/officeart/2008/layout/VerticalCurvedList"/>
    <dgm:cxn modelId="{97125635-F922-426F-B3CF-9AB692B7C664}" srcId="{FC7C4507-9BA8-4AE7-BDD5-7F122D940CF4}" destId="{7678674C-FB5C-47A3-A409-EF9653B3B234}" srcOrd="0" destOrd="0" parTransId="{BAD42AC4-267A-4B6C-A6A4-FD5A338715F7}" sibTransId="{3E6A1BBF-58EF-40A8-BEC2-B24BCEDE2C5B}"/>
    <dgm:cxn modelId="{1389AC71-2DC2-426E-A696-91AD75F3275D}" type="presParOf" srcId="{6F21FDB0-3CE2-4292-BA38-4A14A079FCFF}" destId="{29ECCE2B-AE33-4FC9-86B6-A1154DD82C9A}" srcOrd="0" destOrd="0" presId="urn:microsoft.com/office/officeart/2008/layout/VerticalCurvedList"/>
    <dgm:cxn modelId="{9541F800-FA90-4088-BAF0-FE0ABE886099}" type="presParOf" srcId="{29ECCE2B-AE33-4FC9-86B6-A1154DD82C9A}" destId="{DC091CAF-46A1-492C-9570-3B8E57ABCB6E}" srcOrd="0" destOrd="0" presId="urn:microsoft.com/office/officeart/2008/layout/VerticalCurvedList"/>
    <dgm:cxn modelId="{408A7163-5CCE-4B81-A842-36DAA05AE378}" type="presParOf" srcId="{DC091CAF-46A1-492C-9570-3B8E57ABCB6E}" destId="{D5EA8D3F-10EA-4C09-9F04-AD28EBDFC98F}" srcOrd="0" destOrd="0" presId="urn:microsoft.com/office/officeart/2008/layout/VerticalCurvedList"/>
    <dgm:cxn modelId="{FD0FDD80-9371-4EA3-BD91-6AC236669430}" type="presParOf" srcId="{DC091CAF-46A1-492C-9570-3B8E57ABCB6E}" destId="{50F034CB-6617-441C-91BD-44EF01BD867E}" srcOrd="1" destOrd="0" presId="urn:microsoft.com/office/officeart/2008/layout/VerticalCurvedList"/>
    <dgm:cxn modelId="{590DC01E-36D3-45CD-A311-0B320CCB6923}" type="presParOf" srcId="{DC091CAF-46A1-492C-9570-3B8E57ABCB6E}" destId="{8E64C62A-E956-4A7E-B9A6-DD8FF990DFCD}" srcOrd="2" destOrd="0" presId="urn:microsoft.com/office/officeart/2008/layout/VerticalCurvedList"/>
    <dgm:cxn modelId="{BF2E96C3-3D1D-4C3C-A816-51ED9D53C0C1}" type="presParOf" srcId="{DC091CAF-46A1-492C-9570-3B8E57ABCB6E}" destId="{6B069C71-864C-44A0-A0DD-5E5CB7C11353}" srcOrd="3" destOrd="0" presId="urn:microsoft.com/office/officeart/2008/layout/VerticalCurvedList"/>
    <dgm:cxn modelId="{01865B03-8FE1-4928-BB6A-4DC5B15F2EEA}" type="presParOf" srcId="{29ECCE2B-AE33-4FC9-86B6-A1154DD82C9A}" destId="{7416DC07-4AC6-44D3-B160-5763EA65A91C}" srcOrd="1" destOrd="0" presId="urn:microsoft.com/office/officeart/2008/layout/VerticalCurvedList"/>
    <dgm:cxn modelId="{B248A7E2-4393-47C9-9DD8-A6A499A32344}" type="presParOf" srcId="{29ECCE2B-AE33-4FC9-86B6-A1154DD82C9A}" destId="{098598FB-0131-4099-B8B9-271F27083269}" srcOrd="2" destOrd="0" presId="urn:microsoft.com/office/officeart/2008/layout/VerticalCurvedList"/>
    <dgm:cxn modelId="{BCAD68F4-0633-4208-B878-8746F505D4A9}" type="presParOf" srcId="{098598FB-0131-4099-B8B9-271F27083269}" destId="{55E41B9A-5205-47DE-8258-8826AB233126}" srcOrd="0" destOrd="0" presId="urn:microsoft.com/office/officeart/2008/layout/VerticalCurvedList"/>
    <dgm:cxn modelId="{E5618ACA-B8C5-4C19-BC5C-45E1A46C0EA2}" type="presParOf" srcId="{29ECCE2B-AE33-4FC9-86B6-A1154DD82C9A}" destId="{CDD4BB5E-C83D-47C3-8129-CB9A09351829}" srcOrd="3" destOrd="0" presId="urn:microsoft.com/office/officeart/2008/layout/VerticalCurvedList"/>
    <dgm:cxn modelId="{FDBC7A36-DB2B-43B8-B9E5-106449DC6817}" type="presParOf" srcId="{29ECCE2B-AE33-4FC9-86B6-A1154DD82C9A}" destId="{0EBFC511-AF44-45A0-ACF0-E9133DEDEC89}" srcOrd="4" destOrd="0" presId="urn:microsoft.com/office/officeart/2008/layout/VerticalCurvedList"/>
    <dgm:cxn modelId="{09F05508-5D8E-4DD6-B4A2-E9AF9F7E8D45}" type="presParOf" srcId="{0EBFC511-AF44-45A0-ACF0-E9133DEDEC89}" destId="{A6AE3875-840D-4613-BBB2-EE4C8FD493C4}" srcOrd="0" destOrd="0" presId="urn:microsoft.com/office/officeart/2008/layout/VerticalCurvedList"/>
    <dgm:cxn modelId="{135403F3-5EE2-451C-A245-7DE01EF2014E}" type="presParOf" srcId="{29ECCE2B-AE33-4FC9-86B6-A1154DD82C9A}" destId="{1759181C-3A49-42B2-97E9-A21231FA66A6}" srcOrd="5" destOrd="0" presId="urn:microsoft.com/office/officeart/2008/layout/VerticalCurvedList"/>
    <dgm:cxn modelId="{38F5E30F-B9F4-4D18-8CD5-F9D3096C07FC}" type="presParOf" srcId="{29ECCE2B-AE33-4FC9-86B6-A1154DD82C9A}" destId="{DCE9F8D7-3446-41D2-A08A-64C07FB9A4F7}" srcOrd="6" destOrd="0" presId="urn:microsoft.com/office/officeart/2008/layout/VerticalCurvedList"/>
    <dgm:cxn modelId="{02E72BBC-1CDE-440F-BA81-85F154C10BB5}" type="presParOf" srcId="{DCE9F8D7-3446-41D2-A08A-64C07FB9A4F7}" destId="{9A01B927-1895-44B1-9B36-D5E47A3FEF4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7D5B25-FF2D-447D-9E7F-78A60FECC1C7}"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en-US"/>
        </a:p>
      </dgm:t>
    </dgm:pt>
    <dgm:pt modelId="{DFF65B9A-1FCD-4AF5-949E-CEC07E27F316}">
      <dgm:prSet phldrT="[Text]" custT="1"/>
      <dgm:spPr>
        <a:solidFill>
          <a:srgbClr val="FFFFFF">
            <a:alpha val="85000"/>
          </a:srgbClr>
        </a:solidFill>
      </dgm:spPr>
      <dgm:t>
        <a:bodyPr/>
        <a:lstStyle/>
        <a:p>
          <a:pPr algn="ctr">
            <a:buChar char="•"/>
          </a:pPr>
          <a:r>
            <a:rPr lang="en-US" sz="3200" dirty="0">
              <a:solidFill>
                <a:schemeClr val="tx1"/>
              </a:solidFill>
              <a:effectLst/>
            </a:rPr>
            <a:t>&gt;150 countries / territories</a:t>
          </a:r>
        </a:p>
      </dgm:t>
    </dgm:pt>
    <dgm:pt modelId="{1E511A6C-C76B-4010-90E8-7050D4EA2F8F}" type="parTrans" cxnId="{79DFEF7F-DEBF-4794-BB5E-58CBEBEDBCFC}">
      <dgm:prSet/>
      <dgm:spPr/>
      <dgm:t>
        <a:bodyPr/>
        <a:lstStyle/>
        <a:p>
          <a:pPr algn="ctr"/>
          <a:endParaRPr lang="en-US">
            <a:solidFill>
              <a:schemeClr val="tx1"/>
            </a:solidFill>
            <a:effectLst/>
          </a:endParaRPr>
        </a:p>
      </dgm:t>
    </dgm:pt>
    <dgm:pt modelId="{D9E37E7D-0650-4580-879D-F276E0347722}" type="sibTrans" cxnId="{79DFEF7F-DEBF-4794-BB5E-58CBEBEDBCFC}">
      <dgm:prSet/>
      <dgm:spPr/>
      <dgm:t>
        <a:bodyPr/>
        <a:lstStyle/>
        <a:p>
          <a:pPr algn="ctr"/>
          <a:endParaRPr lang="en-US">
            <a:solidFill>
              <a:schemeClr val="tx1"/>
            </a:solidFill>
            <a:effectLst/>
          </a:endParaRPr>
        </a:p>
      </dgm:t>
    </dgm:pt>
    <dgm:pt modelId="{95D3905A-B272-4E14-8423-41174D4023AC}">
      <dgm:prSet custT="1"/>
      <dgm:spPr>
        <a:solidFill>
          <a:schemeClr val="lt1">
            <a:hueOff val="0"/>
            <a:satOff val="0"/>
            <a:lumOff val="0"/>
            <a:alpha val="85000"/>
          </a:schemeClr>
        </a:solidFill>
      </dgm:spPr>
      <dgm:t>
        <a:bodyPr/>
        <a:lstStyle/>
        <a:p>
          <a:pPr algn="ctr"/>
          <a:r>
            <a:rPr lang="en-US" sz="3200" dirty="0">
              <a:solidFill>
                <a:schemeClr val="tx1"/>
              </a:solidFill>
              <a:effectLst/>
            </a:rPr>
            <a:t>Tens of thousands of deaths annually</a:t>
          </a:r>
        </a:p>
      </dgm:t>
    </dgm:pt>
    <dgm:pt modelId="{B19C2092-E21E-4523-9361-02DBFD3ADE06}" type="parTrans" cxnId="{F701E1F4-24FD-4009-B177-672BCCC41F9B}">
      <dgm:prSet/>
      <dgm:spPr/>
      <dgm:t>
        <a:bodyPr/>
        <a:lstStyle/>
        <a:p>
          <a:pPr algn="ctr"/>
          <a:endParaRPr lang="en-US">
            <a:solidFill>
              <a:schemeClr val="tx1"/>
            </a:solidFill>
            <a:effectLst/>
          </a:endParaRPr>
        </a:p>
      </dgm:t>
    </dgm:pt>
    <dgm:pt modelId="{3BF55C05-5032-42AD-AB7D-32618AB1A9C9}" type="sibTrans" cxnId="{F701E1F4-24FD-4009-B177-672BCCC41F9B}">
      <dgm:prSet/>
      <dgm:spPr/>
      <dgm:t>
        <a:bodyPr/>
        <a:lstStyle/>
        <a:p>
          <a:pPr algn="ctr"/>
          <a:endParaRPr lang="en-US">
            <a:solidFill>
              <a:schemeClr val="tx1"/>
            </a:solidFill>
            <a:effectLst/>
          </a:endParaRPr>
        </a:p>
      </dgm:t>
    </dgm:pt>
    <dgm:pt modelId="{4D0A4B5C-D355-4D17-84FF-3DC580ACB5A1}">
      <dgm:prSet phldrT="[Text]" custT="1"/>
      <dgm:spPr>
        <a:solidFill>
          <a:schemeClr val="lt1">
            <a:hueOff val="0"/>
            <a:satOff val="0"/>
            <a:lumOff val="0"/>
            <a:alpha val="85000"/>
          </a:schemeClr>
        </a:solidFill>
      </dgm:spPr>
      <dgm:t>
        <a:bodyPr/>
        <a:lstStyle/>
        <a:p>
          <a:pPr algn="ctr">
            <a:buChar char="•"/>
          </a:pPr>
          <a:r>
            <a:rPr lang="en-US" sz="3200" dirty="0">
              <a:solidFill>
                <a:schemeClr val="tx1"/>
              </a:solidFill>
              <a:effectLst/>
            </a:rPr>
            <a:t>Children under 15 </a:t>
          </a:r>
        </a:p>
      </dgm:t>
    </dgm:pt>
    <dgm:pt modelId="{D22CA0CE-332A-417F-B01C-6A6D20D248D4}" type="parTrans" cxnId="{D6A8465D-650D-4819-8A15-0AFAC0B8EBDD}">
      <dgm:prSet/>
      <dgm:spPr/>
      <dgm:t>
        <a:bodyPr/>
        <a:lstStyle/>
        <a:p>
          <a:pPr algn="ctr"/>
          <a:endParaRPr lang="en-US">
            <a:solidFill>
              <a:schemeClr val="tx1"/>
            </a:solidFill>
            <a:effectLst/>
          </a:endParaRPr>
        </a:p>
      </dgm:t>
    </dgm:pt>
    <dgm:pt modelId="{21EBEE7D-F493-41DD-A9EF-949957D6209D}" type="sibTrans" cxnId="{D6A8465D-650D-4819-8A15-0AFAC0B8EBDD}">
      <dgm:prSet/>
      <dgm:spPr/>
      <dgm:t>
        <a:bodyPr/>
        <a:lstStyle/>
        <a:p>
          <a:pPr algn="ctr"/>
          <a:endParaRPr lang="en-US">
            <a:solidFill>
              <a:schemeClr val="tx1"/>
            </a:solidFill>
            <a:effectLst/>
          </a:endParaRPr>
        </a:p>
      </dgm:t>
    </dgm:pt>
    <dgm:pt modelId="{42D1241C-84ED-4EDA-AEB6-37D615002879}">
      <dgm:prSet custT="1"/>
      <dgm:spPr>
        <a:solidFill>
          <a:schemeClr val="lt1">
            <a:hueOff val="0"/>
            <a:satOff val="0"/>
            <a:lumOff val="0"/>
            <a:alpha val="85000"/>
          </a:schemeClr>
        </a:solidFill>
      </dgm:spPr>
      <dgm:t>
        <a:bodyPr/>
        <a:lstStyle/>
        <a:p>
          <a:pPr algn="ctr"/>
          <a:r>
            <a:rPr lang="en-US" sz="3200" dirty="0">
              <a:solidFill>
                <a:schemeClr val="tx1"/>
              </a:solidFill>
              <a:effectLst/>
            </a:rPr>
            <a:t>High burden in Africa, Asia</a:t>
          </a:r>
        </a:p>
      </dgm:t>
    </dgm:pt>
    <dgm:pt modelId="{453131F4-6D10-4FB3-80B8-1C1C6DB46DA3}" type="parTrans" cxnId="{CD8C2F85-6CC7-458C-B21D-5C656EB6AA0D}">
      <dgm:prSet/>
      <dgm:spPr/>
      <dgm:t>
        <a:bodyPr/>
        <a:lstStyle/>
        <a:p>
          <a:pPr algn="ctr"/>
          <a:endParaRPr lang="en-US">
            <a:solidFill>
              <a:schemeClr val="tx1"/>
            </a:solidFill>
            <a:effectLst/>
          </a:endParaRPr>
        </a:p>
      </dgm:t>
    </dgm:pt>
    <dgm:pt modelId="{3ABB333D-0DA9-458F-97B2-6F0E2C41BB27}" type="sibTrans" cxnId="{CD8C2F85-6CC7-458C-B21D-5C656EB6AA0D}">
      <dgm:prSet/>
      <dgm:spPr/>
      <dgm:t>
        <a:bodyPr/>
        <a:lstStyle/>
        <a:p>
          <a:pPr algn="ctr"/>
          <a:endParaRPr lang="en-US">
            <a:solidFill>
              <a:schemeClr val="tx1"/>
            </a:solidFill>
            <a:effectLst/>
          </a:endParaRPr>
        </a:p>
      </dgm:t>
    </dgm:pt>
    <dgm:pt modelId="{3C0DE6CA-F872-4239-9237-3FF0A0DF84C9}">
      <dgm:prSet phldrT="[Text]" custT="1"/>
      <dgm:spPr>
        <a:solidFill>
          <a:schemeClr val="lt1">
            <a:hueOff val="0"/>
            <a:satOff val="0"/>
            <a:lumOff val="0"/>
            <a:alpha val="85000"/>
          </a:schemeClr>
        </a:solidFill>
      </dgm:spPr>
      <dgm:t>
        <a:bodyPr/>
        <a:lstStyle/>
        <a:p>
          <a:pPr algn="ctr">
            <a:buChar char="•"/>
          </a:pPr>
          <a:r>
            <a:rPr lang="en-US" sz="3200" dirty="0">
              <a:solidFill>
                <a:schemeClr val="tx1"/>
              </a:solidFill>
              <a:effectLst/>
            </a:rPr>
            <a:t>99% canine variant rabies</a:t>
          </a:r>
        </a:p>
      </dgm:t>
    </dgm:pt>
    <dgm:pt modelId="{99F553C7-95FE-4A4A-B64F-712ABA67C929}" type="parTrans" cxnId="{D2C6B676-7B80-4313-9773-6F5298A0A746}">
      <dgm:prSet/>
      <dgm:spPr/>
      <dgm:t>
        <a:bodyPr/>
        <a:lstStyle/>
        <a:p>
          <a:endParaRPr lang="en-US">
            <a:solidFill>
              <a:schemeClr val="tx1"/>
            </a:solidFill>
            <a:effectLst/>
          </a:endParaRPr>
        </a:p>
      </dgm:t>
    </dgm:pt>
    <dgm:pt modelId="{F95E2AAB-15B1-4BD5-AFAE-A61CF8D2EC6C}" type="sibTrans" cxnId="{D2C6B676-7B80-4313-9773-6F5298A0A746}">
      <dgm:prSet/>
      <dgm:spPr/>
      <dgm:t>
        <a:bodyPr/>
        <a:lstStyle/>
        <a:p>
          <a:endParaRPr lang="en-US">
            <a:solidFill>
              <a:schemeClr val="tx1"/>
            </a:solidFill>
            <a:effectLst/>
          </a:endParaRPr>
        </a:p>
      </dgm:t>
    </dgm:pt>
    <dgm:pt modelId="{58C8186F-4D5C-4B00-BF3A-46BC3994112C}" type="pres">
      <dgm:prSet presAssocID="{5E7D5B25-FF2D-447D-9E7F-78A60FECC1C7}" presName="linear" presStyleCnt="0">
        <dgm:presLayoutVars>
          <dgm:animLvl val="lvl"/>
          <dgm:resizeHandles val="exact"/>
        </dgm:presLayoutVars>
      </dgm:prSet>
      <dgm:spPr/>
      <dgm:t>
        <a:bodyPr/>
        <a:lstStyle/>
        <a:p>
          <a:endParaRPr lang="en-US"/>
        </a:p>
      </dgm:t>
    </dgm:pt>
    <dgm:pt modelId="{1A700762-21CF-4D31-93D2-C2E1DE37E562}" type="pres">
      <dgm:prSet presAssocID="{DFF65B9A-1FCD-4AF5-949E-CEC07E27F316}" presName="parentText" presStyleLbl="node1" presStyleIdx="0" presStyleCnt="5">
        <dgm:presLayoutVars>
          <dgm:chMax val="0"/>
          <dgm:bulletEnabled val="1"/>
        </dgm:presLayoutVars>
      </dgm:prSet>
      <dgm:spPr/>
      <dgm:t>
        <a:bodyPr/>
        <a:lstStyle/>
        <a:p>
          <a:endParaRPr lang="en-US"/>
        </a:p>
      </dgm:t>
    </dgm:pt>
    <dgm:pt modelId="{7ECCFF1C-C26C-4CCF-A663-B494BE5664E6}" type="pres">
      <dgm:prSet presAssocID="{D9E37E7D-0650-4580-879D-F276E0347722}" presName="spacer" presStyleCnt="0"/>
      <dgm:spPr/>
    </dgm:pt>
    <dgm:pt modelId="{09BA29F6-45F4-4009-9FA7-7693FB417F23}" type="pres">
      <dgm:prSet presAssocID="{95D3905A-B272-4E14-8423-41174D4023AC}" presName="parentText" presStyleLbl="node1" presStyleIdx="1" presStyleCnt="5">
        <dgm:presLayoutVars>
          <dgm:chMax val="0"/>
          <dgm:bulletEnabled val="1"/>
        </dgm:presLayoutVars>
      </dgm:prSet>
      <dgm:spPr/>
      <dgm:t>
        <a:bodyPr/>
        <a:lstStyle/>
        <a:p>
          <a:endParaRPr lang="en-US"/>
        </a:p>
      </dgm:t>
    </dgm:pt>
    <dgm:pt modelId="{964F5D2B-09CB-468F-8197-0964B3034D40}" type="pres">
      <dgm:prSet presAssocID="{3BF55C05-5032-42AD-AB7D-32618AB1A9C9}" presName="spacer" presStyleCnt="0"/>
      <dgm:spPr/>
    </dgm:pt>
    <dgm:pt modelId="{ACF1C324-AE8E-4BE0-9550-1FA5597D8738}" type="pres">
      <dgm:prSet presAssocID="{42D1241C-84ED-4EDA-AEB6-37D615002879}" presName="parentText" presStyleLbl="node1" presStyleIdx="2" presStyleCnt="5">
        <dgm:presLayoutVars>
          <dgm:chMax val="0"/>
          <dgm:bulletEnabled val="1"/>
        </dgm:presLayoutVars>
      </dgm:prSet>
      <dgm:spPr/>
      <dgm:t>
        <a:bodyPr/>
        <a:lstStyle/>
        <a:p>
          <a:endParaRPr lang="en-US"/>
        </a:p>
      </dgm:t>
    </dgm:pt>
    <dgm:pt modelId="{0B55FAEC-D894-4E1F-A83C-4548433A7D12}" type="pres">
      <dgm:prSet presAssocID="{3ABB333D-0DA9-458F-97B2-6F0E2C41BB27}" presName="spacer" presStyleCnt="0"/>
      <dgm:spPr/>
    </dgm:pt>
    <dgm:pt modelId="{DD3F444A-EC95-47F3-BD59-D47C43CC2C18}" type="pres">
      <dgm:prSet presAssocID="{4D0A4B5C-D355-4D17-84FF-3DC580ACB5A1}" presName="parentText" presStyleLbl="node1" presStyleIdx="3" presStyleCnt="5">
        <dgm:presLayoutVars>
          <dgm:chMax val="0"/>
          <dgm:bulletEnabled val="1"/>
        </dgm:presLayoutVars>
      </dgm:prSet>
      <dgm:spPr/>
      <dgm:t>
        <a:bodyPr/>
        <a:lstStyle/>
        <a:p>
          <a:endParaRPr lang="en-US"/>
        </a:p>
      </dgm:t>
    </dgm:pt>
    <dgm:pt modelId="{EA0BF46E-A921-4F21-B379-CDF9E88694F7}" type="pres">
      <dgm:prSet presAssocID="{21EBEE7D-F493-41DD-A9EF-949957D6209D}" presName="spacer" presStyleCnt="0"/>
      <dgm:spPr/>
    </dgm:pt>
    <dgm:pt modelId="{FF716942-644C-4DB9-BE8F-FAD11E05C79D}" type="pres">
      <dgm:prSet presAssocID="{3C0DE6CA-F872-4239-9237-3FF0A0DF84C9}" presName="parentText" presStyleLbl="node1" presStyleIdx="4" presStyleCnt="5">
        <dgm:presLayoutVars>
          <dgm:chMax val="0"/>
          <dgm:bulletEnabled val="1"/>
        </dgm:presLayoutVars>
      </dgm:prSet>
      <dgm:spPr/>
      <dgm:t>
        <a:bodyPr/>
        <a:lstStyle/>
        <a:p>
          <a:endParaRPr lang="en-US"/>
        </a:p>
      </dgm:t>
    </dgm:pt>
  </dgm:ptLst>
  <dgm:cxnLst>
    <dgm:cxn modelId="{5533FA4B-6753-4FD2-B09A-69F8710C8684}" type="presOf" srcId="{42D1241C-84ED-4EDA-AEB6-37D615002879}" destId="{ACF1C324-AE8E-4BE0-9550-1FA5597D8738}" srcOrd="0" destOrd="0" presId="urn:microsoft.com/office/officeart/2005/8/layout/vList2"/>
    <dgm:cxn modelId="{0E359BBC-1996-4AA9-8650-6408528234A6}" type="presOf" srcId="{5E7D5B25-FF2D-447D-9E7F-78A60FECC1C7}" destId="{58C8186F-4D5C-4B00-BF3A-46BC3994112C}" srcOrd="0" destOrd="0" presId="urn:microsoft.com/office/officeart/2005/8/layout/vList2"/>
    <dgm:cxn modelId="{D2C6B676-7B80-4313-9773-6F5298A0A746}" srcId="{5E7D5B25-FF2D-447D-9E7F-78A60FECC1C7}" destId="{3C0DE6CA-F872-4239-9237-3FF0A0DF84C9}" srcOrd="4" destOrd="0" parTransId="{99F553C7-95FE-4A4A-B64F-712ABA67C929}" sibTransId="{F95E2AAB-15B1-4BD5-AFAE-A61CF8D2EC6C}"/>
    <dgm:cxn modelId="{97DC358C-6BF8-4EBB-B340-7396BF73FDF8}" type="presOf" srcId="{DFF65B9A-1FCD-4AF5-949E-CEC07E27F316}" destId="{1A700762-21CF-4D31-93D2-C2E1DE37E562}" srcOrd="0" destOrd="0" presId="urn:microsoft.com/office/officeart/2005/8/layout/vList2"/>
    <dgm:cxn modelId="{3754F855-5624-4406-A663-554CFE8E3CA4}" type="presOf" srcId="{3C0DE6CA-F872-4239-9237-3FF0A0DF84C9}" destId="{FF716942-644C-4DB9-BE8F-FAD11E05C79D}" srcOrd="0" destOrd="0" presId="urn:microsoft.com/office/officeart/2005/8/layout/vList2"/>
    <dgm:cxn modelId="{CD8C2F85-6CC7-458C-B21D-5C656EB6AA0D}" srcId="{5E7D5B25-FF2D-447D-9E7F-78A60FECC1C7}" destId="{42D1241C-84ED-4EDA-AEB6-37D615002879}" srcOrd="2" destOrd="0" parTransId="{453131F4-6D10-4FB3-80B8-1C1C6DB46DA3}" sibTransId="{3ABB333D-0DA9-458F-97B2-6F0E2C41BB27}"/>
    <dgm:cxn modelId="{D6A8465D-650D-4819-8A15-0AFAC0B8EBDD}" srcId="{5E7D5B25-FF2D-447D-9E7F-78A60FECC1C7}" destId="{4D0A4B5C-D355-4D17-84FF-3DC580ACB5A1}" srcOrd="3" destOrd="0" parTransId="{D22CA0CE-332A-417F-B01C-6A6D20D248D4}" sibTransId="{21EBEE7D-F493-41DD-A9EF-949957D6209D}"/>
    <dgm:cxn modelId="{EF7C5411-B041-485D-89FD-E041DEF363B4}" type="presOf" srcId="{95D3905A-B272-4E14-8423-41174D4023AC}" destId="{09BA29F6-45F4-4009-9FA7-7693FB417F23}" srcOrd="0" destOrd="0" presId="urn:microsoft.com/office/officeart/2005/8/layout/vList2"/>
    <dgm:cxn modelId="{F701E1F4-24FD-4009-B177-672BCCC41F9B}" srcId="{5E7D5B25-FF2D-447D-9E7F-78A60FECC1C7}" destId="{95D3905A-B272-4E14-8423-41174D4023AC}" srcOrd="1" destOrd="0" parTransId="{B19C2092-E21E-4523-9361-02DBFD3ADE06}" sibTransId="{3BF55C05-5032-42AD-AB7D-32618AB1A9C9}"/>
    <dgm:cxn modelId="{E8A699CF-ED49-47C0-9408-C3A5C070E164}" type="presOf" srcId="{4D0A4B5C-D355-4D17-84FF-3DC580ACB5A1}" destId="{DD3F444A-EC95-47F3-BD59-D47C43CC2C18}" srcOrd="0" destOrd="0" presId="urn:microsoft.com/office/officeart/2005/8/layout/vList2"/>
    <dgm:cxn modelId="{79DFEF7F-DEBF-4794-BB5E-58CBEBEDBCFC}" srcId="{5E7D5B25-FF2D-447D-9E7F-78A60FECC1C7}" destId="{DFF65B9A-1FCD-4AF5-949E-CEC07E27F316}" srcOrd="0" destOrd="0" parTransId="{1E511A6C-C76B-4010-90E8-7050D4EA2F8F}" sibTransId="{D9E37E7D-0650-4580-879D-F276E0347722}"/>
    <dgm:cxn modelId="{DD51A1C1-581D-47A9-B240-BF9075F23BED}" type="presParOf" srcId="{58C8186F-4D5C-4B00-BF3A-46BC3994112C}" destId="{1A700762-21CF-4D31-93D2-C2E1DE37E562}" srcOrd="0" destOrd="0" presId="urn:microsoft.com/office/officeart/2005/8/layout/vList2"/>
    <dgm:cxn modelId="{4C4D673A-7AB0-40E7-B938-D48CD9162F1D}" type="presParOf" srcId="{58C8186F-4D5C-4B00-BF3A-46BC3994112C}" destId="{7ECCFF1C-C26C-4CCF-A663-B494BE5664E6}" srcOrd="1" destOrd="0" presId="urn:microsoft.com/office/officeart/2005/8/layout/vList2"/>
    <dgm:cxn modelId="{DD5071B1-EB06-4719-A287-CBD7E516F180}" type="presParOf" srcId="{58C8186F-4D5C-4B00-BF3A-46BC3994112C}" destId="{09BA29F6-45F4-4009-9FA7-7693FB417F23}" srcOrd="2" destOrd="0" presId="urn:microsoft.com/office/officeart/2005/8/layout/vList2"/>
    <dgm:cxn modelId="{E1EB7C0B-9A8F-47A7-99FD-B459FD6B3339}" type="presParOf" srcId="{58C8186F-4D5C-4B00-BF3A-46BC3994112C}" destId="{964F5D2B-09CB-468F-8197-0964B3034D40}" srcOrd="3" destOrd="0" presId="urn:microsoft.com/office/officeart/2005/8/layout/vList2"/>
    <dgm:cxn modelId="{E5F5D7CD-D935-48CD-8914-CE5E2C61B48F}" type="presParOf" srcId="{58C8186F-4D5C-4B00-BF3A-46BC3994112C}" destId="{ACF1C324-AE8E-4BE0-9550-1FA5597D8738}" srcOrd="4" destOrd="0" presId="urn:microsoft.com/office/officeart/2005/8/layout/vList2"/>
    <dgm:cxn modelId="{8E73FFFE-A5D0-47A6-BDA6-9130744EEB08}" type="presParOf" srcId="{58C8186F-4D5C-4B00-BF3A-46BC3994112C}" destId="{0B55FAEC-D894-4E1F-A83C-4548433A7D12}" srcOrd="5" destOrd="0" presId="urn:microsoft.com/office/officeart/2005/8/layout/vList2"/>
    <dgm:cxn modelId="{ECF3888F-3318-4B3E-984B-4979705000EC}" type="presParOf" srcId="{58C8186F-4D5C-4B00-BF3A-46BC3994112C}" destId="{DD3F444A-EC95-47F3-BD59-D47C43CC2C18}" srcOrd="6" destOrd="0" presId="urn:microsoft.com/office/officeart/2005/8/layout/vList2"/>
    <dgm:cxn modelId="{E74B07C5-016C-4594-A73B-073C6CAFE26B}" type="presParOf" srcId="{58C8186F-4D5C-4B00-BF3A-46BC3994112C}" destId="{EA0BF46E-A921-4F21-B379-CDF9E88694F7}" srcOrd="7" destOrd="0" presId="urn:microsoft.com/office/officeart/2005/8/layout/vList2"/>
    <dgm:cxn modelId="{44B429A4-C626-4FB4-9D7C-FE84C278ECDD}" type="presParOf" srcId="{58C8186F-4D5C-4B00-BF3A-46BC3994112C}" destId="{FF716942-644C-4DB9-BE8F-FAD11E05C79D}" srcOrd="8"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3947C0-693F-48E5-8861-D6427E92E5FC}"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CD207DAA-C2DF-4FB7-B12E-177E4FA2347B}">
      <dgm:prSet phldrT="[Text]" custT="1"/>
      <dgm:spPr/>
      <dgm:t>
        <a:bodyPr/>
        <a:lstStyle/>
        <a:p>
          <a:pPr algn="ctr"/>
          <a:r>
            <a:rPr lang="en-US" sz="4000" dirty="0"/>
            <a:t>Prevent Human Rabies</a:t>
          </a:r>
        </a:p>
      </dgm:t>
    </dgm:pt>
    <dgm:pt modelId="{182A1801-B113-4A97-88DF-E854076870DF}" type="parTrans" cxnId="{691342FE-0CC4-48ED-BCE9-D3B5F5ED3DFA}">
      <dgm:prSet/>
      <dgm:spPr/>
      <dgm:t>
        <a:bodyPr/>
        <a:lstStyle/>
        <a:p>
          <a:pPr algn="ctr"/>
          <a:endParaRPr lang="en-US"/>
        </a:p>
      </dgm:t>
    </dgm:pt>
    <dgm:pt modelId="{A03B47F4-A177-4A26-B104-0AE52C53E5E7}" type="sibTrans" cxnId="{691342FE-0CC4-48ED-BCE9-D3B5F5ED3DFA}">
      <dgm:prSet/>
      <dgm:spPr/>
      <dgm:t>
        <a:bodyPr/>
        <a:lstStyle/>
        <a:p>
          <a:pPr algn="ctr"/>
          <a:endParaRPr lang="en-US"/>
        </a:p>
      </dgm:t>
    </dgm:pt>
    <dgm:pt modelId="{B1AB2326-1052-43BE-B941-8E915C258617}">
      <dgm:prSet phldrT="[Text]" custT="1"/>
      <dgm:spPr/>
      <dgm:t>
        <a:bodyPr/>
        <a:lstStyle/>
        <a:p>
          <a:pPr algn="ctr"/>
          <a:r>
            <a:rPr lang="en-US" sz="4000" dirty="0"/>
            <a:t>Avoid Unnecessary RPEP</a:t>
          </a:r>
        </a:p>
      </dgm:t>
    </dgm:pt>
    <dgm:pt modelId="{1B08E720-F772-4713-AE05-3F0891120978}" type="parTrans" cxnId="{7B57051F-803A-4682-9ACA-BCD38D07EECF}">
      <dgm:prSet/>
      <dgm:spPr/>
      <dgm:t>
        <a:bodyPr/>
        <a:lstStyle/>
        <a:p>
          <a:pPr algn="ctr"/>
          <a:endParaRPr lang="en-US"/>
        </a:p>
      </dgm:t>
    </dgm:pt>
    <dgm:pt modelId="{A365FED0-E3F6-489B-8DA8-0CAEA2B84156}" type="sibTrans" cxnId="{7B57051F-803A-4682-9ACA-BCD38D07EECF}">
      <dgm:prSet/>
      <dgm:spPr/>
      <dgm:t>
        <a:bodyPr/>
        <a:lstStyle/>
        <a:p>
          <a:pPr algn="ctr"/>
          <a:endParaRPr lang="en-US"/>
        </a:p>
      </dgm:t>
    </dgm:pt>
    <dgm:pt modelId="{2AB05899-0E52-4FCF-9316-EF4D71F549C4}" type="pres">
      <dgm:prSet presAssocID="{893947C0-693F-48E5-8861-D6427E92E5FC}" presName="linear" presStyleCnt="0">
        <dgm:presLayoutVars>
          <dgm:animLvl val="lvl"/>
          <dgm:resizeHandles val="exact"/>
        </dgm:presLayoutVars>
      </dgm:prSet>
      <dgm:spPr/>
      <dgm:t>
        <a:bodyPr/>
        <a:lstStyle/>
        <a:p>
          <a:endParaRPr lang="en-US"/>
        </a:p>
      </dgm:t>
    </dgm:pt>
    <dgm:pt modelId="{55493926-6B81-48A4-8DA1-9E7EEF5C0474}" type="pres">
      <dgm:prSet presAssocID="{CD207DAA-C2DF-4FB7-B12E-177E4FA2347B}" presName="parentText" presStyleLbl="node1" presStyleIdx="0" presStyleCnt="2" custLinFactY="-40244" custLinFactNeighborX="-1082" custLinFactNeighborY="-100000">
        <dgm:presLayoutVars>
          <dgm:chMax val="0"/>
          <dgm:bulletEnabled val="1"/>
        </dgm:presLayoutVars>
      </dgm:prSet>
      <dgm:spPr/>
      <dgm:t>
        <a:bodyPr/>
        <a:lstStyle/>
        <a:p>
          <a:endParaRPr lang="en-US"/>
        </a:p>
      </dgm:t>
    </dgm:pt>
    <dgm:pt modelId="{0022E538-9B3C-4BC1-8AF7-F644AC45BE04}" type="pres">
      <dgm:prSet presAssocID="{A03B47F4-A177-4A26-B104-0AE52C53E5E7}" presName="spacer" presStyleCnt="0"/>
      <dgm:spPr/>
    </dgm:pt>
    <dgm:pt modelId="{68558380-624F-46F4-93E6-1815ED502709}" type="pres">
      <dgm:prSet presAssocID="{B1AB2326-1052-43BE-B941-8E915C258617}" presName="parentText" presStyleLbl="node1" presStyleIdx="1" presStyleCnt="2">
        <dgm:presLayoutVars>
          <dgm:chMax val="0"/>
          <dgm:bulletEnabled val="1"/>
        </dgm:presLayoutVars>
      </dgm:prSet>
      <dgm:spPr/>
      <dgm:t>
        <a:bodyPr/>
        <a:lstStyle/>
        <a:p>
          <a:endParaRPr lang="en-US"/>
        </a:p>
      </dgm:t>
    </dgm:pt>
  </dgm:ptLst>
  <dgm:cxnLst>
    <dgm:cxn modelId="{E00322C3-4C13-4AAA-B599-3280517594F9}" type="presOf" srcId="{B1AB2326-1052-43BE-B941-8E915C258617}" destId="{68558380-624F-46F4-93E6-1815ED502709}" srcOrd="0" destOrd="0" presId="urn:microsoft.com/office/officeart/2005/8/layout/vList2"/>
    <dgm:cxn modelId="{691342FE-0CC4-48ED-BCE9-D3B5F5ED3DFA}" srcId="{893947C0-693F-48E5-8861-D6427E92E5FC}" destId="{CD207DAA-C2DF-4FB7-B12E-177E4FA2347B}" srcOrd="0" destOrd="0" parTransId="{182A1801-B113-4A97-88DF-E854076870DF}" sibTransId="{A03B47F4-A177-4A26-B104-0AE52C53E5E7}"/>
    <dgm:cxn modelId="{4D677112-C9B9-467B-B47F-F9E1EDA85091}" type="presOf" srcId="{893947C0-693F-48E5-8861-D6427E92E5FC}" destId="{2AB05899-0E52-4FCF-9316-EF4D71F549C4}" srcOrd="0" destOrd="0" presId="urn:microsoft.com/office/officeart/2005/8/layout/vList2"/>
    <dgm:cxn modelId="{7B57051F-803A-4682-9ACA-BCD38D07EECF}" srcId="{893947C0-693F-48E5-8861-D6427E92E5FC}" destId="{B1AB2326-1052-43BE-B941-8E915C258617}" srcOrd="1" destOrd="0" parTransId="{1B08E720-F772-4713-AE05-3F0891120978}" sibTransId="{A365FED0-E3F6-489B-8DA8-0CAEA2B84156}"/>
    <dgm:cxn modelId="{DF3A76AF-3069-44C0-A035-0E9320452DDA}" type="presOf" srcId="{CD207DAA-C2DF-4FB7-B12E-177E4FA2347B}" destId="{55493926-6B81-48A4-8DA1-9E7EEF5C0474}" srcOrd="0" destOrd="0" presId="urn:microsoft.com/office/officeart/2005/8/layout/vList2"/>
    <dgm:cxn modelId="{468E6780-5818-4F39-B026-41CCDBB66240}" type="presParOf" srcId="{2AB05899-0E52-4FCF-9316-EF4D71F549C4}" destId="{55493926-6B81-48A4-8DA1-9E7EEF5C0474}" srcOrd="0" destOrd="0" presId="urn:microsoft.com/office/officeart/2005/8/layout/vList2"/>
    <dgm:cxn modelId="{1FB9DB1F-34A4-487F-9ED9-9D3EC06E6F7B}" type="presParOf" srcId="{2AB05899-0E52-4FCF-9316-EF4D71F549C4}" destId="{0022E538-9B3C-4BC1-8AF7-F644AC45BE04}" srcOrd="1" destOrd="0" presId="urn:microsoft.com/office/officeart/2005/8/layout/vList2"/>
    <dgm:cxn modelId="{7565CED3-099E-4BD9-BD4B-CAD9CAD1480D}" type="presParOf" srcId="{2AB05899-0E52-4FCF-9316-EF4D71F549C4}" destId="{68558380-624F-46F4-93E6-1815ED50270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8E9400-B841-4E82-BADA-F252D1987D54}" type="doc">
      <dgm:prSet loTypeId="urn:microsoft.com/office/officeart/2005/8/layout/StepDownProcess" loCatId="process" qsTypeId="urn:microsoft.com/office/officeart/2005/8/quickstyle/simple1" qsCatId="simple" csTypeId="urn:microsoft.com/office/officeart/2005/8/colors/accent2_2" csCatId="accent2" phldr="1"/>
      <dgm:spPr/>
      <dgm:t>
        <a:bodyPr/>
        <a:lstStyle/>
        <a:p>
          <a:endParaRPr lang="en-US"/>
        </a:p>
      </dgm:t>
    </dgm:pt>
    <dgm:pt modelId="{11EDA0A8-014D-424D-8AA8-9FDFFD2DFA6A}">
      <dgm:prSet phldrT="[Text]"/>
      <dgm:spPr/>
      <dgm:t>
        <a:bodyPr/>
        <a:lstStyle/>
        <a:p>
          <a:r>
            <a:rPr lang="en-US" dirty="0"/>
            <a:t>Follow-up of offending animal</a:t>
          </a:r>
        </a:p>
      </dgm:t>
    </dgm:pt>
    <dgm:pt modelId="{68986595-F1B9-4150-9CCD-B7C0FBDFAFCC}" type="parTrans" cxnId="{BBECC86F-A367-4259-A6AA-6B6448495B02}">
      <dgm:prSet/>
      <dgm:spPr/>
      <dgm:t>
        <a:bodyPr/>
        <a:lstStyle/>
        <a:p>
          <a:endParaRPr lang="en-US"/>
        </a:p>
      </dgm:t>
    </dgm:pt>
    <dgm:pt modelId="{A32D3B2D-77E7-4D4A-B032-856DBBBA15B1}" type="sibTrans" cxnId="{BBECC86F-A367-4259-A6AA-6B6448495B02}">
      <dgm:prSet/>
      <dgm:spPr/>
      <dgm:t>
        <a:bodyPr/>
        <a:lstStyle/>
        <a:p>
          <a:endParaRPr lang="en-US"/>
        </a:p>
      </dgm:t>
    </dgm:pt>
    <dgm:pt modelId="{0AF9862F-5644-4FA5-8CE5-002659113B6A}">
      <dgm:prSet phldrT="[Text]"/>
      <dgm:spPr/>
      <dgm:t>
        <a:bodyPr/>
        <a:lstStyle/>
        <a:p>
          <a:r>
            <a:rPr lang="en-US" dirty="0"/>
            <a:t>Rabies post-exposure prophylaxis</a:t>
          </a:r>
        </a:p>
      </dgm:t>
    </dgm:pt>
    <dgm:pt modelId="{FF0ABC75-780C-419A-B8B3-7E2EBF1C432A}" type="parTrans" cxnId="{37E7ECBA-20F5-4D69-A0D8-4C382F205230}">
      <dgm:prSet/>
      <dgm:spPr/>
      <dgm:t>
        <a:bodyPr/>
        <a:lstStyle/>
        <a:p>
          <a:endParaRPr lang="en-US"/>
        </a:p>
      </dgm:t>
    </dgm:pt>
    <dgm:pt modelId="{EDFC7D48-5ED1-4A50-8963-C0D919728AA1}" type="sibTrans" cxnId="{37E7ECBA-20F5-4D69-A0D8-4C382F205230}">
      <dgm:prSet/>
      <dgm:spPr/>
      <dgm:t>
        <a:bodyPr/>
        <a:lstStyle/>
        <a:p>
          <a:endParaRPr lang="en-US"/>
        </a:p>
      </dgm:t>
    </dgm:pt>
    <dgm:pt modelId="{6BC67B14-ECF1-4AFF-8FD8-D1444DA7861B}">
      <dgm:prSet phldrT="[Text]"/>
      <dgm:spPr/>
      <dgm:t>
        <a:bodyPr/>
        <a:lstStyle/>
        <a:p>
          <a:r>
            <a:rPr lang="en-US"/>
            <a:t>Rabies exposure assessment</a:t>
          </a:r>
          <a:endParaRPr lang="en-US" dirty="0"/>
        </a:p>
      </dgm:t>
    </dgm:pt>
    <dgm:pt modelId="{B5EDEC88-50DE-4229-88E3-93B2ED05ACDE}" type="parTrans" cxnId="{DD021A43-2937-4F31-841E-8E7F1D93547E}">
      <dgm:prSet/>
      <dgm:spPr/>
      <dgm:t>
        <a:bodyPr/>
        <a:lstStyle/>
        <a:p>
          <a:endParaRPr lang="en-US"/>
        </a:p>
      </dgm:t>
    </dgm:pt>
    <dgm:pt modelId="{206D2B02-64F6-4F36-B229-A4D8C4C160FD}" type="sibTrans" cxnId="{DD021A43-2937-4F31-841E-8E7F1D93547E}">
      <dgm:prSet/>
      <dgm:spPr/>
      <dgm:t>
        <a:bodyPr/>
        <a:lstStyle/>
        <a:p>
          <a:endParaRPr lang="en-US"/>
        </a:p>
      </dgm:t>
    </dgm:pt>
    <dgm:pt modelId="{261C53F4-54D7-439E-A8AF-0533B98AE268}" type="pres">
      <dgm:prSet presAssocID="{4D8E9400-B841-4E82-BADA-F252D1987D54}" presName="rootnode" presStyleCnt="0">
        <dgm:presLayoutVars>
          <dgm:chMax/>
          <dgm:chPref/>
          <dgm:dir/>
          <dgm:animLvl val="lvl"/>
        </dgm:presLayoutVars>
      </dgm:prSet>
      <dgm:spPr/>
      <dgm:t>
        <a:bodyPr/>
        <a:lstStyle/>
        <a:p>
          <a:endParaRPr lang="en-US"/>
        </a:p>
      </dgm:t>
    </dgm:pt>
    <dgm:pt modelId="{EB6C2B63-1197-4DFD-9868-2CFB9596A71E}" type="pres">
      <dgm:prSet presAssocID="{6BC67B14-ECF1-4AFF-8FD8-D1444DA7861B}" presName="composite" presStyleCnt="0"/>
      <dgm:spPr/>
    </dgm:pt>
    <dgm:pt modelId="{55675EBD-4EF1-43F6-BF2E-D4B3434750AB}" type="pres">
      <dgm:prSet presAssocID="{6BC67B14-ECF1-4AFF-8FD8-D1444DA7861B}" presName="bentUpArrow1" presStyleLbl="alignImgPlace1" presStyleIdx="0" presStyleCnt="2"/>
      <dgm:spPr>
        <a:solidFill>
          <a:schemeClr val="accent2">
            <a:lumMod val="60000"/>
            <a:lumOff val="40000"/>
          </a:schemeClr>
        </a:solidFill>
      </dgm:spPr>
    </dgm:pt>
    <dgm:pt modelId="{622A3543-2569-435E-99DC-EA796668C6EE}" type="pres">
      <dgm:prSet presAssocID="{6BC67B14-ECF1-4AFF-8FD8-D1444DA7861B}" presName="ParentText" presStyleLbl="node1" presStyleIdx="0" presStyleCnt="3">
        <dgm:presLayoutVars>
          <dgm:chMax val="1"/>
          <dgm:chPref val="1"/>
          <dgm:bulletEnabled val="1"/>
        </dgm:presLayoutVars>
      </dgm:prSet>
      <dgm:spPr/>
      <dgm:t>
        <a:bodyPr/>
        <a:lstStyle/>
        <a:p>
          <a:endParaRPr lang="en-US"/>
        </a:p>
      </dgm:t>
    </dgm:pt>
    <dgm:pt modelId="{4EC8755F-6DA9-46BC-ACB6-2427C18D44CA}" type="pres">
      <dgm:prSet presAssocID="{6BC67B14-ECF1-4AFF-8FD8-D1444DA7861B}" presName="ChildText" presStyleLbl="revTx" presStyleIdx="0" presStyleCnt="2">
        <dgm:presLayoutVars>
          <dgm:chMax val="0"/>
          <dgm:chPref val="0"/>
          <dgm:bulletEnabled val="1"/>
        </dgm:presLayoutVars>
      </dgm:prSet>
      <dgm:spPr/>
    </dgm:pt>
    <dgm:pt modelId="{19736469-AFBF-44D5-BCDF-342F728F6BC4}" type="pres">
      <dgm:prSet presAssocID="{206D2B02-64F6-4F36-B229-A4D8C4C160FD}" presName="sibTrans" presStyleCnt="0"/>
      <dgm:spPr/>
    </dgm:pt>
    <dgm:pt modelId="{BA4EDC8A-E349-4252-9DDB-15A90A2FF935}" type="pres">
      <dgm:prSet presAssocID="{11EDA0A8-014D-424D-8AA8-9FDFFD2DFA6A}" presName="composite" presStyleCnt="0"/>
      <dgm:spPr/>
    </dgm:pt>
    <dgm:pt modelId="{AA048E8B-E259-4428-8FA8-B6EB91593EA2}" type="pres">
      <dgm:prSet presAssocID="{11EDA0A8-014D-424D-8AA8-9FDFFD2DFA6A}" presName="bentUpArrow1" presStyleLbl="alignImgPlace1" presStyleIdx="1" presStyleCnt="2"/>
      <dgm:spPr>
        <a:solidFill>
          <a:schemeClr val="accent2">
            <a:lumMod val="60000"/>
            <a:lumOff val="40000"/>
          </a:schemeClr>
        </a:solidFill>
      </dgm:spPr>
    </dgm:pt>
    <dgm:pt modelId="{0E88B5AA-302A-4F7E-BA28-9AE11D378B0A}" type="pres">
      <dgm:prSet presAssocID="{11EDA0A8-014D-424D-8AA8-9FDFFD2DFA6A}" presName="ParentText" presStyleLbl="node1" presStyleIdx="1" presStyleCnt="3">
        <dgm:presLayoutVars>
          <dgm:chMax val="1"/>
          <dgm:chPref val="1"/>
          <dgm:bulletEnabled val="1"/>
        </dgm:presLayoutVars>
      </dgm:prSet>
      <dgm:spPr/>
      <dgm:t>
        <a:bodyPr/>
        <a:lstStyle/>
        <a:p>
          <a:endParaRPr lang="en-US"/>
        </a:p>
      </dgm:t>
    </dgm:pt>
    <dgm:pt modelId="{3363B338-4691-4450-9000-24D99DCED6CE}" type="pres">
      <dgm:prSet presAssocID="{11EDA0A8-014D-424D-8AA8-9FDFFD2DFA6A}" presName="ChildText" presStyleLbl="revTx" presStyleIdx="1" presStyleCnt="2">
        <dgm:presLayoutVars>
          <dgm:chMax val="0"/>
          <dgm:chPref val="0"/>
          <dgm:bulletEnabled val="1"/>
        </dgm:presLayoutVars>
      </dgm:prSet>
      <dgm:spPr/>
    </dgm:pt>
    <dgm:pt modelId="{6735CB53-FCD9-4709-A501-25C3A0E4DDF9}" type="pres">
      <dgm:prSet presAssocID="{A32D3B2D-77E7-4D4A-B032-856DBBBA15B1}" presName="sibTrans" presStyleCnt="0"/>
      <dgm:spPr/>
    </dgm:pt>
    <dgm:pt modelId="{5520E878-C66E-47D9-BD99-22C34B2B9083}" type="pres">
      <dgm:prSet presAssocID="{0AF9862F-5644-4FA5-8CE5-002659113B6A}" presName="composite" presStyleCnt="0"/>
      <dgm:spPr/>
    </dgm:pt>
    <dgm:pt modelId="{1C18D33E-92BB-4BD4-AB5F-24B662F9262A}" type="pres">
      <dgm:prSet presAssocID="{0AF9862F-5644-4FA5-8CE5-002659113B6A}" presName="ParentText" presStyleLbl="node1" presStyleIdx="2" presStyleCnt="3">
        <dgm:presLayoutVars>
          <dgm:chMax val="1"/>
          <dgm:chPref val="1"/>
          <dgm:bulletEnabled val="1"/>
        </dgm:presLayoutVars>
      </dgm:prSet>
      <dgm:spPr/>
      <dgm:t>
        <a:bodyPr/>
        <a:lstStyle/>
        <a:p>
          <a:endParaRPr lang="en-US"/>
        </a:p>
      </dgm:t>
    </dgm:pt>
  </dgm:ptLst>
  <dgm:cxnLst>
    <dgm:cxn modelId="{8D66A446-5FC0-4CBE-8769-601F61996715}" type="presOf" srcId="{0AF9862F-5644-4FA5-8CE5-002659113B6A}" destId="{1C18D33E-92BB-4BD4-AB5F-24B662F9262A}" srcOrd="0" destOrd="0" presId="urn:microsoft.com/office/officeart/2005/8/layout/StepDownProcess"/>
    <dgm:cxn modelId="{429EE518-0296-410B-8CF6-F259DD10ECD8}" type="presOf" srcId="{11EDA0A8-014D-424D-8AA8-9FDFFD2DFA6A}" destId="{0E88B5AA-302A-4F7E-BA28-9AE11D378B0A}" srcOrd="0" destOrd="0" presId="urn:microsoft.com/office/officeart/2005/8/layout/StepDownProcess"/>
    <dgm:cxn modelId="{DD021A43-2937-4F31-841E-8E7F1D93547E}" srcId="{4D8E9400-B841-4E82-BADA-F252D1987D54}" destId="{6BC67B14-ECF1-4AFF-8FD8-D1444DA7861B}" srcOrd="0" destOrd="0" parTransId="{B5EDEC88-50DE-4229-88E3-93B2ED05ACDE}" sibTransId="{206D2B02-64F6-4F36-B229-A4D8C4C160FD}"/>
    <dgm:cxn modelId="{BBECC86F-A367-4259-A6AA-6B6448495B02}" srcId="{4D8E9400-B841-4E82-BADA-F252D1987D54}" destId="{11EDA0A8-014D-424D-8AA8-9FDFFD2DFA6A}" srcOrd="1" destOrd="0" parTransId="{68986595-F1B9-4150-9CCD-B7C0FBDFAFCC}" sibTransId="{A32D3B2D-77E7-4D4A-B032-856DBBBA15B1}"/>
    <dgm:cxn modelId="{709EAA9A-F067-4442-A963-967DE2A516D8}" type="presOf" srcId="{4D8E9400-B841-4E82-BADA-F252D1987D54}" destId="{261C53F4-54D7-439E-A8AF-0533B98AE268}" srcOrd="0" destOrd="0" presId="urn:microsoft.com/office/officeart/2005/8/layout/StepDownProcess"/>
    <dgm:cxn modelId="{37E7ECBA-20F5-4D69-A0D8-4C382F205230}" srcId="{4D8E9400-B841-4E82-BADA-F252D1987D54}" destId="{0AF9862F-5644-4FA5-8CE5-002659113B6A}" srcOrd="2" destOrd="0" parTransId="{FF0ABC75-780C-419A-B8B3-7E2EBF1C432A}" sibTransId="{EDFC7D48-5ED1-4A50-8963-C0D919728AA1}"/>
    <dgm:cxn modelId="{16DB1F02-0154-45EA-884C-35E3E57EFE95}" type="presOf" srcId="{6BC67B14-ECF1-4AFF-8FD8-D1444DA7861B}" destId="{622A3543-2569-435E-99DC-EA796668C6EE}" srcOrd="0" destOrd="0" presId="urn:microsoft.com/office/officeart/2005/8/layout/StepDownProcess"/>
    <dgm:cxn modelId="{1F1F248E-9DE3-4F9D-AEFC-8691BB6549A3}" type="presParOf" srcId="{261C53F4-54D7-439E-A8AF-0533B98AE268}" destId="{EB6C2B63-1197-4DFD-9868-2CFB9596A71E}" srcOrd="0" destOrd="0" presId="urn:microsoft.com/office/officeart/2005/8/layout/StepDownProcess"/>
    <dgm:cxn modelId="{08CE1215-FD65-440B-A3AF-4D2325C96086}" type="presParOf" srcId="{EB6C2B63-1197-4DFD-9868-2CFB9596A71E}" destId="{55675EBD-4EF1-43F6-BF2E-D4B3434750AB}" srcOrd="0" destOrd="0" presId="urn:microsoft.com/office/officeart/2005/8/layout/StepDownProcess"/>
    <dgm:cxn modelId="{EAEB61EF-948C-4861-A47B-8172CCBF5C5E}" type="presParOf" srcId="{EB6C2B63-1197-4DFD-9868-2CFB9596A71E}" destId="{622A3543-2569-435E-99DC-EA796668C6EE}" srcOrd="1" destOrd="0" presId="urn:microsoft.com/office/officeart/2005/8/layout/StepDownProcess"/>
    <dgm:cxn modelId="{35DBCB5D-2FEE-419E-8308-19789A9A9FED}" type="presParOf" srcId="{EB6C2B63-1197-4DFD-9868-2CFB9596A71E}" destId="{4EC8755F-6DA9-46BC-ACB6-2427C18D44CA}" srcOrd="2" destOrd="0" presId="urn:microsoft.com/office/officeart/2005/8/layout/StepDownProcess"/>
    <dgm:cxn modelId="{1B6BE5F6-5DFD-4954-8EB9-09B77F63E00C}" type="presParOf" srcId="{261C53F4-54D7-439E-A8AF-0533B98AE268}" destId="{19736469-AFBF-44D5-BCDF-342F728F6BC4}" srcOrd="1" destOrd="0" presId="urn:microsoft.com/office/officeart/2005/8/layout/StepDownProcess"/>
    <dgm:cxn modelId="{3B53CBFA-AF49-4ADA-8BE1-B2FB021C47BE}" type="presParOf" srcId="{261C53F4-54D7-439E-A8AF-0533B98AE268}" destId="{BA4EDC8A-E349-4252-9DDB-15A90A2FF935}" srcOrd="2" destOrd="0" presId="urn:microsoft.com/office/officeart/2005/8/layout/StepDownProcess"/>
    <dgm:cxn modelId="{7A17BD82-B429-48E3-8A76-FE7100234E36}" type="presParOf" srcId="{BA4EDC8A-E349-4252-9DDB-15A90A2FF935}" destId="{AA048E8B-E259-4428-8FA8-B6EB91593EA2}" srcOrd="0" destOrd="0" presId="urn:microsoft.com/office/officeart/2005/8/layout/StepDownProcess"/>
    <dgm:cxn modelId="{A2BCCF04-B026-4F10-86C9-8E83733822B8}" type="presParOf" srcId="{BA4EDC8A-E349-4252-9DDB-15A90A2FF935}" destId="{0E88B5AA-302A-4F7E-BA28-9AE11D378B0A}" srcOrd="1" destOrd="0" presId="urn:microsoft.com/office/officeart/2005/8/layout/StepDownProcess"/>
    <dgm:cxn modelId="{D68ECB05-55D9-4F92-9354-D1F5EF56F67A}" type="presParOf" srcId="{BA4EDC8A-E349-4252-9DDB-15A90A2FF935}" destId="{3363B338-4691-4450-9000-24D99DCED6CE}" srcOrd="2" destOrd="0" presId="urn:microsoft.com/office/officeart/2005/8/layout/StepDownProcess"/>
    <dgm:cxn modelId="{89EA3A41-0DA9-4922-ABF1-80F383097D46}" type="presParOf" srcId="{261C53F4-54D7-439E-A8AF-0533B98AE268}" destId="{6735CB53-FCD9-4709-A501-25C3A0E4DDF9}" srcOrd="3" destOrd="0" presId="urn:microsoft.com/office/officeart/2005/8/layout/StepDownProcess"/>
    <dgm:cxn modelId="{8C7D3980-367A-4BF4-9D3F-D50D8C092BFB}" type="presParOf" srcId="{261C53F4-54D7-439E-A8AF-0533B98AE268}" destId="{5520E878-C66E-47D9-BD99-22C34B2B9083}" srcOrd="4" destOrd="0" presId="urn:microsoft.com/office/officeart/2005/8/layout/StepDownProcess"/>
    <dgm:cxn modelId="{08D798F1-3ECD-4211-B5E9-771F28971B97}" type="presParOf" srcId="{5520E878-C66E-47D9-BD99-22C34B2B9083}" destId="{1C18D33E-92BB-4BD4-AB5F-24B662F9262A}"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034CB-6617-441C-91BD-44EF01BD867E}">
      <dsp:nvSpPr>
        <dsp:cNvPr id="0" name=""/>
        <dsp:cNvSpPr/>
      </dsp:nvSpPr>
      <dsp:spPr>
        <a:xfrm>
          <a:off x="-6282145" y="-961316"/>
          <a:ext cx="7480285" cy="7480285"/>
        </a:xfrm>
        <a:prstGeom prst="blockArc">
          <a:avLst>
            <a:gd name="adj1" fmla="val 18900000"/>
            <a:gd name="adj2" fmla="val 2700000"/>
            <a:gd name="adj3" fmla="val 289"/>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16DC07-4AC6-44D3-B160-5763EA65A91C}">
      <dsp:nvSpPr>
        <dsp:cNvPr id="0" name=""/>
        <dsp:cNvSpPr/>
      </dsp:nvSpPr>
      <dsp:spPr>
        <a:xfrm>
          <a:off x="771402" y="555765"/>
          <a:ext cx="7761512" cy="11115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2277" tIns="88900" rIns="88900" bIns="88900" numCol="1" spcCol="1270" anchor="ctr" anchorCtr="0">
          <a:noAutofit/>
        </a:bodyPr>
        <a:lstStyle/>
        <a:p>
          <a:pPr lvl="0" algn="l" defTabSz="1555750">
            <a:lnSpc>
              <a:spcPct val="90000"/>
            </a:lnSpc>
            <a:spcBef>
              <a:spcPct val="0"/>
            </a:spcBef>
            <a:spcAft>
              <a:spcPct val="35000"/>
            </a:spcAft>
          </a:pPr>
          <a:r>
            <a:rPr lang="en-US" sz="3500" kern="1200" dirty="0"/>
            <a:t>Rabies in animals and humans</a:t>
          </a:r>
        </a:p>
      </dsp:txBody>
      <dsp:txXfrm>
        <a:off x="771402" y="555765"/>
        <a:ext cx="7761512" cy="1111530"/>
      </dsp:txXfrm>
    </dsp:sp>
    <dsp:sp modelId="{55E41B9A-5205-47DE-8258-8826AB233126}">
      <dsp:nvSpPr>
        <dsp:cNvPr id="0" name=""/>
        <dsp:cNvSpPr/>
      </dsp:nvSpPr>
      <dsp:spPr>
        <a:xfrm>
          <a:off x="76695" y="416823"/>
          <a:ext cx="1389413" cy="1389413"/>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4BB5E-C83D-47C3-8129-CB9A09351829}">
      <dsp:nvSpPr>
        <dsp:cNvPr id="0" name=""/>
        <dsp:cNvSpPr/>
      </dsp:nvSpPr>
      <dsp:spPr>
        <a:xfrm>
          <a:off x="1175443" y="2223061"/>
          <a:ext cx="7357470" cy="1111530"/>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2277" tIns="88900" rIns="88900" bIns="88900" numCol="1" spcCol="1270" anchor="ctr" anchorCtr="0">
          <a:noAutofit/>
        </a:bodyPr>
        <a:lstStyle/>
        <a:p>
          <a:pPr lvl="0" algn="l" defTabSz="1555750">
            <a:lnSpc>
              <a:spcPct val="90000"/>
            </a:lnSpc>
            <a:spcBef>
              <a:spcPct val="0"/>
            </a:spcBef>
            <a:spcAft>
              <a:spcPct val="35000"/>
            </a:spcAft>
          </a:pPr>
          <a:r>
            <a:rPr lang="en-US" sz="3500" kern="1200" dirty="0"/>
            <a:t>Rabies exposures, animal follow-up</a:t>
          </a:r>
        </a:p>
      </dsp:txBody>
      <dsp:txXfrm>
        <a:off x="1175443" y="2223061"/>
        <a:ext cx="7357470" cy="1111530"/>
      </dsp:txXfrm>
    </dsp:sp>
    <dsp:sp modelId="{A6AE3875-840D-4613-BBB2-EE4C8FD493C4}">
      <dsp:nvSpPr>
        <dsp:cNvPr id="0" name=""/>
        <dsp:cNvSpPr/>
      </dsp:nvSpPr>
      <dsp:spPr>
        <a:xfrm>
          <a:off x="480736" y="2084119"/>
          <a:ext cx="1389413" cy="1389413"/>
        </a:xfrm>
        <a:prstGeom prst="ellipse">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1759181C-3A49-42B2-97E9-A21231FA66A6}">
      <dsp:nvSpPr>
        <dsp:cNvPr id="0" name=""/>
        <dsp:cNvSpPr/>
      </dsp:nvSpPr>
      <dsp:spPr>
        <a:xfrm>
          <a:off x="771402" y="3890357"/>
          <a:ext cx="7761512" cy="111153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2277" tIns="88900" rIns="88900" bIns="88900" numCol="1" spcCol="1270" anchor="ctr" anchorCtr="0">
          <a:noAutofit/>
        </a:bodyPr>
        <a:lstStyle/>
        <a:p>
          <a:pPr lvl="0" algn="l" defTabSz="1555750">
            <a:lnSpc>
              <a:spcPct val="90000"/>
            </a:lnSpc>
            <a:spcBef>
              <a:spcPct val="0"/>
            </a:spcBef>
            <a:spcAft>
              <a:spcPct val="35000"/>
            </a:spcAft>
          </a:pPr>
          <a:r>
            <a:rPr lang="en-US" sz="3500" kern="1200" dirty="0"/>
            <a:t>Pre- and post-exposure prophylaxis</a:t>
          </a:r>
        </a:p>
      </dsp:txBody>
      <dsp:txXfrm>
        <a:off x="771402" y="3890357"/>
        <a:ext cx="7761512" cy="1111530"/>
      </dsp:txXfrm>
    </dsp:sp>
    <dsp:sp modelId="{9A01B927-1895-44B1-9B36-D5E47A3FEF40}">
      <dsp:nvSpPr>
        <dsp:cNvPr id="0" name=""/>
        <dsp:cNvSpPr/>
      </dsp:nvSpPr>
      <dsp:spPr>
        <a:xfrm>
          <a:off x="76695" y="3751415"/>
          <a:ext cx="1389413" cy="1389413"/>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00762-21CF-4D31-93D2-C2E1DE37E562}">
      <dsp:nvSpPr>
        <dsp:cNvPr id="0" name=""/>
        <dsp:cNvSpPr/>
      </dsp:nvSpPr>
      <dsp:spPr>
        <a:xfrm>
          <a:off x="0" y="30978"/>
          <a:ext cx="7469579" cy="786240"/>
        </a:xfrm>
        <a:prstGeom prst="roundRect">
          <a:avLst/>
        </a:prstGeom>
        <a:solidFill>
          <a:srgbClr val="FFFFFF">
            <a:alpha val="8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buChar char="•"/>
          </a:pPr>
          <a:r>
            <a:rPr lang="en-US" sz="3200" kern="1200" dirty="0">
              <a:solidFill>
                <a:schemeClr val="tx1"/>
              </a:solidFill>
              <a:effectLst/>
            </a:rPr>
            <a:t>&gt;150 countries / territories</a:t>
          </a:r>
        </a:p>
      </dsp:txBody>
      <dsp:txXfrm>
        <a:off x="38381" y="69359"/>
        <a:ext cx="7392817" cy="709478"/>
      </dsp:txXfrm>
    </dsp:sp>
    <dsp:sp modelId="{09BA29F6-45F4-4009-9FA7-7693FB417F23}">
      <dsp:nvSpPr>
        <dsp:cNvPr id="0" name=""/>
        <dsp:cNvSpPr/>
      </dsp:nvSpPr>
      <dsp:spPr>
        <a:xfrm>
          <a:off x="0" y="938178"/>
          <a:ext cx="7469579" cy="786240"/>
        </a:xfrm>
        <a:prstGeom prst="roundRect">
          <a:avLst/>
        </a:prstGeom>
        <a:solidFill>
          <a:schemeClr val="lt1">
            <a:hueOff val="0"/>
            <a:satOff val="0"/>
            <a:lumOff val="0"/>
            <a:alpha val="8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tx1"/>
              </a:solidFill>
              <a:effectLst/>
            </a:rPr>
            <a:t>Tens of thousands of deaths annually</a:t>
          </a:r>
        </a:p>
      </dsp:txBody>
      <dsp:txXfrm>
        <a:off x="38381" y="976559"/>
        <a:ext cx="7392817" cy="709478"/>
      </dsp:txXfrm>
    </dsp:sp>
    <dsp:sp modelId="{ACF1C324-AE8E-4BE0-9550-1FA5597D8738}">
      <dsp:nvSpPr>
        <dsp:cNvPr id="0" name=""/>
        <dsp:cNvSpPr/>
      </dsp:nvSpPr>
      <dsp:spPr>
        <a:xfrm>
          <a:off x="0" y="1845378"/>
          <a:ext cx="7469579" cy="786240"/>
        </a:xfrm>
        <a:prstGeom prst="roundRect">
          <a:avLst/>
        </a:prstGeom>
        <a:solidFill>
          <a:schemeClr val="lt1">
            <a:hueOff val="0"/>
            <a:satOff val="0"/>
            <a:lumOff val="0"/>
            <a:alpha val="8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tx1"/>
              </a:solidFill>
              <a:effectLst/>
            </a:rPr>
            <a:t>High burden in Africa, Asia</a:t>
          </a:r>
        </a:p>
      </dsp:txBody>
      <dsp:txXfrm>
        <a:off x="38381" y="1883759"/>
        <a:ext cx="7392817" cy="709478"/>
      </dsp:txXfrm>
    </dsp:sp>
    <dsp:sp modelId="{DD3F444A-EC95-47F3-BD59-D47C43CC2C18}">
      <dsp:nvSpPr>
        <dsp:cNvPr id="0" name=""/>
        <dsp:cNvSpPr/>
      </dsp:nvSpPr>
      <dsp:spPr>
        <a:xfrm>
          <a:off x="0" y="2752578"/>
          <a:ext cx="7469579" cy="786240"/>
        </a:xfrm>
        <a:prstGeom prst="roundRect">
          <a:avLst/>
        </a:prstGeom>
        <a:solidFill>
          <a:schemeClr val="lt1">
            <a:hueOff val="0"/>
            <a:satOff val="0"/>
            <a:lumOff val="0"/>
            <a:alpha val="8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buChar char="•"/>
          </a:pPr>
          <a:r>
            <a:rPr lang="en-US" sz="3200" kern="1200" dirty="0">
              <a:solidFill>
                <a:schemeClr val="tx1"/>
              </a:solidFill>
              <a:effectLst/>
            </a:rPr>
            <a:t>Children under 15 </a:t>
          </a:r>
        </a:p>
      </dsp:txBody>
      <dsp:txXfrm>
        <a:off x="38381" y="2790959"/>
        <a:ext cx="7392817" cy="709478"/>
      </dsp:txXfrm>
    </dsp:sp>
    <dsp:sp modelId="{FF716942-644C-4DB9-BE8F-FAD11E05C79D}">
      <dsp:nvSpPr>
        <dsp:cNvPr id="0" name=""/>
        <dsp:cNvSpPr/>
      </dsp:nvSpPr>
      <dsp:spPr>
        <a:xfrm>
          <a:off x="0" y="3659778"/>
          <a:ext cx="7469579" cy="786240"/>
        </a:xfrm>
        <a:prstGeom prst="roundRect">
          <a:avLst/>
        </a:prstGeom>
        <a:solidFill>
          <a:schemeClr val="lt1">
            <a:hueOff val="0"/>
            <a:satOff val="0"/>
            <a:lumOff val="0"/>
            <a:alpha val="8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buChar char="•"/>
          </a:pPr>
          <a:r>
            <a:rPr lang="en-US" sz="3200" kern="1200" dirty="0">
              <a:solidFill>
                <a:schemeClr val="tx1"/>
              </a:solidFill>
              <a:effectLst/>
            </a:rPr>
            <a:t>99% canine variant rabies</a:t>
          </a:r>
        </a:p>
      </dsp:txBody>
      <dsp:txXfrm>
        <a:off x="38381" y="3698159"/>
        <a:ext cx="7392817" cy="709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93926-6B81-48A4-8DA1-9E7EEF5C0474}">
      <dsp:nvSpPr>
        <dsp:cNvPr id="0" name=""/>
        <dsp:cNvSpPr/>
      </dsp:nvSpPr>
      <dsp:spPr>
        <a:xfrm>
          <a:off x="0" y="298711"/>
          <a:ext cx="10972800" cy="1216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t>Prevent Human Rabies</a:t>
          </a:r>
        </a:p>
      </dsp:txBody>
      <dsp:txXfrm>
        <a:off x="59399" y="358110"/>
        <a:ext cx="10854002" cy="1098002"/>
      </dsp:txXfrm>
    </dsp:sp>
    <dsp:sp modelId="{68558380-624F-46F4-93E6-1815ED502709}">
      <dsp:nvSpPr>
        <dsp:cNvPr id="0" name=""/>
        <dsp:cNvSpPr/>
      </dsp:nvSpPr>
      <dsp:spPr>
        <a:xfrm>
          <a:off x="0" y="2379599"/>
          <a:ext cx="10972800" cy="121680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t>Avoid Unnecessary RPEP</a:t>
          </a:r>
        </a:p>
      </dsp:txBody>
      <dsp:txXfrm>
        <a:off x="59399" y="2438998"/>
        <a:ext cx="10854002"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75EBD-4EF1-43F6-BF2E-D4B3434750AB}">
      <dsp:nvSpPr>
        <dsp:cNvPr id="0" name=""/>
        <dsp:cNvSpPr/>
      </dsp:nvSpPr>
      <dsp:spPr>
        <a:xfrm rot="5400000">
          <a:off x="2335709" y="1386353"/>
          <a:ext cx="1226110" cy="1395883"/>
        </a:xfrm>
        <a:prstGeom prst="bentUpArrow">
          <a:avLst>
            <a:gd name="adj1" fmla="val 32840"/>
            <a:gd name="adj2" fmla="val 25000"/>
            <a:gd name="adj3" fmla="val 3578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2A3543-2569-435E-99DC-EA796668C6EE}">
      <dsp:nvSpPr>
        <dsp:cNvPr id="0" name=""/>
        <dsp:cNvSpPr/>
      </dsp:nvSpPr>
      <dsp:spPr>
        <a:xfrm>
          <a:off x="2010865" y="27185"/>
          <a:ext cx="2064048" cy="1444766"/>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Rabies exposure assessment</a:t>
          </a:r>
          <a:endParaRPr lang="en-US" sz="2400" kern="1200" dirty="0"/>
        </a:p>
      </dsp:txBody>
      <dsp:txXfrm>
        <a:off x="2081405" y="97725"/>
        <a:ext cx="1922968" cy="1303686"/>
      </dsp:txXfrm>
    </dsp:sp>
    <dsp:sp modelId="{4EC8755F-6DA9-46BC-ACB6-2427C18D44CA}">
      <dsp:nvSpPr>
        <dsp:cNvPr id="0" name=""/>
        <dsp:cNvSpPr/>
      </dsp:nvSpPr>
      <dsp:spPr>
        <a:xfrm>
          <a:off x="4074913" y="164977"/>
          <a:ext cx="1501191" cy="1167724"/>
        </a:xfrm>
        <a:prstGeom prst="rect">
          <a:avLst/>
        </a:prstGeom>
        <a:noFill/>
        <a:ln>
          <a:noFill/>
        </a:ln>
        <a:effectLst/>
      </dsp:spPr>
      <dsp:style>
        <a:lnRef idx="0">
          <a:scrgbClr r="0" g="0" b="0"/>
        </a:lnRef>
        <a:fillRef idx="0">
          <a:scrgbClr r="0" g="0" b="0"/>
        </a:fillRef>
        <a:effectRef idx="0">
          <a:scrgbClr r="0" g="0" b="0"/>
        </a:effectRef>
        <a:fontRef idx="minor"/>
      </dsp:style>
    </dsp:sp>
    <dsp:sp modelId="{AA048E8B-E259-4428-8FA8-B6EB91593EA2}">
      <dsp:nvSpPr>
        <dsp:cNvPr id="0" name=""/>
        <dsp:cNvSpPr/>
      </dsp:nvSpPr>
      <dsp:spPr>
        <a:xfrm rot="5400000">
          <a:off x="4047025" y="3009303"/>
          <a:ext cx="1226110" cy="1395883"/>
        </a:xfrm>
        <a:prstGeom prst="bentUpArrow">
          <a:avLst>
            <a:gd name="adj1" fmla="val 32840"/>
            <a:gd name="adj2" fmla="val 25000"/>
            <a:gd name="adj3" fmla="val 3578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88B5AA-302A-4F7E-BA28-9AE11D378B0A}">
      <dsp:nvSpPr>
        <dsp:cNvPr id="0" name=""/>
        <dsp:cNvSpPr/>
      </dsp:nvSpPr>
      <dsp:spPr>
        <a:xfrm>
          <a:off x="3722180" y="1650135"/>
          <a:ext cx="2064048" cy="1444766"/>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Follow-up of offending animal</a:t>
          </a:r>
        </a:p>
      </dsp:txBody>
      <dsp:txXfrm>
        <a:off x="3792720" y="1720675"/>
        <a:ext cx="1922968" cy="1303686"/>
      </dsp:txXfrm>
    </dsp:sp>
    <dsp:sp modelId="{3363B338-4691-4450-9000-24D99DCED6CE}">
      <dsp:nvSpPr>
        <dsp:cNvPr id="0" name=""/>
        <dsp:cNvSpPr/>
      </dsp:nvSpPr>
      <dsp:spPr>
        <a:xfrm>
          <a:off x="5786228" y="1787927"/>
          <a:ext cx="1501191" cy="1167724"/>
        </a:xfrm>
        <a:prstGeom prst="rect">
          <a:avLst/>
        </a:prstGeom>
        <a:noFill/>
        <a:ln>
          <a:noFill/>
        </a:ln>
        <a:effectLst/>
      </dsp:spPr>
      <dsp:style>
        <a:lnRef idx="0">
          <a:scrgbClr r="0" g="0" b="0"/>
        </a:lnRef>
        <a:fillRef idx="0">
          <a:scrgbClr r="0" g="0" b="0"/>
        </a:fillRef>
        <a:effectRef idx="0">
          <a:scrgbClr r="0" g="0" b="0"/>
        </a:effectRef>
        <a:fontRef idx="minor"/>
      </dsp:style>
    </dsp:sp>
    <dsp:sp modelId="{1C18D33E-92BB-4BD4-AB5F-24B662F9262A}">
      <dsp:nvSpPr>
        <dsp:cNvPr id="0" name=""/>
        <dsp:cNvSpPr/>
      </dsp:nvSpPr>
      <dsp:spPr>
        <a:xfrm>
          <a:off x="5433495" y="3273085"/>
          <a:ext cx="2064048" cy="1444766"/>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Rabies post-exposure prophylaxis</a:t>
          </a:r>
        </a:p>
      </dsp:txBody>
      <dsp:txXfrm>
        <a:off x="5504035" y="3343625"/>
        <a:ext cx="1922968" cy="130368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fld id="{3D5F6D7D-ECAB-48BC-99FE-831773C539B2}" type="datetimeFigureOut">
              <a:rPr lang="en-US" smtClean="0"/>
              <a:t>5/20/2024</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fld id="{12DDE543-62B6-4D0D-8955-483CCCB7EF4E}" type="slidenum">
              <a:rPr lang="en-US" smtClean="0"/>
              <a:t>‹#›</a:t>
            </a:fld>
            <a:endParaRPr lang="en-US"/>
          </a:p>
        </p:txBody>
      </p:sp>
    </p:spTree>
    <p:extLst>
      <p:ext uri="{BB962C8B-B14F-4D97-AF65-F5344CB8AC3E}">
        <p14:creationId xmlns:p14="http://schemas.microsoft.com/office/powerpoint/2010/main" val="325599269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Rot="1" noChangeAspect="1" noChangeArrowheads="1" noTextEdit="1"/>
          </p:cNvSpPr>
          <p:nvPr>
            <p:ph type="sldImg" idx="2"/>
          </p:nvPr>
        </p:nvSpPr>
        <p:spPr bwMode="auto">
          <a:xfrm>
            <a:off x="120650" y="373063"/>
            <a:ext cx="1776413" cy="10001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1888001" y="396239"/>
            <a:ext cx="4627099" cy="850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t" anchorCtr="0" compatLnSpc="1">
            <a:prstTxWarp prst="textNoShape">
              <a:avLst/>
            </a:prstTxWarp>
          </a:bodyPr>
          <a:lstStyle/>
          <a:p>
            <a:pPr lvl="0"/>
            <a:endParaRPr lang="en-US" dirty="0"/>
          </a:p>
        </p:txBody>
      </p:sp>
    </p:spTree>
    <p:extLst>
      <p:ext uri="{BB962C8B-B14F-4D97-AF65-F5344CB8AC3E}">
        <p14:creationId xmlns:p14="http://schemas.microsoft.com/office/powerpoint/2010/main" val="85532526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avmajournals.avma.org/search?f_0=author&amp;q_0=Lillian+A.+Orciari" TargetMode="External"/><Relationship Id="rId13" Type="http://schemas.openxmlformats.org/officeDocument/2006/relationships/hyperlink" Target="https://avmajournals.avma.org/search?f_0=author&amp;q_0=Christine+Fehlner-Gardiner" TargetMode="External"/><Relationship Id="rId18" Type="http://schemas.openxmlformats.org/officeDocument/2006/relationships/hyperlink" Target="https://avmajournals.avma.org/view/journals/javma/260/10/javma.22.03.0112.xml#affiliation4" TargetMode="External"/><Relationship Id="rId3" Type="http://schemas.openxmlformats.org/officeDocument/2006/relationships/hyperlink" Target="https://avmajournals.avma.org/search?f_0=author&amp;q_0=Xiaoyue+Ma" TargetMode="External"/><Relationship Id="rId21" Type="http://schemas.openxmlformats.org/officeDocument/2006/relationships/hyperlink" Target="https://avmajournals.avma.org/search?f_0=author&amp;q_0=Ryan+M.+Wallace" TargetMode="External"/><Relationship Id="rId7" Type="http://schemas.openxmlformats.org/officeDocument/2006/relationships/hyperlink" Target="https://avmajournals.avma.org/search?f_0=author&amp;q_0=Matthew+Toro" TargetMode="External"/><Relationship Id="rId12" Type="http://schemas.openxmlformats.org/officeDocument/2006/relationships/hyperlink" Target="https://avmajournals.avma.org/search?f_0=author&amp;q_0=Richard+B.+Chipman" TargetMode="External"/><Relationship Id="rId17" Type="http://schemas.openxmlformats.org/officeDocument/2006/relationships/hyperlink" Target="https://avmajournals.avma.org/search?f_0=author&amp;q_0=Nidia+Ar%C3%A9chiga-Ceballos" TargetMode="External"/><Relationship Id="rId2" Type="http://schemas.openxmlformats.org/officeDocument/2006/relationships/slide" Target="../slides/slide11.xml"/><Relationship Id="rId16" Type="http://schemas.openxmlformats.org/officeDocument/2006/relationships/hyperlink" Target="https://avmajournals.avma.org/view/journals/javma/260/10/javma.22.03.0112.xml#affiliation3" TargetMode="External"/><Relationship Id="rId20" Type="http://schemas.openxmlformats.org/officeDocument/2006/relationships/hyperlink" Target="https://avmajournals.avma.org/search?f_0=author&amp;q_0=Brett+W.+Petersen" TargetMode="External"/><Relationship Id="rId1" Type="http://schemas.openxmlformats.org/officeDocument/2006/relationships/notesMaster" Target="../notesMasters/notesMaster1.xml"/><Relationship Id="rId6" Type="http://schemas.openxmlformats.org/officeDocument/2006/relationships/hyperlink" Target="https://avmajournals.avma.org/search?f_0=author&amp;q_0=Sarah+Bonaparte" TargetMode="External"/><Relationship Id="rId11" Type="http://schemas.openxmlformats.org/officeDocument/2006/relationships/hyperlink" Target="https://avmajournals.avma.org/view/journals/javma/260/10/javma.22.03.0112.xml#affiliation1" TargetMode="External"/><Relationship Id="rId24" Type="http://schemas.openxmlformats.org/officeDocument/2006/relationships/hyperlink" Target="https://avmajournals.avma.org/view/journals/javma/260/10/javma.260.issue-10.xml" TargetMode="External"/><Relationship Id="rId5" Type="http://schemas.openxmlformats.org/officeDocument/2006/relationships/hyperlink" Target="https://avmajournals.avma.org/view/journals/javma/260/10/javma.22.03.0112.xml#affiliation0" TargetMode="External"/><Relationship Id="rId15" Type="http://schemas.openxmlformats.org/officeDocument/2006/relationships/hyperlink" Target="https://avmajournals.avma.org/search?f_0=author&amp;q_0=Veronica+Guti%C3%A9rrez+Cedillo" TargetMode="External"/><Relationship Id="rId23" Type="http://schemas.openxmlformats.org/officeDocument/2006/relationships/hyperlink" Target="https://doi.org/10.2460/javma.22.03.0112" TargetMode="External"/><Relationship Id="rId10" Type="http://schemas.openxmlformats.org/officeDocument/2006/relationships/hyperlink" Target="https://avmajournals.avma.org/search?f_0=author&amp;q_0=Jordona+D.+Kirby" TargetMode="External"/><Relationship Id="rId19" Type="http://schemas.openxmlformats.org/officeDocument/2006/relationships/hyperlink" Target="https://avmajournals.avma.org/search?f_0=author&amp;q_0=Agam+K.+Rao" TargetMode="External"/><Relationship Id="rId4" Type="http://schemas.openxmlformats.org/officeDocument/2006/relationships/hyperlink" Target="mailto:hjv4@cdc.gov" TargetMode="External"/><Relationship Id="rId9" Type="http://schemas.openxmlformats.org/officeDocument/2006/relationships/hyperlink" Target="https://avmajournals.avma.org/search?f_0=author&amp;q_0=Crystal+M.+Gigante" TargetMode="External"/><Relationship Id="rId14" Type="http://schemas.openxmlformats.org/officeDocument/2006/relationships/hyperlink" Target="https://avmajournals.avma.org/view/journals/javma/260/10/javma.22.03.0112.xml#affiliation2" TargetMode="External"/><Relationship Id="rId22" Type="http://schemas.openxmlformats.org/officeDocument/2006/relationships/hyperlink" Target="mailto:euk5@cdc.gov"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media/pressrel/2007/r070907.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xfrm>
            <a:off x="120650" y="373063"/>
            <a:ext cx="1776413" cy="1000125"/>
          </a:xfrm>
          <a:ln/>
        </p:spPr>
      </p:sp>
      <p:sp>
        <p:nvSpPr>
          <p:cNvPr id="221187" name="Rectangle 3"/>
          <p:cNvSpPr>
            <a:spLocks noGrp="1" noChangeArrowheads="1"/>
          </p:cNvSpPr>
          <p:nvPr>
            <p:ph type="body" idx="1"/>
          </p:nvPr>
        </p:nvSpPr>
        <p:spPr/>
        <p:txBody>
          <a:bodyPr/>
          <a:lstStyle/>
          <a:p>
            <a:r>
              <a:rPr lang="en-US" dirty="0"/>
              <a:t>BCD webinar for LHDs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As I’ve alluded to, canine variant rabies has been eliminated from the US, but we still do have wildlife reservoirs of the disease.</a:t>
            </a:r>
          </a:p>
          <a:p>
            <a:r>
              <a:rPr lang="en-US" i="1" dirty="0"/>
              <a:t> in And then of course the other reason we still need to be concerned a</a:t>
            </a:r>
            <a:r>
              <a:rPr lang="en-US" i="1" baseline="0" dirty="0"/>
              <a:t>bout rabies here in the US - even though we’ve addressed dog rabies - is because we do have  wildlife reservoirs that pose a risk to people and our domestic animals</a:t>
            </a:r>
          </a:p>
          <a:p>
            <a:r>
              <a:rPr lang="en-US" i="1" baseline="0" dirty="0"/>
              <a:t>Bats, foxes, Raccoons, skunk, and mongoose are the major wildlife reservoirs in the US and US Territories</a:t>
            </a:r>
            <a:endParaRPr lang="en-US" i="1" dirty="0"/>
          </a:p>
          <a:p>
            <a:endParaRPr lang="en-US" baseline="0" dirty="0"/>
          </a:p>
          <a:p>
            <a:r>
              <a:rPr lang="en-US" baseline="0" dirty="0"/>
              <a:t>-------------------</a:t>
            </a:r>
          </a:p>
          <a:p>
            <a:r>
              <a:rPr lang="en-US" dirty="0"/>
              <a:t>https://www.shutterstock.com/image-photo/little-brown-bat-</a:t>
            </a:r>
            <a:r>
              <a:rPr lang="en-US" b="1" dirty="0"/>
              <a:t>104917853</a:t>
            </a:r>
            <a:r>
              <a:rPr lang="en-US" dirty="0"/>
              <a:t>?src=M7QiwlX-sL9cVPMlYF15AQ-1-0 = little brown</a:t>
            </a:r>
            <a:r>
              <a:rPr lang="en-US" baseline="0" dirty="0"/>
              <a:t> bat</a:t>
            </a:r>
          </a:p>
          <a:p>
            <a:r>
              <a:rPr lang="en-US" dirty="0"/>
              <a:t>https://www.shutterstock.com/image-photo/little-brown-bat-myotis-lucifugus-side-</a:t>
            </a:r>
            <a:r>
              <a:rPr lang="en-US" b="1" dirty="0"/>
              <a:t>76642096</a:t>
            </a:r>
            <a:r>
              <a:rPr lang="en-US" dirty="0"/>
              <a:t>?src=M7QiwlX-sL9cVPMlYF15AQ-1-6 = little brown bat</a:t>
            </a:r>
          </a:p>
          <a:p>
            <a:r>
              <a:rPr lang="en-US" dirty="0"/>
              <a:t>https://www.shutterstock.com/image-photo/red-fox-animal-</a:t>
            </a:r>
            <a:r>
              <a:rPr lang="en-US" b="1" dirty="0"/>
              <a:t>789989680</a:t>
            </a:r>
            <a:r>
              <a:rPr lang="en-US" dirty="0"/>
              <a:t>?src=2gGZQY7Hhli6E9Eno5pZDA-1-4 = red fox</a:t>
            </a:r>
          </a:p>
          <a:p>
            <a:r>
              <a:rPr lang="en-US" dirty="0"/>
              <a:t>https://www.shutterstock.com/image-photo/striped-skunk-mephitis-walks-forward-captive-756323242?src=Eh6LYUQ9xV8qiKaNlhUrDg-1-3 = skunk</a:t>
            </a:r>
          </a:p>
          <a:p>
            <a:endParaRPr lang="en-US" dirty="0"/>
          </a:p>
        </p:txBody>
      </p:sp>
    </p:spTree>
    <p:extLst>
      <p:ext uri="{BB962C8B-B14F-4D97-AF65-F5344CB8AC3E}">
        <p14:creationId xmlns:p14="http://schemas.microsoft.com/office/powerpoint/2010/main" val="274067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This map shows where the major terrestrial</a:t>
            </a:r>
            <a:r>
              <a:rPr lang="en-US" baseline="0" dirty="0"/>
              <a:t> (</a:t>
            </a:r>
            <a:r>
              <a:rPr lang="en-US" baseline="0" dirty="0" err="1"/>
              <a:t>nonbat</a:t>
            </a:r>
            <a:r>
              <a:rPr lang="en-US" baseline="0" dirty="0"/>
              <a:t>) </a:t>
            </a:r>
            <a:r>
              <a:rPr lang="en-US" dirty="0"/>
              <a:t>rabies variants</a:t>
            </a:r>
            <a:r>
              <a:rPr lang="en-US" baseline="0" dirty="0"/>
              <a:t> are distributed among species in the US. You can see that raccoon rabies is prevalent up and down the eastern coast of the US and Skunk rabies runs north/south through the center of the US and as well as in CA. </a:t>
            </a:r>
          </a:p>
          <a:p>
            <a:pPr defTabSz="914266">
              <a:defRPr/>
            </a:pPr>
            <a:endParaRPr lang="en-US" baseline="0" dirty="0"/>
          </a:p>
          <a:p>
            <a:pPr defTabSz="914266">
              <a:defRPr/>
            </a:pPr>
            <a:r>
              <a:rPr lang="en-US" baseline="0" dirty="0"/>
              <a:t>Fox variants are found in the southwest AZ-NM-UT as well as in arctic fox variant in Alaska. Puerto Rico has mongoose variant.</a:t>
            </a:r>
            <a:endParaRPr lang="en-US" dirty="0"/>
          </a:p>
          <a:p>
            <a:pPr defTabSz="914266">
              <a:defRPr/>
            </a:pPr>
            <a:endParaRPr lang="en-US" dirty="0"/>
          </a:p>
          <a:p>
            <a:pPr defTabSz="914266">
              <a:defRPr/>
            </a:pPr>
            <a:r>
              <a:rPr lang="en-US" dirty="0"/>
              <a:t>And</a:t>
            </a:r>
            <a:r>
              <a:rPr lang="en-US" baseline="0" dirty="0"/>
              <a:t> bat rabies is found throughout the continental US.  No bat rabies in AK, HI, or PR and some of the Caribbean.</a:t>
            </a:r>
          </a:p>
          <a:p>
            <a:pPr defTabSz="914266">
              <a:defRPr/>
            </a:pPr>
            <a:endParaRPr lang="en-US" baseline="0" dirty="0"/>
          </a:p>
          <a:p>
            <a:pPr defTabSz="914266">
              <a:defRPr/>
            </a:pPr>
            <a:r>
              <a:rPr lang="en-US" b="0" i="1" dirty="0">
                <a:effectLst/>
                <a:latin typeface="PT Sans" panose="020B0503020203020204" pitchFamily="34" charset="0"/>
              </a:rPr>
              <a:t>Bats were the only rabid animals detected in 8 states (Iowa, Idaho, Illinois, Indiana, Mississippi, Oregon, Washington, and Wisconsin)</a:t>
            </a:r>
            <a:endParaRPr lang="en-US" i="1" baseline="0" dirty="0"/>
          </a:p>
          <a:p>
            <a:pPr defTabSz="914266">
              <a:defRPr/>
            </a:pPr>
            <a:endParaRPr lang="en-US" baseline="0" dirty="0"/>
          </a:p>
          <a:p>
            <a:r>
              <a:rPr lang="en-US" dirty="0"/>
              <a:t>J Am Vet Med Assoc. 2022 May 5;260(10):1157-1165. https://doi.org/10.2460/javma.22.03.0112</a:t>
            </a:r>
          </a:p>
          <a:p>
            <a:r>
              <a:rPr lang="en-US" b="1" i="0" dirty="0">
                <a:solidFill>
                  <a:schemeClr val="bg1">
                    <a:lumMod val="50000"/>
                  </a:schemeClr>
                </a:solidFill>
                <a:effectLst/>
                <a:latin typeface="Roboto Slab"/>
              </a:rPr>
              <a:t>Rabies surveillance in the United States during 2020</a:t>
            </a:r>
          </a:p>
          <a:p>
            <a:pPr algn="l"/>
            <a:r>
              <a:rPr lang="en-US" b="0" i="0" u="none" strike="noStrike" dirty="0" err="1">
                <a:solidFill>
                  <a:srgbClr val="CCCCFF"/>
                </a:solidFill>
                <a:effectLst/>
                <a:latin typeface="Roboto Slab"/>
                <a:hlinkClick r:id="rId3">
                  <a:extLst>
                    <a:ext uri="{A12FA001-AC4F-418D-AE19-62706E023703}">
                      <ahyp:hlinkClr xmlns:ahyp="http://schemas.microsoft.com/office/drawing/2018/hyperlinkcolor" xmlns="" val="tx"/>
                    </a:ext>
                  </a:extLst>
                </a:hlinkClick>
              </a:rPr>
              <a:t>Xiaoyue</a:t>
            </a:r>
            <a:r>
              <a:rPr lang="en-US" b="0" i="0" u="none" strike="noStrike" dirty="0">
                <a:solidFill>
                  <a:schemeClr val="bg1">
                    <a:lumMod val="50000"/>
                  </a:schemeClr>
                </a:solidFill>
                <a:effectLst/>
                <a:latin typeface="Roboto Slab"/>
                <a:hlinkClick r:id="rId3">
                  <a:extLst>
                    <a:ext uri="{A12FA001-AC4F-418D-AE19-62706E023703}">
                      <ahyp:hlinkClr xmlns:ahyp="http://schemas.microsoft.com/office/drawing/2018/hyperlinkcolor" xmlns="" val="tx"/>
                    </a:ext>
                  </a:extLst>
                </a:hlinkClick>
              </a:rPr>
              <a:t> Ma</a:t>
            </a:r>
            <a:r>
              <a:rPr lang="en-US" b="0" i="0" dirty="0">
                <a:solidFill>
                  <a:schemeClr val="bg1">
                    <a:lumMod val="50000"/>
                  </a:schemeClr>
                </a:solidFill>
                <a:effectLst/>
                <a:latin typeface="Roboto Slab"/>
              </a:rPr>
              <a:t> MPH</a:t>
            </a:r>
            <a:r>
              <a:rPr lang="en-US" b="0" i="0" u="none" strike="noStrike" dirty="0">
                <a:solidFill>
                  <a:schemeClr val="bg1">
                    <a:lumMod val="50000"/>
                  </a:schemeClr>
                </a:solidFill>
                <a:effectLst/>
                <a:latin typeface="Roboto Slab"/>
                <a:hlinkClick r:id="rId4">
                  <a:extLst>
                    <a:ext uri="{A12FA001-AC4F-418D-AE19-62706E023703}">
                      <ahyp:hlinkClr xmlns:ahyp="http://schemas.microsoft.com/office/drawing/2018/hyperlinkcolor" xmlns="" val="tx"/>
                    </a:ext>
                  </a:extLst>
                </a:hlinkClick>
              </a:rPr>
              <a:t>hjv4@cdc.gov</a:t>
            </a:r>
            <a:r>
              <a:rPr lang="en-US" b="0" i="0" u="none" strike="noStrike" baseline="30000" dirty="0">
                <a:solidFill>
                  <a:schemeClr val="bg1">
                    <a:lumMod val="50000"/>
                  </a:schemeClr>
                </a:solidFill>
                <a:effectLst/>
                <a:latin typeface="Roboto Slab"/>
                <a:hlinkClick r:id="rId5">
                  <a:extLst>
                    <a:ext uri="{A12FA001-AC4F-418D-AE19-62706E023703}">
                      <ahyp:hlinkClr xmlns:ahyp="http://schemas.microsoft.com/office/drawing/2018/hyperlinkcolor" xmlns="" val="tx"/>
                    </a:ext>
                  </a:extLst>
                </a:hlinkClick>
              </a:rPr>
              <a:t>1</a:t>
            </a:r>
            <a:r>
              <a:rPr lang="en-US" b="0" i="0" dirty="0">
                <a:solidFill>
                  <a:schemeClr val="bg1">
                    <a:lumMod val="50000"/>
                  </a:schemeClr>
                </a:solidFill>
                <a:effectLst/>
                <a:latin typeface="Roboto Slab"/>
              </a:rPr>
              <a:t>, </a:t>
            </a:r>
            <a:r>
              <a:rPr lang="en-US" b="0" i="0" u="none" strike="noStrike" dirty="0">
                <a:solidFill>
                  <a:schemeClr val="bg1">
                    <a:lumMod val="50000"/>
                  </a:schemeClr>
                </a:solidFill>
                <a:effectLst/>
                <a:latin typeface="Roboto Slab"/>
                <a:hlinkClick r:id="rId6">
                  <a:extLst>
                    <a:ext uri="{A12FA001-AC4F-418D-AE19-62706E023703}">
                      <ahyp:hlinkClr xmlns:ahyp="http://schemas.microsoft.com/office/drawing/2018/hyperlinkcolor" xmlns="" val="tx"/>
                    </a:ext>
                  </a:extLst>
                </a:hlinkClick>
              </a:rPr>
              <a:t>Sarah Bonaparte</a:t>
            </a:r>
            <a:r>
              <a:rPr lang="en-US" b="0" i="0" dirty="0">
                <a:solidFill>
                  <a:schemeClr val="bg1">
                    <a:lumMod val="50000"/>
                  </a:schemeClr>
                </a:solidFill>
                <a:effectLst/>
                <a:latin typeface="Roboto Slab"/>
              </a:rPr>
              <a:t> MPH</a:t>
            </a:r>
            <a:r>
              <a:rPr lang="en-US" b="0" i="0" u="none" strike="noStrike" baseline="30000" dirty="0">
                <a:solidFill>
                  <a:schemeClr val="bg1">
                    <a:lumMod val="50000"/>
                  </a:schemeClr>
                </a:solidFill>
                <a:effectLst/>
                <a:latin typeface="Roboto Slab"/>
                <a:hlinkClick r:id="rId5">
                  <a:extLst>
                    <a:ext uri="{A12FA001-AC4F-418D-AE19-62706E023703}">
                      <ahyp:hlinkClr xmlns:ahyp="http://schemas.microsoft.com/office/drawing/2018/hyperlinkcolor" xmlns="" val="tx"/>
                    </a:ext>
                  </a:extLst>
                </a:hlinkClick>
              </a:rPr>
              <a:t>1</a:t>
            </a:r>
            <a:r>
              <a:rPr lang="en-US" b="0" i="0" dirty="0">
                <a:solidFill>
                  <a:schemeClr val="bg1">
                    <a:lumMod val="50000"/>
                  </a:schemeClr>
                </a:solidFill>
                <a:effectLst/>
                <a:latin typeface="Roboto Slab"/>
              </a:rPr>
              <a:t>, </a:t>
            </a:r>
            <a:r>
              <a:rPr lang="en-US" b="0" i="0" u="none" strike="noStrike" dirty="0">
                <a:solidFill>
                  <a:schemeClr val="bg1">
                    <a:lumMod val="50000"/>
                  </a:schemeClr>
                </a:solidFill>
                <a:effectLst/>
                <a:latin typeface="Roboto Slab"/>
                <a:hlinkClick r:id="rId7">
                  <a:extLst>
                    <a:ext uri="{A12FA001-AC4F-418D-AE19-62706E023703}">
                      <ahyp:hlinkClr xmlns:ahyp="http://schemas.microsoft.com/office/drawing/2018/hyperlinkcolor" xmlns="" val="tx"/>
                    </a:ext>
                  </a:extLst>
                </a:hlinkClick>
              </a:rPr>
              <a:t>Matthew Toro</a:t>
            </a:r>
            <a:r>
              <a:rPr lang="en-US" b="0" i="0" dirty="0">
                <a:solidFill>
                  <a:schemeClr val="bg1">
                    <a:lumMod val="50000"/>
                  </a:schemeClr>
                </a:solidFill>
                <a:effectLst/>
                <a:latin typeface="Roboto Slab"/>
              </a:rPr>
              <a:t> MS</a:t>
            </a:r>
            <a:r>
              <a:rPr lang="en-US" b="0" i="0" u="none" strike="noStrike" baseline="30000" dirty="0">
                <a:solidFill>
                  <a:schemeClr val="bg1">
                    <a:lumMod val="50000"/>
                  </a:schemeClr>
                </a:solidFill>
                <a:effectLst/>
                <a:latin typeface="Roboto Slab"/>
                <a:hlinkClick r:id="rId5">
                  <a:extLst>
                    <a:ext uri="{A12FA001-AC4F-418D-AE19-62706E023703}">
                      <ahyp:hlinkClr xmlns:ahyp="http://schemas.microsoft.com/office/drawing/2018/hyperlinkcolor" xmlns="" val="tx"/>
                    </a:ext>
                  </a:extLst>
                </a:hlinkClick>
              </a:rPr>
              <a:t>1</a:t>
            </a:r>
            <a:r>
              <a:rPr lang="en-US" b="0" i="0" dirty="0">
                <a:solidFill>
                  <a:schemeClr val="bg1">
                    <a:lumMod val="50000"/>
                  </a:schemeClr>
                </a:solidFill>
                <a:effectLst/>
                <a:latin typeface="Roboto Slab"/>
              </a:rPr>
              <a:t>, </a:t>
            </a:r>
            <a:r>
              <a:rPr lang="en-US" b="0" i="0" u="none" strike="noStrike" dirty="0">
                <a:solidFill>
                  <a:srgbClr val="CCCCFF"/>
                </a:solidFill>
                <a:effectLst/>
                <a:latin typeface="Roboto Slab"/>
                <a:hlinkClick r:id="rId8">
                  <a:extLst>
                    <a:ext uri="{A12FA001-AC4F-418D-AE19-62706E023703}">
                      <ahyp:hlinkClr xmlns:ahyp="http://schemas.microsoft.com/office/drawing/2018/hyperlinkcolor" xmlns="" val="tx"/>
                    </a:ext>
                  </a:extLst>
                </a:hlinkClick>
              </a:rPr>
              <a:t>Lillian A. </a:t>
            </a:r>
            <a:r>
              <a:rPr lang="en-US" b="0" i="0" u="none" strike="noStrike" dirty="0" err="1">
                <a:solidFill>
                  <a:schemeClr val="bg1">
                    <a:lumMod val="50000"/>
                  </a:schemeClr>
                </a:solidFill>
                <a:effectLst/>
                <a:latin typeface="Roboto Slab"/>
                <a:hlinkClick r:id="rId8">
                  <a:extLst>
                    <a:ext uri="{A12FA001-AC4F-418D-AE19-62706E023703}">
                      <ahyp:hlinkClr xmlns:ahyp="http://schemas.microsoft.com/office/drawing/2018/hyperlinkcolor" xmlns="" val="tx"/>
                    </a:ext>
                  </a:extLst>
                </a:hlinkClick>
              </a:rPr>
              <a:t>Orciari</a:t>
            </a:r>
            <a:r>
              <a:rPr lang="en-US" b="0" i="0" dirty="0">
                <a:solidFill>
                  <a:schemeClr val="bg1">
                    <a:lumMod val="50000"/>
                  </a:schemeClr>
                </a:solidFill>
                <a:effectLst/>
                <a:latin typeface="Roboto Slab"/>
              </a:rPr>
              <a:t> MS</a:t>
            </a:r>
            <a:r>
              <a:rPr lang="en-US" b="0" i="0" u="none" strike="noStrike" baseline="30000" dirty="0">
                <a:solidFill>
                  <a:schemeClr val="bg1">
                    <a:lumMod val="50000"/>
                  </a:schemeClr>
                </a:solidFill>
                <a:effectLst/>
                <a:latin typeface="Roboto Slab"/>
                <a:hlinkClick r:id="rId5">
                  <a:extLst>
                    <a:ext uri="{A12FA001-AC4F-418D-AE19-62706E023703}">
                      <ahyp:hlinkClr xmlns:ahyp="http://schemas.microsoft.com/office/drawing/2018/hyperlinkcolor" xmlns="" val="tx"/>
                    </a:ext>
                  </a:extLst>
                </a:hlinkClick>
              </a:rPr>
              <a:t>1</a:t>
            </a:r>
            <a:r>
              <a:rPr lang="en-US" b="0" i="0" dirty="0">
                <a:solidFill>
                  <a:schemeClr val="bg1">
                    <a:lumMod val="50000"/>
                  </a:schemeClr>
                </a:solidFill>
                <a:effectLst/>
                <a:latin typeface="Roboto Slab"/>
              </a:rPr>
              <a:t>, </a:t>
            </a:r>
            <a:r>
              <a:rPr lang="en-US" b="0" i="0" u="none" strike="noStrike" dirty="0">
                <a:solidFill>
                  <a:srgbClr val="CCCCFF"/>
                </a:solidFill>
                <a:effectLst/>
                <a:latin typeface="Roboto Slab"/>
                <a:hlinkClick r:id="rId9">
                  <a:extLst>
                    <a:ext uri="{A12FA001-AC4F-418D-AE19-62706E023703}">
                      <ahyp:hlinkClr xmlns:ahyp="http://schemas.microsoft.com/office/drawing/2018/hyperlinkcolor" xmlns="" val="tx"/>
                    </a:ext>
                  </a:extLst>
                </a:hlinkClick>
              </a:rPr>
              <a:t>Crystal M. </a:t>
            </a:r>
            <a:r>
              <a:rPr lang="en-US" b="0" i="0" u="none" strike="noStrike" dirty="0" err="1">
                <a:solidFill>
                  <a:schemeClr val="bg1">
                    <a:lumMod val="50000"/>
                  </a:schemeClr>
                </a:solidFill>
                <a:effectLst/>
                <a:latin typeface="Roboto Slab"/>
                <a:hlinkClick r:id="rId9">
                  <a:extLst>
                    <a:ext uri="{A12FA001-AC4F-418D-AE19-62706E023703}">
                      <ahyp:hlinkClr xmlns:ahyp="http://schemas.microsoft.com/office/drawing/2018/hyperlinkcolor" xmlns="" val="tx"/>
                    </a:ext>
                  </a:extLst>
                </a:hlinkClick>
              </a:rPr>
              <a:t>Gigante</a:t>
            </a:r>
            <a:r>
              <a:rPr lang="en-US" b="0" i="0" dirty="0">
                <a:solidFill>
                  <a:schemeClr val="bg1">
                    <a:lumMod val="50000"/>
                  </a:schemeClr>
                </a:solidFill>
                <a:effectLst/>
                <a:latin typeface="Roboto Slab"/>
              </a:rPr>
              <a:t> PhD</a:t>
            </a:r>
            <a:r>
              <a:rPr lang="en-US" b="0" i="0" u="none" strike="noStrike" baseline="30000" dirty="0">
                <a:solidFill>
                  <a:schemeClr val="bg1">
                    <a:lumMod val="50000"/>
                  </a:schemeClr>
                </a:solidFill>
                <a:effectLst/>
                <a:latin typeface="Roboto Slab"/>
                <a:hlinkClick r:id="rId5">
                  <a:extLst>
                    <a:ext uri="{A12FA001-AC4F-418D-AE19-62706E023703}">
                      <ahyp:hlinkClr xmlns:ahyp="http://schemas.microsoft.com/office/drawing/2018/hyperlinkcolor" xmlns="" val="tx"/>
                    </a:ext>
                  </a:extLst>
                </a:hlinkClick>
              </a:rPr>
              <a:t>1</a:t>
            </a:r>
            <a:r>
              <a:rPr lang="en-US" b="0" i="0" dirty="0">
                <a:solidFill>
                  <a:schemeClr val="bg1">
                    <a:lumMod val="50000"/>
                  </a:schemeClr>
                </a:solidFill>
                <a:effectLst/>
                <a:latin typeface="Roboto Slab"/>
              </a:rPr>
              <a:t>, </a:t>
            </a:r>
            <a:r>
              <a:rPr lang="en-US" b="0" i="0" u="none" strike="noStrike" dirty="0" err="1">
                <a:solidFill>
                  <a:srgbClr val="CCCCFF"/>
                </a:solidFill>
                <a:effectLst/>
                <a:latin typeface="Roboto Slab"/>
                <a:hlinkClick r:id="rId10">
                  <a:extLst>
                    <a:ext uri="{A12FA001-AC4F-418D-AE19-62706E023703}">
                      <ahyp:hlinkClr xmlns:ahyp="http://schemas.microsoft.com/office/drawing/2018/hyperlinkcolor" xmlns="" val="tx"/>
                    </a:ext>
                  </a:extLst>
                </a:hlinkClick>
              </a:rPr>
              <a:t>Jordona</a:t>
            </a:r>
            <a:r>
              <a:rPr lang="en-US" b="0" i="0" u="none" strike="noStrike" dirty="0">
                <a:solidFill>
                  <a:schemeClr val="bg1">
                    <a:lumMod val="50000"/>
                  </a:schemeClr>
                </a:solidFill>
                <a:effectLst/>
                <a:latin typeface="Roboto Slab"/>
                <a:hlinkClick r:id="rId10">
                  <a:extLst>
                    <a:ext uri="{A12FA001-AC4F-418D-AE19-62706E023703}">
                      <ahyp:hlinkClr xmlns:ahyp="http://schemas.microsoft.com/office/drawing/2018/hyperlinkcolor" xmlns="" val="tx"/>
                    </a:ext>
                  </a:extLst>
                </a:hlinkClick>
              </a:rPr>
              <a:t> D. Kirby</a:t>
            </a:r>
            <a:r>
              <a:rPr lang="en-US" b="0" i="0" dirty="0">
                <a:solidFill>
                  <a:schemeClr val="bg1">
                    <a:lumMod val="50000"/>
                  </a:schemeClr>
                </a:solidFill>
                <a:effectLst/>
                <a:latin typeface="Roboto Slab"/>
              </a:rPr>
              <a:t> MS</a:t>
            </a:r>
            <a:r>
              <a:rPr lang="en-US" b="0" i="0" u="none" strike="noStrike" baseline="30000" dirty="0">
                <a:solidFill>
                  <a:schemeClr val="bg1">
                    <a:lumMod val="50000"/>
                  </a:schemeClr>
                </a:solidFill>
                <a:effectLst/>
                <a:latin typeface="Roboto Slab"/>
                <a:hlinkClick r:id="rId11">
                  <a:extLst>
                    <a:ext uri="{A12FA001-AC4F-418D-AE19-62706E023703}">
                      <ahyp:hlinkClr xmlns:ahyp="http://schemas.microsoft.com/office/drawing/2018/hyperlinkcolor" xmlns="" val="tx"/>
                    </a:ext>
                  </a:extLst>
                </a:hlinkClick>
              </a:rPr>
              <a:t>2</a:t>
            </a:r>
            <a:r>
              <a:rPr lang="en-US" b="0" i="0" dirty="0">
                <a:solidFill>
                  <a:schemeClr val="bg1">
                    <a:lumMod val="50000"/>
                  </a:schemeClr>
                </a:solidFill>
                <a:effectLst/>
                <a:latin typeface="Roboto Slab"/>
              </a:rPr>
              <a:t>, </a:t>
            </a:r>
            <a:r>
              <a:rPr lang="en-US" b="0" i="0" u="none" strike="noStrike" dirty="0">
                <a:solidFill>
                  <a:schemeClr val="bg1">
                    <a:lumMod val="50000"/>
                  </a:schemeClr>
                </a:solidFill>
                <a:effectLst/>
                <a:latin typeface="Roboto Slab"/>
                <a:hlinkClick r:id="rId12">
                  <a:extLst>
                    <a:ext uri="{A12FA001-AC4F-418D-AE19-62706E023703}">
                      <ahyp:hlinkClr xmlns:ahyp="http://schemas.microsoft.com/office/drawing/2018/hyperlinkcolor" xmlns="" val="tx"/>
                    </a:ext>
                  </a:extLst>
                </a:hlinkClick>
              </a:rPr>
              <a:t>Richard B. Chipman</a:t>
            </a:r>
            <a:r>
              <a:rPr lang="en-US" b="0" i="0" dirty="0">
                <a:solidFill>
                  <a:schemeClr val="bg1">
                    <a:lumMod val="50000"/>
                  </a:schemeClr>
                </a:solidFill>
                <a:effectLst/>
                <a:latin typeface="Roboto Slab"/>
              </a:rPr>
              <a:t> MS</a:t>
            </a:r>
            <a:r>
              <a:rPr lang="en-US" b="0" i="0" u="none" strike="noStrike" baseline="30000" dirty="0">
                <a:solidFill>
                  <a:schemeClr val="bg1">
                    <a:lumMod val="50000"/>
                  </a:schemeClr>
                </a:solidFill>
                <a:effectLst/>
                <a:latin typeface="Roboto Slab"/>
                <a:hlinkClick r:id="rId11">
                  <a:extLst>
                    <a:ext uri="{A12FA001-AC4F-418D-AE19-62706E023703}">
                      <ahyp:hlinkClr xmlns:ahyp="http://schemas.microsoft.com/office/drawing/2018/hyperlinkcolor" xmlns="" val="tx"/>
                    </a:ext>
                  </a:extLst>
                </a:hlinkClick>
              </a:rPr>
              <a:t>2</a:t>
            </a:r>
            <a:r>
              <a:rPr lang="en-US" b="0" i="0" dirty="0">
                <a:solidFill>
                  <a:schemeClr val="bg1">
                    <a:lumMod val="50000"/>
                  </a:schemeClr>
                </a:solidFill>
                <a:effectLst/>
                <a:latin typeface="Roboto Slab"/>
              </a:rPr>
              <a:t>, </a:t>
            </a:r>
            <a:r>
              <a:rPr lang="en-US" b="0" i="0" u="none" strike="noStrike" dirty="0">
                <a:solidFill>
                  <a:srgbClr val="CCCCFF"/>
                </a:solidFill>
                <a:effectLst/>
                <a:latin typeface="Roboto Slab"/>
                <a:hlinkClick r:id="rId13">
                  <a:extLst>
                    <a:ext uri="{A12FA001-AC4F-418D-AE19-62706E023703}">
                      <ahyp:hlinkClr xmlns:ahyp="http://schemas.microsoft.com/office/drawing/2018/hyperlinkcolor" xmlns="" val="tx"/>
                    </a:ext>
                  </a:extLst>
                </a:hlinkClick>
              </a:rPr>
              <a:t>Christine </a:t>
            </a:r>
            <a:r>
              <a:rPr lang="en-US" b="0" i="0" u="none" strike="noStrike" dirty="0" err="1">
                <a:solidFill>
                  <a:srgbClr val="CCCCFF"/>
                </a:solidFill>
                <a:effectLst/>
                <a:latin typeface="Roboto Slab"/>
                <a:hlinkClick r:id="rId13">
                  <a:extLst>
                    <a:ext uri="{A12FA001-AC4F-418D-AE19-62706E023703}">
                      <ahyp:hlinkClr xmlns:ahyp="http://schemas.microsoft.com/office/drawing/2018/hyperlinkcolor" xmlns="" val="tx"/>
                    </a:ext>
                  </a:extLst>
                </a:hlinkClick>
              </a:rPr>
              <a:t>Fehlner</a:t>
            </a:r>
            <a:r>
              <a:rPr lang="en-US" b="0" i="0" u="none" strike="noStrike" dirty="0">
                <a:solidFill>
                  <a:schemeClr val="bg1">
                    <a:lumMod val="50000"/>
                  </a:schemeClr>
                </a:solidFill>
                <a:effectLst/>
                <a:latin typeface="Roboto Slab"/>
                <a:hlinkClick r:id="rId13">
                  <a:extLst>
                    <a:ext uri="{A12FA001-AC4F-418D-AE19-62706E023703}">
                      <ahyp:hlinkClr xmlns:ahyp="http://schemas.microsoft.com/office/drawing/2018/hyperlinkcolor" xmlns="" val="tx"/>
                    </a:ext>
                  </a:extLst>
                </a:hlinkClick>
              </a:rPr>
              <a:t>-Gardiner</a:t>
            </a:r>
            <a:r>
              <a:rPr lang="en-US" b="0" i="0" dirty="0">
                <a:solidFill>
                  <a:schemeClr val="bg1">
                    <a:lumMod val="50000"/>
                  </a:schemeClr>
                </a:solidFill>
                <a:effectLst/>
                <a:latin typeface="Roboto Slab"/>
              </a:rPr>
              <a:t> PhD</a:t>
            </a:r>
            <a:r>
              <a:rPr lang="en-US" b="0" i="0" u="none" strike="noStrike" baseline="30000" dirty="0">
                <a:solidFill>
                  <a:schemeClr val="bg1">
                    <a:lumMod val="50000"/>
                  </a:schemeClr>
                </a:solidFill>
                <a:effectLst/>
                <a:latin typeface="Roboto Slab"/>
                <a:hlinkClick r:id="rId14">
                  <a:extLst>
                    <a:ext uri="{A12FA001-AC4F-418D-AE19-62706E023703}">
                      <ahyp:hlinkClr xmlns:ahyp="http://schemas.microsoft.com/office/drawing/2018/hyperlinkcolor" xmlns="" val="tx"/>
                    </a:ext>
                  </a:extLst>
                </a:hlinkClick>
              </a:rPr>
              <a:t>3</a:t>
            </a:r>
            <a:r>
              <a:rPr lang="en-US" b="0" i="0" dirty="0">
                <a:solidFill>
                  <a:schemeClr val="bg1">
                    <a:lumMod val="50000"/>
                  </a:schemeClr>
                </a:solidFill>
                <a:effectLst/>
                <a:latin typeface="Roboto Slab"/>
              </a:rPr>
              <a:t>, </a:t>
            </a:r>
            <a:r>
              <a:rPr lang="en-US" b="0" i="0" u="none" strike="noStrike" dirty="0">
                <a:solidFill>
                  <a:schemeClr val="bg1">
                    <a:lumMod val="50000"/>
                  </a:schemeClr>
                </a:solidFill>
                <a:effectLst/>
                <a:latin typeface="Roboto Slab"/>
                <a:hlinkClick r:id="rId15">
                  <a:extLst>
                    <a:ext uri="{A12FA001-AC4F-418D-AE19-62706E023703}">
                      <ahyp:hlinkClr xmlns:ahyp="http://schemas.microsoft.com/office/drawing/2018/hyperlinkcolor" xmlns="" val="tx"/>
                    </a:ext>
                  </a:extLst>
                </a:hlinkClick>
              </a:rPr>
              <a:t>Veronica Gutiérrez Cedillo</a:t>
            </a:r>
            <a:r>
              <a:rPr lang="en-US" b="0" i="0" dirty="0">
                <a:solidFill>
                  <a:schemeClr val="bg1">
                    <a:lumMod val="50000"/>
                  </a:schemeClr>
                </a:solidFill>
                <a:effectLst/>
                <a:latin typeface="Roboto Slab"/>
              </a:rPr>
              <a:t> PhD</a:t>
            </a:r>
            <a:r>
              <a:rPr lang="en-US" b="0" i="0" u="none" strike="noStrike" baseline="30000" dirty="0">
                <a:solidFill>
                  <a:schemeClr val="bg1">
                    <a:lumMod val="50000"/>
                  </a:schemeClr>
                </a:solidFill>
                <a:effectLst/>
                <a:latin typeface="Roboto Slab"/>
                <a:hlinkClick r:id="rId16">
                  <a:extLst>
                    <a:ext uri="{A12FA001-AC4F-418D-AE19-62706E023703}">
                      <ahyp:hlinkClr xmlns:ahyp="http://schemas.microsoft.com/office/drawing/2018/hyperlinkcolor" xmlns="" val="tx"/>
                    </a:ext>
                  </a:extLst>
                </a:hlinkClick>
              </a:rPr>
              <a:t>4</a:t>
            </a:r>
            <a:r>
              <a:rPr lang="en-US" b="0" i="0" dirty="0">
                <a:solidFill>
                  <a:schemeClr val="bg1">
                    <a:lumMod val="50000"/>
                  </a:schemeClr>
                </a:solidFill>
                <a:effectLst/>
                <a:latin typeface="Roboto Slab"/>
              </a:rPr>
              <a:t>, </a:t>
            </a:r>
            <a:r>
              <a:rPr lang="en-US" b="0" i="0" u="none" strike="noStrike" dirty="0">
                <a:solidFill>
                  <a:srgbClr val="CCCCFF"/>
                </a:solidFill>
                <a:effectLst/>
                <a:latin typeface="Roboto Slab"/>
                <a:hlinkClick r:id="rId17">
                  <a:extLst>
                    <a:ext uri="{A12FA001-AC4F-418D-AE19-62706E023703}">
                      <ahyp:hlinkClr xmlns:ahyp="http://schemas.microsoft.com/office/drawing/2018/hyperlinkcolor" xmlns="" val="tx"/>
                    </a:ext>
                  </a:extLst>
                </a:hlinkClick>
              </a:rPr>
              <a:t>Nidia </a:t>
            </a:r>
            <a:r>
              <a:rPr lang="en-US" b="0" i="0" u="none" strike="noStrike" dirty="0" err="1">
                <a:solidFill>
                  <a:srgbClr val="CCCCFF"/>
                </a:solidFill>
                <a:effectLst/>
                <a:latin typeface="Roboto Slab"/>
                <a:hlinkClick r:id="rId17">
                  <a:extLst>
                    <a:ext uri="{A12FA001-AC4F-418D-AE19-62706E023703}">
                      <ahyp:hlinkClr xmlns:ahyp="http://schemas.microsoft.com/office/drawing/2018/hyperlinkcolor" xmlns="" val="tx"/>
                    </a:ext>
                  </a:extLst>
                </a:hlinkClick>
              </a:rPr>
              <a:t>Aréchiga</a:t>
            </a:r>
            <a:r>
              <a:rPr lang="en-US" b="0" i="0" u="none" strike="noStrike" dirty="0">
                <a:solidFill>
                  <a:schemeClr val="bg1">
                    <a:lumMod val="50000"/>
                  </a:schemeClr>
                </a:solidFill>
                <a:effectLst/>
                <a:latin typeface="Roboto Slab"/>
                <a:hlinkClick r:id="rId17">
                  <a:extLst>
                    <a:ext uri="{A12FA001-AC4F-418D-AE19-62706E023703}">
                      <ahyp:hlinkClr xmlns:ahyp="http://schemas.microsoft.com/office/drawing/2018/hyperlinkcolor" xmlns="" val="tx"/>
                    </a:ext>
                  </a:extLst>
                </a:hlinkClick>
              </a:rPr>
              <a:t>-Ceballos</a:t>
            </a:r>
            <a:r>
              <a:rPr lang="en-US" b="0" i="0" dirty="0">
                <a:solidFill>
                  <a:schemeClr val="bg1">
                    <a:lumMod val="50000"/>
                  </a:schemeClr>
                </a:solidFill>
                <a:effectLst/>
                <a:latin typeface="Roboto Slab"/>
              </a:rPr>
              <a:t> PhD</a:t>
            </a:r>
            <a:r>
              <a:rPr lang="en-US" b="0" i="0" u="none" strike="noStrike" baseline="30000" dirty="0">
                <a:solidFill>
                  <a:schemeClr val="bg1">
                    <a:lumMod val="50000"/>
                  </a:schemeClr>
                </a:solidFill>
                <a:effectLst/>
                <a:latin typeface="Roboto Slab"/>
                <a:hlinkClick r:id="rId18">
                  <a:extLst>
                    <a:ext uri="{A12FA001-AC4F-418D-AE19-62706E023703}">
                      <ahyp:hlinkClr xmlns:ahyp="http://schemas.microsoft.com/office/drawing/2018/hyperlinkcolor" xmlns="" val="tx"/>
                    </a:ext>
                  </a:extLst>
                </a:hlinkClick>
              </a:rPr>
              <a:t>5</a:t>
            </a:r>
            <a:r>
              <a:rPr lang="en-US" b="0" i="0" dirty="0">
                <a:solidFill>
                  <a:schemeClr val="bg1">
                    <a:lumMod val="50000"/>
                  </a:schemeClr>
                </a:solidFill>
                <a:effectLst/>
                <a:latin typeface="Roboto Slab"/>
              </a:rPr>
              <a:t>, </a:t>
            </a:r>
            <a:r>
              <a:rPr lang="en-US" b="0" i="0" u="none" strike="noStrike" dirty="0" err="1">
                <a:solidFill>
                  <a:srgbClr val="CCCCFF"/>
                </a:solidFill>
                <a:effectLst/>
                <a:latin typeface="Roboto Slab"/>
                <a:hlinkClick r:id="rId19">
                  <a:extLst>
                    <a:ext uri="{A12FA001-AC4F-418D-AE19-62706E023703}">
                      <ahyp:hlinkClr xmlns:ahyp="http://schemas.microsoft.com/office/drawing/2018/hyperlinkcolor" xmlns="" val="tx"/>
                    </a:ext>
                  </a:extLst>
                </a:hlinkClick>
              </a:rPr>
              <a:t>Agam</a:t>
            </a:r>
            <a:r>
              <a:rPr lang="en-US" b="0" i="0" u="none" strike="noStrike" dirty="0">
                <a:solidFill>
                  <a:schemeClr val="bg1">
                    <a:lumMod val="50000"/>
                  </a:schemeClr>
                </a:solidFill>
                <a:effectLst/>
                <a:latin typeface="Roboto Slab"/>
                <a:hlinkClick r:id="rId19">
                  <a:extLst>
                    <a:ext uri="{A12FA001-AC4F-418D-AE19-62706E023703}">
                      <ahyp:hlinkClr xmlns:ahyp="http://schemas.microsoft.com/office/drawing/2018/hyperlinkcolor" xmlns="" val="tx"/>
                    </a:ext>
                  </a:extLst>
                </a:hlinkClick>
              </a:rPr>
              <a:t> K. Rao</a:t>
            </a:r>
            <a:r>
              <a:rPr lang="en-US" b="0" i="0" dirty="0">
                <a:solidFill>
                  <a:schemeClr val="bg1">
                    <a:lumMod val="50000"/>
                  </a:schemeClr>
                </a:solidFill>
                <a:effectLst/>
                <a:latin typeface="Roboto Slab"/>
              </a:rPr>
              <a:t> MD</a:t>
            </a:r>
            <a:r>
              <a:rPr lang="en-US" b="0" i="0" u="none" strike="noStrike" baseline="30000" dirty="0">
                <a:solidFill>
                  <a:schemeClr val="bg1">
                    <a:lumMod val="50000"/>
                  </a:schemeClr>
                </a:solidFill>
                <a:effectLst/>
                <a:latin typeface="Roboto Slab"/>
                <a:hlinkClick r:id="rId5">
                  <a:extLst>
                    <a:ext uri="{A12FA001-AC4F-418D-AE19-62706E023703}">
                      <ahyp:hlinkClr xmlns:ahyp="http://schemas.microsoft.com/office/drawing/2018/hyperlinkcolor" xmlns="" val="tx"/>
                    </a:ext>
                  </a:extLst>
                </a:hlinkClick>
              </a:rPr>
              <a:t>1</a:t>
            </a:r>
            <a:r>
              <a:rPr lang="en-US" b="0" i="0" dirty="0">
                <a:solidFill>
                  <a:schemeClr val="bg1">
                    <a:lumMod val="50000"/>
                  </a:schemeClr>
                </a:solidFill>
                <a:effectLst/>
                <a:latin typeface="Roboto Slab"/>
              </a:rPr>
              <a:t>, </a:t>
            </a:r>
            <a:r>
              <a:rPr lang="en-US" b="0" i="0" u="none" strike="noStrike" dirty="0">
                <a:solidFill>
                  <a:schemeClr val="bg1">
                    <a:lumMod val="50000"/>
                  </a:schemeClr>
                </a:solidFill>
                <a:effectLst/>
                <a:latin typeface="Roboto Slab"/>
                <a:hlinkClick r:id="rId20">
                  <a:extLst>
                    <a:ext uri="{A12FA001-AC4F-418D-AE19-62706E023703}">
                      <ahyp:hlinkClr xmlns:ahyp="http://schemas.microsoft.com/office/drawing/2018/hyperlinkcolor" xmlns="" val="tx"/>
                    </a:ext>
                  </a:extLst>
                </a:hlinkClick>
              </a:rPr>
              <a:t>Brett W. Petersen</a:t>
            </a:r>
            <a:r>
              <a:rPr lang="en-US" b="0" i="0" dirty="0">
                <a:solidFill>
                  <a:schemeClr val="bg1">
                    <a:lumMod val="50000"/>
                  </a:schemeClr>
                </a:solidFill>
                <a:effectLst/>
                <a:latin typeface="Roboto Slab"/>
              </a:rPr>
              <a:t> MD</a:t>
            </a:r>
            <a:r>
              <a:rPr lang="en-US" b="0" i="0" u="none" strike="noStrike" baseline="30000" dirty="0">
                <a:solidFill>
                  <a:schemeClr val="bg1">
                    <a:lumMod val="50000"/>
                  </a:schemeClr>
                </a:solidFill>
                <a:effectLst/>
                <a:latin typeface="Roboto Slab"/>
                <a:hlinkClick r:id="rId5">
                  <a:extLst>
                    <a:ext uri="{A12FA001-AC4F-418D-AE19-62706E023703}">
                      <ahyp:hlinkClr xmlns:ahyp="http://schemas.microsoft.com/office/drawing/2018/hyperlinkcolor" xmlns="" val="tx"/>
                    </a:ext>
                  </a:extLst>
                </a:hlinkClick>
              </a:rPr>
              <a:t>1</a:t>
            </a:r>
            <a:r>
              <a:rPr lang="en-US" b="0" i="0" dirty="0">
                <a:solidFill>
                  <a:schemeClr val="bg1">
                    <a:lumMod val="50000"/>
                  </a:schemeClr>
                </a:solidFill>
                <a:effectLst/>
                <a:latin typeface="Roboto Slab"/>
              </a:rPr>
              <a:t>, and </a:t>
            </a:r>
            <a:r>
              <a:rPr lang="en-US" b="0" i="0" u="none" strike="noStrike" dirty="0">
                <a:solidFill>
                  <a:schemeClr val="bg1">
                    <a:lumMod val="50000"/>
                  </a:schemeClr>
                </a:solidFill>
                <a:effectLst/>
                <a:latin typeface="Roboto Slab"/>
                <a:hlinkClick r:id="rId21">
                  <a:extLst>
                    <a:ext uri="{A12FA001-AC4F-418D-AE19-62706E023703}">
                      <ahyp:hlinkClr xmlns:ahyp="http://schemas.microsoft.com/office/drawing/2018/hyperlinkcolor" xmlns="" val="tx"/>
                    </a:ext>
                  </a:extLst>
                </a:hlinkClick>
              </a:rPr>
              <a:t>Ryan M. Wallace</a:t>
            </a:r>
            <a:r>
              <a:rPr lang="en-US" b="0" i="0" dirty="0">
                <a:solidFill>
                  <a:schemeClr val="bg1">
                    <a:lumMod val="50000"/>
                  </a:schemeClr>
                </a:solidFill>
                <a:effectLst/>
                <a:latin typeface="Roboto Slab"/>
              </a:rPr>
              <a:t> DVM</a:t>
            </a:r>
            <a:r>
              <a:rPr lang="en-US" b="0" i="0" u="none" strike="noStrike" dirty="0">
                <a:solidFill>
                  <a:schemeClr val="bg1">
                    <a:lumMod val="50000"/>
                  </a:schemeClr>
                </a:solidFill>
                <a:effectLst/>
                <a:latin typeface="Roboto Slab"/>
                <a:hlinkClick r:id="rId22">
                  <a:extLst>
                    <a:ext uri="{A12FA001-AC4F-418D-AE19-62706E023703}">
                      <ahyp:hlinkClr xmlns:ahyp="http://schemas.microsoft.com/office/drawing/2018/hyperlinkcolor" xmlns="" val="tx"/>
                    </a:ext>
                  </a:extLst>
                </a:hlinkClick>
              </a:rPr>
              <a:t>euk5@cdc.gov</a:t>
            </a:r>
            <a:r>
              <a:rPr lang="en-US" b="0" i="0" u="none" strike="noStrike" baseline="30000" dirty="0">
                <a:solidFill>
                  <a:schemeClr val="bg1">
                    <a:lumMod val="50000"/>
                  </a:schemeClr>
                </a:solidFill>
                <a:effectLst/>
                <a:latin typeface="Roboto Slab"/>
                <a:hlinkClick r:id="rId5">
                  <a:extLst>
                    <a:ext uri="{A12FA001-AC4F-418D-AE19-62706E023703}">
                      <ahyp:hlinkClr xmlns:ahyp="http://schemas.microsoft.com/office/drawing/2018/hyperlinkcolor" xmlns="" val="tx"/>
                    </a:ext>
                  </a:extLst>
                </a:hlinkClick>
              </a:rPr>
              <a:t>1</a:t>
            </a:r>
            <a:endParaRPr lang="en-US" b="0" i="0" dirty="0">
              <a:solidFill>
                <a:schemeClr val="bg1">
                  <a:lumMod val="50000"/>
                </a:schemeClr>
              </a:solidFill>
              <a:effectLst/>
              <a:latin typeface="Roboto Slab"/>
            </a:endParaRPr>
          </a:p>
          <a:p>
            <a:pPr algn="l"/>
            <a:r>
              <a:rPr lang="en-US" b="1" i="0" u="none" strike="noStrike" dirty="0">
                <a:solidFill>
                  <a:schemeClr val="bg1">
                    <a:lumMod val="50000"/>
                  </a:schemeClr>
                </a:solidFill>
                <a:effectLst/>
                <a:latin typeface="Roboto Slab"/>
              </a:rPr>
              <a:t>View More</a:t>
            </a:r>
            <a:endParaRPr lang="en-US" b="0" i="0" dirty="0">
              <a:solidFill>
                <a:schemeClr val="bg1">
                  <a:lumMod val="50000"/>
                </a:schemeClr>
              </a:solidFill>
              <a:effectLst/>
              <a:latin typeface="PT Sans" panose="020B0503020203020204" pitchFamily="34" charset="0"/>
            </a:endParaRPr>
          </a:p>
          <a:p>
            <a:pPr algn="l"/>
            <a:r>
              <a:rPr lang="en-US" b="0" i="0" dirty="0">
                <a:solidFill>
                  <a:schemeClr val="bg1">
                    <a:lumMod val="50000"/>
                  </a:schemeClr>
                </a:solidFill>
                <a:effectLst/>
                <a:latin typeface="PT Sans" panose="020B0503020203020204" pitchFamily="34" charset="0"/>
              </a:rPr>
              <a:t>DOI: </a:t>
            </a:r>
            <a:r>
              <a:rPr lang="en-US" b="0" i="0" u="none" strike="noStrike" dirty="0">
                <a:solidFill>
                  <a:schemeClr val="bg1">
                    <a:lumMod val="50000"/>
                  </a:schemeClr>
                </a:solidFill>
                <a:effectLst/>
                <a:latin typeface="PT Sans" panose="020B0503020203020204" pitchFamily="34" charset="0"/>
                <a:hlinkClick r:id="rId23">
                  <a:extLst>
                    <a:ext uri="{A12FA001-AC4F-418D-AE19-62706E023703}">
                      <ahyp:hlinkClr xmlns:ahyp="http://schemas.microsoft.com/office/drawing/2018/hyperlinkcolor" xmlns="" val="tx"/>
                    </a:ext>
                  </a:extLst>
                </a:hlinkClick>
              </a:rPr>
              <a:t>https://doi.org/10.2460/javma.22.03.0112</a:t>
            </a:r>
            <a:endParaRPr lang="en-US" b="0" i="0" dirty="0">
              <a:solidFill>
                <a:schemeClr val="bg1">
                  <a:lumMod val="50000"/>
                </a:schemeClr>
              </a:solidFill>
              <a:effectLst/>
              <a:latin typeface="PT Sans" panose="020B0503020203020204" pitchFamily="34" charset="0"/>
            </a:endParaRPr>
          </a:p>
          <a:p>
            <a:pPr algn="l"/>
            <a:r>
              <a:rPr lang="en-US" b="0" i="0" dirty="0">
                <a:solidFill>
                  <a:schemeClr val="bg1">
                    <a:lumMod val="50000"/>
                  </a:schemeClr>
                </a:solidFill>
                <a:effectLst/>
                <a:latin typeface="PT Sans" panose="020B0503020203020204" pitchFamily="34" charset="0"/>
              </a:rPr>
              <a:t>Volume/Issue: </a:t>
            </a:r>
            <a:r>
              <a:rPr lang="en-US" b="0" i="0" u="none" strike="noStrike" dirty="0">
                <a:solidFill>
                  <a:schemeClr val="bg1">
                    <a:lumMod val="50000"/>
                  </a:schemeClr>
                </a:solidFill>
                <a:effectLst/>
                <a:latin typeface="PT Sans" panose="020B0503020203020204" pitchFamily="34" charset="0"/>
                <a:hlinkClick r:id="rId24">
                  <a:extLst>
                    <a:ext uri="{A12FA001-AC4F-418D-AE19-62706E023703}">
                      <ahyp:hlinkClr xmlns:ahyp="http://schemas.microsoft.com/office/drawing/2018/hyperlinkcolor" xmlns="" val="tx"/>
                    </a:ext>
                  </a:extLst>
                </a:hlinkClick>
              </a:rPr>
              <a:t>Volume 260: Issue 10</a:t>
            </a:r>
            <a:endParaRPr lang="en-US" b="0" i="0" dirty="0">
              <a:solidFill>
                <a:schemeClr val="bg1">
                  <a:lumMod val="50000"/>
                </a:schemeClr>
              </a:solidFill>
              <a:effectLst/>
              <a:latin typeface="PT Sans" panose="020B0503020203020204" pitchFamily="34" charset="0"/>
            </a:endParaRPr>
          </a:p>
          <a:p>
            <a:pPr algn="l"/>
            <a:r>
              <a:rPr lang="en-US" b="0" i="0" dirty="0">
                <a:solidFill>
                  <a:schemeClr val="bg1">
                    <a:lumMod val="50000"/>
                  </a:schemeClr>
                </a:solidFill>
                <a:effectLst/>
                <a:latin typeface="PT Sans" panose="020B0503020203020204" pitchFamily="34" charset="0"/>
              </a:rPr>
              <a:t>Online Publication Date: 05 May 2022</a:t>
            </a:r>
          </a:p>
          <a:p>
            <a:pPr defTabSz="914266">
              <a:defRPr/>
            </a:pPr>
            <a:endParaRPr lang="en-US" dirty="0"/>
          </a:p>
        </p:txBody>
      </p:sp>
    </p:spTree>
    <p:extLst>
      <p:ext uri="{BB962C8B-B14F-4D97-AF65-F5344CB8AC3E}">
        <p14:creationId xmlns:p14="http://schemas.microsoft.com/office/powerpoint/2010/main" val="3117722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And</a:t>
            </a:r>
            <a:r>
              <a:rPr lang="en-US" baseline="0" dirty="0"/>
              <a:t> unfortunately people in the US die each year from rabies. </a:t>
            </a:r>
            <a:r>
              <a:rPr lang="en-US" dirty="0"/>
              <a:t>This</a:t>
            </a:r>
            <a:r>
              <a:rPr lang="en-US" baseline="0" dirty="0"/>
              <a:t> graph shows HUMAN cases of rabies in the US since 1945 (post WWII) when there were 43 human deaths that year. There is dramatic drop in cases between 1945 and 1965 with most years since then having less than 5 cases each year. </a:t>
            </a:r>
          </a:p>
          <a:p>
            <a:r>
              <a:rPr lang="en-US" baseline="0" dirty="0"/>
              <a:t>A major reason for the decline is the mass vaccination of dogs that began in the 1940s. The US was declared free of canine variant rabies in 2007 after years with no cases. </a:t>
            </a:r>
          </a:p>
          <a:p>
            <a:r>
              <a:rPr lang="en-US" baseline="0" dirty="0"/>
              <a:t>&lt;click&gt; human rabies cases in Wisconsin are marked by the red boxes. So while rare yes- its not zero and means we have to remain vigilant and take exposures seriously.</a:t>
            </a:r>
            <a:endParaRPr lang="en-US" dirty="0"/>
          </a:p>
          <a:p>
            <a:endParaRPr lang="en-US" u="sng" dirty="0"/>
          </a:p>
          <a:p>
            <a:r>
              <a:rPr lang="en-US" u="sng" dirty="0"/>
              <a:t>WI Cases </a:t>
            </a:r>
          </a:p>
          <a:p>
            <a:r>
              <a:rPr lang="en-US" dirty="0"/>
              <a:t>1959</a:t>
            </a:r>
          </a:p>
          <a:p>
            <a:r>
              <a:rPr lang="en-US" dirty="0"/>
              <a:t>2000 – removed bats from home with bare hands several times/year</a:t>
            </a:r>
          </a:p>
          <a:p>
            <a:r>
              <a:rPr lang="en-US" dirty="0"/>
              <a:t>2004 – Rabies survivor (bat)</a:t>
            </a:r>
          </a:p>
          <a:p>
            <a:r>
              <a:rPr lang="en-US" dirty="0"/>
              <a:t>2010</a:t>
            </a:r>
            <a:r>
              <a:rPr lang="en-US" baseline="0" dirty="0"/>
              <a:t> – bat strain; no reported bite but bats in the woodpile</a:t>
            </a:r>
            <a:endParaRPr lang="en-US" dirty="0"/>
          </a:p>
          <a:p>
            <a:endParaRPr lang="en-US" dirty="0"/>
          </a:p>
          <a:p>
            <a:r>
              <a:rPr lang="en-US" dirty="0">
                <a:hlinkClick r:id="rId3"/>
              </a:rPr>
              <a:t>https://www.cdc.gov/media/pressrel/2007/r070907.htm</a:t>
            </a:r>
            <a:r>
              <a:rPr lang="en-US" dirty="0"/>
              <a:t> ; </a:t>
            </a:r>
            <a:r>
              <a:rPr lang="en-US" dirty="0">
                <a:latin typeface="Times New Roman" pitchFamily="18" charset="0"/>
              </a:rPr>
              <a:t>US Declared Canine-Rabies Free </a:t>
            </a:r>
            <a:r>
              <a:rPr lang="en-US" i="1" dirty="0">
                <a:latin typeface="Times New Roman" pitchFamily="18" charset="0"/>
              </a:rPr>
              <a:t>CDC Announces at Inaugural World Rabies Day Symposium</a:t>
            </a:r>
            <a:endParaRPr lang="en-US" dirty="0">
              <a:latin typeface="Times New Roman" pitchFamily="18" charset="0"/>
            </a:endParaRPr>
          </a:p>
          <a:p>
            <a:endParaRPr lang="en-US" dirty="0"/>
          </a:p>
        </p:txBody>
      </p:sp>
    </p:spTree>
    <p:extLst>
      <p:ext uri="{BB962C8B-B14F-4D97-AF65-F5344CB8AC3E}">
        <p14:creationId xmlns:p14="http://schemas.microsoft.com/office/powerpoint/2010/main" val="323334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2582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In Wisconsin, Looking over a 60 period,</a:t>
            </a:r>
            <a:r>
              <a:rPr lang="en-US" baseline="0" dirty="0"/>
              <a:t> the number of rabid animals has declined dramatically from a peak of 332 in 1981 (skunk outbreak) to fewer than 30 last year- which you can see we have been relatively stable in terms of number over the last several decades.</a:t>
            </a:r>
          </a:p>
          <a:p>
            <a:endParaRPr lang="en-US" baseline="0" dirty="0"/>
          </a:p>
          <a:p>
            <a:r>
              <a:rPr lang="en-US" baseline="0" dirty="0"/>
              <a:t>*19 cases of animal rabies in 2018, DOES NOT include 6 non-native vampire bats from the NWHC</a:t>
            </a:r>
          </a:p>
        </p:txBody>
      </p:sp>
    </p:spTree>
    <p:extLst>
      <p:ext uri="{BB962C8B-B14F-4D97-AF65-F5344CB8AC3E}">
        <p14:creationId xmlns:p14="http://schemas.microsoft.com/office/powerpoint/2010/main" val="1174510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If we want to look more closely</a:t>
            </a:r>
            <a:r>
              <a:rPr lang="en-US" baseline="0" dirty="0"/>
              <a:t> at the species breakdown during this period since 1989….</a:t>
            </a:r>
            <a:endParaRPr lang="en-US" dirty="0"/>
          </a:p>
        </p:txBody>
      </p:sp>
    </p:spTree>
    <p:extLst>
      <p:ext uri="{BB962C8B-B14F-4D97-AF65-F5344CB8AC3E}">
        <p14:creationId xmlns:p14="http://schemas.microsoft.com/office/powerpoint/2010/main" val="294717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You can see that in the late 80’s and early 90’s rabid skunk and</a:t>
            </a:r>
            <a:r>
              <a:rPr lang="en-US" baseline="0" dirty="0"/>
              <a:t> other wild animals were more common, but since the 2000’s positive bats have accounted for most of the animal cases.</a:t>
            </a:r>
          </a:p>
          <a:p>
            <a:r>
              <a:rPr lang="en-US" baseline="0" dirty="0"/>
              <a:t>Recent rabies-positive species other than bats and skunks include a dog, fox, cow and cat.  You can see that the number of “other” animals positive is more closely associated with the trend in skunks, which is typical since these other species are terrestrial and live on the ground with skunks.</a:t>
            </a:r>
          </a:p>
          <a:p>
            <a:r>
              <a:rPr lang="en-US" baseline="0" dirty="0"/>
              <a:t>It’s not fully known why skunk cases have not been detected recently, but note that we have seen skunk rabies in other species including domestic animals during years when it has been detected in skunks.</a:t>
            </a:r>
          </a:p>
          <a:p>
            <a:endParaRPr lang="en-US" baseline="0" dirty="0"/>
          </a:p>
          <a:p>
            <a:r>
              <a:rPr lang="en-US" baseline="0" dirty="0"/>
              <a:t>Last cat: 2017</a:t>
            </a:r>
          </a:p>
          <a:p>
            <a:r>
              <a:rPr lang="en-US" baseline="0" dirty="0"/>
              <a:t>Last cow: 2015</a:t>
            </a:r>
          </a:p>
          <a:p>
            <a:r>
              <a:rPr lang="en-US" baseline="0" dirty="0"/>
              <a:t>Last fox: 2014</a:t>
            </a:r>
          </a:p>
          <a:p>
            <a:r>
              <a:rPr lang="en-US" baseline="0" dirty="0"/>
              <a:t>Last dog: 2009</a:t>
            </a:r>
          </a:p>
          <a:p>
            <a:r>
              <a:rPr lang="en-US" baseline="0" dirty="0"/>
              <a:t>Last horse: 2002</a:t>
            </a:r>
          </a:p>
          <a:p>
            <a:r>
              <a:rPr lang="en-US" baseline="0" dirty="0"/>
              <a:t>Last raccoon: 1996</a:t>
            </a:r>
            <a:endParaRPr lang="en-US" dirty="0"/>
          </a:p>
        </p:txBody>
      </p:sp>
    </p:spTree>
    <p:extLst>
      <p:ext uri="{BB962C8B-B14F-4D97-AF65-F5344CB8AC3E}">
        <p14:creationId xmlns:p14="http://schemas.microsoft.com/office/powerpoint/2010/main" val="114094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i="1" baseline="0" dirty="0"/>
              <a:t>But if we compare that to the number of animals submitted during that time frame on the next slide….</a:t>
            </a:r>
          </a:p>
          <a:p>
            <a:r>
              <a:rPr lang="en-US" dirty="0"/>
              <a:t>It’s a much different distribution</a:t>
            </a:r>
            <a:r>
              <a:rPr lang="en-US" baseline="0" dirty="0"/>
              <a:t> of species.  Again, this is the breakdown by species of all animals tested during the last 10 years. Although bats are most commonly tested (39% of the animals tested), dogs and cats make up about half of the animals tested. Why? Because these are the animals most likely to be involved in a bite exposure to a human or another domestic animal. </a:t>
            </a:r>
          </a:p>
          <a:p>
            <a:endParaRPr lang="en-US" baseline="0" dirty="0"/>
          </a:p>
          <a:p>
            <a:r>
              <a:rPr lang="en-US" baseline="0" dirty="0"/>
              <a:t>Other tested species include raccoons, cattle, skunks, horses and foxes, which are known rabies vector species or those that have tested positive in the past.  About 4.5% of testing is made up of the remaining species, which include muskrat, squirrel, opossum, woodchuck, goat, mink, coyote, and others.</a:t>
            </a:r>
            <a:endParaRPr lang="en-US" dirty="0"/>
          </a:p>
        </p:txBody>
      </p:sp>
    </p:spTree>
    <p:extLst>
      <p:ext uri="{BB962C8B-B14F-4D97-AF65-F5344CB8AC3E}">
        <p14:creationId xmlns:p14="http://schemas.microsoft.com/office/powerpoint/2010/main" val="223909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Big brown bat (101)</a:t>
            </a:r>
          </a:p>
          <a:p>
            <a:r>
              <a:rPr lang="en-US" b="0" i="0" dirty="0">
                <a:solidFill>
                  <a:srgbClr val="202124"/>
                </a:solidFill>
                <a:effectLst/>
                <a:latin typeface="Google Sans"/>
              </a:rPr>
              <a:t>Silver-haired bat (6)</a:t>
            </a:r>
          </a:p>
          <a:p>
            <a:pPr algn="l"/>
            <a:r>
              <a:rPr lang="en-US" b="0" i="0" dirty="0">
                <a:solidFill>
                  <a:srgbClr val="202124"/>
                </a:solidFill>
                <a:effectLst/>
                <a:latin typeface="Google Sans"/>
              </a:rPr>
              <a:t>Little brown bat</a:t>
            </a:r>
            <a:r>
              <a:rPr lang="en-US" b="0" i="0" dirty="0">
                <a:solidFill>
                  <a:srgbClr val="5F6368"/>
                </a:solidFill>
                <a:effectLst/>
                <a:latin typeface="Roboto" panose="02000000000000000000" pitchFamily="2" charset="0"/>
              </a:rPr>
              <a:t> (5)</a:t>
            </a:r>
          </a:p>
          <a:p>
            <a:pPr algn="l"/>
            <a:r>
              <a:rPr lang="en-US" b="0" i="0" dirty="0">
                <a:solidFill>
                  <a:srgbClr val="202124"/>
                </a:solidFill>
                <a:effectLst/>
                <a:latin typeface="Roboto" panose="02000000000000000000" pitchFamily="2" charset="0"/>
              </a:rPr>
              <a:t>Hoary bat (4)</a:t>
            </a:r>
          </a:p>
          <a:p>
            <a:pPr algn="l"/>
            <a:r>
              <a:rPr lang="en-US" b="0" i="0" dirty="0">
                <a:solidFill>
                  <a:srgbClr val="202124"/>
                </a:solidFill>
                <a:effectLst/>
                <a:latin typeface="Google Sans"/>
              </a:rPr>
              <a:t>Mexican free-tailed bat (3)</a:t>
            </a:r>
          </a:p>
          <a:p>
            <a:pPr algn="l"/>
            <a:r>
              <a:rPr lang="en-US" b="0" i="0" dirty="0">
                <a:solidFill>
                  <a:srgbClr val="202124"/>
                </a:solidFill>
                <a:effectLst/>
                <a:latin typeface="Google Sans"/>
              </a:rPr>
              <a:t>Cave myotis (1)</a:t>
            </a:r>
          </a:p>
          <a:p>
            <a:pPr algn="l"/>
            <a:r>
              <a:rPr lang="en-US" b="0" i="0" dirty="0">
                <a:solidFill>
                  <a:srgbClr val="202124"/>
                </a:solidFill>
                <a:effectLst/>
                <a:latin typeface="Google Sans"/>
              </a:rPr>
              <a:t>Unknown (1)</a:t>
            </a:r>
            <a:endParaRPr lang="en-US" b="0" i="0" dirty="0">
              <a:solidFill>
                <a:srgbClr val="202124"/>
              </a:solidFill>
              <a:effectLst/>
              <a:latin typeface="Roboto" panose="02000000000000000000" pitchFamily="2" charset="0"/>
            </a:endParaRPr>
          </a:p>
        </p:txBody>
      </p:sp>
    </p:spTree>
    <p:extLst>
      <p:ext uri="{BB962C8B-B14F-4D97-AF65-F5344CB8AC3E}">
        <p14:creationId xmlns:p14="http://schemas.microsoft.com/office/powerpoint/2010/main" val="3535669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Now let’s talk about rabies prevention and management of potential human exposures.</a:t>
            </a:r>
          </a:p>
          <a:p>
            <a:endParaRPr lang="en-US" dirty="0"/>
          </a:p>
          <a:p>
            <a:r>
              <a:rPr lang="en-US" dirty="0"/>
              <a:t>https://www.shutterstock.com/image-photo/rabies-virus-vaccine-396069187?src=bwtF4WWU0CSszqZF7UDslw-1-17</a:t>
            </a:r>
          </a:p>
        </p:txBody>
      </p:sp>
    </p:spTree>
    <p:extLst>
      <p:ext uri="{BB962C8B-B14F-4D97-AF65-F5344CB8AC3E}">
        <p14:creationId xmlns:p14="http://schemas.microsoft.com/office/powerpoint/2010/main" val="271701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The objectives for todays presentation are to</a:t>
            </a:r>
          </a:p>
          <a:p>
            <a:pPr defTabSz="881390"/>
            <a:r>
              <a:rPr lang="en-US" dirty="0"/>
              <a:t>Describe how and where rabies occurs in animals and in humans</a:t>
            </a:r>
          </a:p>
          <a:p>
            <a:r>
              <a:rPr lang="en-US" dirty="0"/>
              <a:t>Describe rabies exposure assessment and the appropriate animal follow-up</a:t>
            </a:r>
          </a:p>
          <a:p>
            <a:r>
              <a:rPr lang="en-US" dirty="0"/>
              <a:t>Describe rabies pre- and post-exposure prophylaxis protocols</a:t>
            </a:r>
          </a:p>
        </p:txBody>
      </p:sp>
    </p:spTree>
    <p:extLst>
      <p:ext uri="{BB962C8B-B14F-4D97-AF65-F5344CB8AC3E}">
        <p14:creationId xmlns:p14="http://schemas.microsoft.com/office/powerpoint/2010/main" val="1163959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goals from a public health standpoint are, of course, to prevent human rabies.</a:t>
            </a:r>
          </a:p>
          <a:p>
            <a:r>
              <a:rPr lang="en-US" dirty="0"/>
              <a:t>But another goal is to avoid or eliminate unnecessary rabies post-exposure prophylaxis, through public health coordination of animal follow-up such as observation and quarantine.</a:t>
            </a:r>
          </a:p>
        </p:txBody>
      </p:sp>
    </p:spTree>
    <p:extLst>
      <p:ext uri="{BB962C8B-B14F-4D97-AF65-F5344CB8AC3E}">
        <p14:creationId xmlns:p14="http://schemas.microsoft.com/office/powerpoint/2010/main" val="287783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5462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First, Rabies pre-exposure vaccination There are several reasons why rabies pre-exposure vaccination could be administered. First, it simplifies the PEP course needed after a rabies exposure, and second, it’s likely to provide some protection against an unrecognized rabies exposure in someone who is at risk. It’s also likely to provide some protection in situations where initiation of PEP may be delayed after an exposure. </a:t>
            </a:r>
          </a:p>
          <a:p>
            <a:r>
              <a:rPr lang="en-US" dirty="0"/>
              <a:t>Rabies pre-exposure is recommended for: </a:t>
            </a:r>
          </a:p>
          <a:p>
            <a:r>
              <a:rPr lang="en-US" dirty="0"/>
              <a:t>Veterinarians and staff, animal handlers, rabies researchers, some laboratory workers who might have contact with rabies virus,</a:t>
            </a:r>
          </a:p>
          <a:p>
            <a:r>
              <a:rPr lang="en-US" dirty="0"/>
              <a:t>Persons who have frequent contact with potentially rabid animals (bats, raccoons, skunks, cats, dogs, etc.), and</a:t>
            </a:r>
          </a:p>
          <a:p>
            <a:r>
              <a:rPr lang="en-US" dirty="0"/>
              <a:t>Some international travelers (delay in getting PEP, potency of biologics)</a:t>
            </a:r>
          </a:p>
          <a:p>
            <a:endParaRPr lang="en-US" dirty="0"/>
          </a:p>
          <a:p>
            <a:r>
              <a:rPr lang="en-US" dirty="0"/>
              <a:t>For</a:t>
            </a:r>
            <a:r>
              <a:rPr lang="en-US" baseline="0" dirty="0"/>
              <a:t> more information…</a:t>
            </a:r>
            <a:endParaRPr lang="en-US" dirty="0"/>
          </a:p>
          <a:p>
            <a:endParaRPr lang="en-US" b="1" dirty="0"/>
          </a:p>
          <a:p>
            <a:r>
              <a:rPr lang="en-US" b="1" i="1" dirty="0"/>
              <a:t>ACIP: Rabies Pre-Exposure Prophylaxis </a:t>
            </a:r>
          </a:p>
          <a:p>
            <a:r>
              <a:rPr lang="en-US" i="1" dirty="0"/>
              <a:t>Pre-exposure rabies prophylaxis is administered for several reasons. (1) although pre-exposure vaccination does not eliminate the need for additional medical evaluation after a rabies exposure, it simplifies management by eliminating the need for RIG and decreasing the number of doses of vaccine needed. This is particularly important for persons at high risk for being exposed to rabies in areas where modern immunizing products might not be available or where cruder, less safe biologics might be used, placing the exposed person at increased risk for adverse events. Second, pre-exposure prophylaxis might offer partial immunity to persons whose </a:t>
            </a:r>
            <a:r>
              <a:rPr lang="en-US" i="1" dirty="0" err="1"/>
              <a:t>postexposure</a:t>
            </a:r>
            <a:r>
              <a:rPr lang="en-US" i="1" dirty="0"/>
              <a:t> prophylaxis is delayed. Finally, pre-exposure prophylaxis might provide some protection to persons at risk for unrecognized exposures to rabies. </a:t>
            </a:r>
            <a:endParaRPr lang="en-US" b="0" i="1" dirty="0"/>
          </a:p>
          <a:p>
            <a:endParaRPr lang="en-US" b="0" i="1" dirty="0"/>
          </a:p>
          <a:p>
            <a:r>
              <a:rPr lang="en-US" b="0" i="1" dirty="0"/>
              <a:t>Pre-exposure </a:t>
            </a:r>
            <a:r>
              <a:rPr lang="en-US" b="0" i="1" dirty="0" err="1"/>
              <a:t>Vx</a:t>
            </a:r>
            <a:r>
              <a:rPr lang="en-US" b="0" i="1" dirty="0"/>
              <a:t> should be offered to people in high-risk groups, such as veterinarians and their staff, animal handlers, rabies researchers, and certain laboratory workers. Pre-exposure vaccination also should be considered for who are frequently in contact with rabies virus or potentially rabid animals like bats, raccoons, skunks, cats, dogs. In addition, some international travelers might be candidates for pre-exposure vaccination if they are likely to come in contact with animals in areas where dog or other animal rabies is enzootic OR if immediate access to appropriate medical care, including rabies vaccine and immune globulin, might be limited. Routine pre-exposure prophylaxis for the general U.S. population or routine travelers to areas where rabies is not enzootic is not recommended </a:t>
            </a:r>
          </a:p>
          <a:p>
            <a:endParaRPr lang="en-US" b="1" dirty="0"/>
          </a:p>
          <a:p>
            <a:endParaRPr lang="en-US" b="1" dirty="0"/>
          </a:p>
          <a:p>
            <a:endParaRPr lang="en-US" dirty="0"/>
          </a:p>
        </p:txBody>
      </p:sp>
    </p:spTree>
    <p:extLst>
      <p:ext uri="{BB962C8B-B14F-4D97-AF65-F5344CB8AC3E}">
        <p14:creationId xmlns:p14="http://schemas.microsoft.com/office/powerpoint/2010/main" val="2866059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t>This is very important: people who have been vaccinated against rabies, whether pre-or post-exposure, still need post-exposure prophylaxis after a recognized rabies exposure.  It does not eliminate the need for RPEP.  It is CRITICAL that people who are vaccinated know that they </a:t>
            </a:r>
            <a:r>
              <a:rPr lang="en-US" b="0" baseline="0" dirty="0" err="1"/>
              <a:t>canNOT</a:t>
            </a:r>
            <a:r>
              <a:rPr lang="en-US" b="0" baseline="0" dirty="0"/>
              <a:t> skip PEP after a new exposure. Even if someone had recently been tested and had high titers. PEP is still indicated following an exposure, but the series is modified (we will cover this later).</a:t>
            </a:r>
          </a:p>
          <a:p>
            <a:endParaRPr lang="en-US" dirty="0"/>
          </a:p>
        </p:txBody>
      </p:sp>
    </p:spTree>
    <p:extLst>
      <p:ext uri="{BB962C8B-B14F-4D97-AF65-F5344CB8AC3E}">
        <p14:creationId xmlns:p14="http://schemas.microsoft.com/office/powerpoint/2010/main" val="4007477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often this is when a patient will present themselves – either because of a bite wound requiring medical attention, or because they have had an encounter with an animal and are specifically worried about rabies.  The next steps in an animal bite situation are to 1) conduct a rabies exposure assessment, 2) work with the local health jurisdiction, animal control, law enforcement agency or whomever is charged with doing that so they can follow-up with the offending animal and determine its rabies status. Then, if necessary, Rabies PEP may be needed.</a:t>
            </a:r>
          </a:p>
        </p:txBody>
      </p:sp>
    </p:spTree>
    <p:extLst>
      <p:ext uri="{BB962C8B-B14F-4D97-AF65-F5344CB8AC3E}">
        <p14:creationId xmlns:p14="http://schemas.microsoft.com/office/powerpoint/2010/main" val="653517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rabies exposure assessment, I like to think of it this way: not every bite is a rabies exposure, but rabies exposure needs to be ruled out for </a:t>
            </a:r>
            <a:r>
              <a:rPr lang="en-US" b="1" u="sng" dirty="0"/>
              <a:t>every</a:t>
            </a:r>
            <a:r>
              <a:rPr lang="en-US" dirty="0"/>
              <a:t> bite. Some things to consider are </a:t>
            </a:r>
          </a:p>
          <a:p>
            <a:r>
              <a:rPr lang="en-US" dirty="0"/>
              <a:t>the animal species and whether it’s a species where there is a rabies risk</a:t>
            </a:r>
          </a:p>
          <a:p>
            <a:r>
              <a:rPr lang="en-US" dirty="0"/>
              <a:t>The circumstances of the bite and whether the animal’s behavior was within normal limits at the time, or if the animal was displaying unusual behavior or signs of neurologic disease</a:t>
            </a:r>
          </a:p>
          <a:p>
            <a:r>
              <a:rPr lang="en-US" dirty="0"/>
              <a:t>And whether the animal is available for testing or might be found within a few days of the encounter.</a:t>
            </a:r>
          </a:p>
          <a:p>
            <a:endParaRPr lang="en-US" dirty="0"/>
          </a:p>
          <a:p>
            <a:r>
              <a:rPr lang="en-US" dirty="0"/>
              <a:t>Note that vaccination status of domestic animals is not considered in the above, and we’ll cover this in a bit.</a:t>
            </a:r>
          </a:p>
        </p:txBody>
      </p:sp>
      <p:sp>
        <p:nvSpPr>
          <p:cNvPr id="4" name="Slide Number Placeholder 3"/>
          <p:cNvSpPr>
            <a:spLocks noGrp="1"/>
          </p:cNvSpPr>
          <p:nvPr>
            <p:ph type="sldNum" sz="quarter" idx="5"/>
          </p:nvPr>
        </p:nvSpPr>
        <p:spPr/>
        <p:txBody>
          <a:bodyPr lIns="88139" tIns="44070" rIns="88139" bIns="44070"/>
          <a:lstStyle/>
          <a:p>
            <a:fld id="{ACD29E05-6366-44F0-ACD6-562C483057B9}" type="slidenum">
              <a:rPr lang="en-US" smtClean="0"/>
              <a:t>26</a:t>
            </a:fld>
            <a:endParaRPr lang="en-US"/>
          </a:p>
        </p:txBody>
      </p:sp>
    </p:spTree>
    <p:extLst>
      <p:ext uri="{BB962C8B-B14F-4D97-AF65-F5344CB8AC3E}">
        <p14:creationId xmlns:p14="http://schemas.microsoft.com/office/powerpoint/2010/main" val="1946295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We’ll now talk </a:t>
            </a:r>
            <a:r>
              <a:rPr lang="en-US" baseline="0" dirty="0"/>
              <a:t>about what constitutes a potential EXPOSURE to rabies – this is important to understand so people who need PEP can get it.</a:t>
            </a:r>
          </a:p>
          <a:p>
            <a:endParaRPr lang="en-US" baseline="0" dirty="0"/>
          </a:p>
          <a:p>
            <a:r>
              <a:rPr lang="en-US" baseline="0" dirty="0"/>
              <a:t>For an exposure to occur you need the infectious virus to be present – MOST OFTEN this is via the saliva, but in addition to saliva neural tissue and cerebrospinal fluid or CSF is also </a:t>
            </a:r>
            <a:r>
              <a:rPr lang="en-US" baseline="0" dirty="0" err="1"/>
              <a:t>condidered</a:t>
            </a:r>
            <a:r>
              <a:rPr lang="en-US" baseline="0" dirty="0"/>
              <a:t> potentially infectious – and this again makes sense if you remember the pathophysiology and the viruses affinity to moving into the CNS</a:t>
            </a:r>
          </a:p>
          <a:p>
            <a:endParaRPr lang="en-US" baseline="0" dirty="0"/>
          </a:p>
          <a:p>
            <a:r>
              <a:rPr lang="en-US" baseline="0" dirty="0"/>
              <a:t>THEN you need that infectious material to gain access to myocytes or nervous tissue in the body – so again saliva in a bite wound is far and away the most common route of an exposure; but it could also be exposure of an infectious material to a wound, a scratch/abrasion to the skin or a mucosal surface like in the eyes or mouth.</a:t>
            </a:r>
          </a:p>
          <a:p>
            <a:endParaRPr lang="en-US" baseline="0" dirty="0"/>
          </a:p>
          <a:p>
            <a:r>
              <a:rPr lang="en-US" dirty="0"/>
              <a:t>We typically break</a:t>
            </a:r>
            <a:r>
              <a:rPr lang="en-US" baseline="0" dirty="0"/>
              <a:t>down potential exposures by bite and non-bite. Bites are pretty straight forward – essentially any bite from a Mammal is a potential exposure because saliva is injected into the body.</a:t>
            </a:r>
          </a:p>
          <a:p>
            <a:endParaRPr lang="en-US" baseline="0" dirty="0"/>
          </a:p>
          <a:p>
            <a:r>
              <a:rPr lang="en-US" baseline="0" dirty="0"/>
              <a:t>Human rabies from non-bite exposures are rare, but possible. </a:t>
            </a:r>
            <a:r>
              <a:rPr lang="en-US" baseline="0" dirty="0">
                <a:latin typeface="+mj-lt"/>
                <a:cs typeface="+mn-cs"/>
              </a:rPr>
              <a:t>Include s</a:t>
            </a:r>
            <a:r>
              <a:rPr lang="en-US" dirty="0">
                <a:latin typeface="+mj-lt"/>
                <a:cs typeface="+mn-cs"/>
              </a:rPr>
              <a:t>cratches, abrasions, open wounds or mucus membranes that are exposed to saliva or other potentially infectious material from a rabid animal.  These can also be harder to assess.  </a:t>
            </a:r>
            <a:endParaRPr lang="en-US" baseline="0" dirty="0"/>
          </a:p>
          <a:p>
            <a:endParaRPr lang="en-US" baseline="0" dirty="0"/>
          </a:p>
          <a:p>
            <a:r>
              <a:rPr lang="en-US" baseline="0" dirty="0"/>
              <a:t>The more difficult exposures to assess are the non-bites; </a:t>
            </a:r>
            <a:endParaRPr lang="en-US" dirty="0">
              <a:latin typeface="+mj-lt"/>
              <a:cs typeface="+mn-cs"/>
            </a:endParaRPr>
          </a:p>
          <a:p>
            <a:r>
              <a:rPr lang="en-US" dirty="0">
                <a:latin typeface="+mj-lt"/>
                <a:cs typeface="+mn-cs"/>
              </a:rPr>
              <a:t>It is possible, but rare, for people to get rabies from non-bite exposures, which can include scratches, abrasions, open wounds or mucus membranes that are exposed to saliva or other potentially infectious material from a rabid animal. </a:t>
            </a:r>
            <a:r>
              <a:rPr lang="en-US" baseline="0" dirty="0"/>
              <a:t>These can be harder to assess– they are also often situation where we can’t definitively say one way or the other if an exposure occurred (did a saliva splash to the eye occur? Maybe); so the patient needs to have a discussion with their provider; I would say in most cases when in doubt we lean towards recommending PEP since rabies is uniformly fatal.</a:t>
            </a:r>
          </a:p>
          <a:p>
            <a:endParaRPr lang="en-US" baseline="0" dirty="0"/>
          </a:p>
          <a:p>
            <a:endParaRPr lang="en-US" baseline="0" dirty="0"/>
          </a:p>
          <a:p>
            <a:pPr defTabSz="881390">
              <a:defRPr/>
            </a:pPr>
            <a:r>
              <a:rPr lang="en-US" baseline="0" dirty="0"/>
              <a:t>Generally you can consider the virus inactive if the material is dried or </a:t>
            </a:r>
            <a:r>
              <a:rPr lang="en-US" baseline="0" dirty="0" err="1"/>
              <a:t>dessicated</a:t>
            </a:r>
            <a:r>
              <a:rPr lang="en-US" baseline="0" dirty="0"/>
              <a:t>; </a:t>
            </a:r>
            <a:r>
              <a:rPr lang="en-US" dirty="0">
                <a:latin typeface="+mj-lt"/>
                <a:cs typeface="+mn-cs"/>
              </a:rPr>
              <a:t>Casual contact, such as touching a person with rabies or contact with non-infectious fluid or tissue (urine, blood, feces), is not associated with risk for infection. Contact with someone who is receiving rabies vaccination does not constitute rabies exposure, does not pose a risk for infection, and does not require </a:t>
            </a:r>
            <a:r>
              <a:rPr lang="en-US" dirty="0" err="1">
                <a:latin typeface="+mj-lt"/>
                <a:cs typeface="+mn-cs"/>
              </a:rPr>
              <a:t>postexposure</a:t>
            </a:r>
            <a:r>
              <a:rPr lang="en-US" dirty="0">
                <a:latin typeface="+mj-lt"/>
                <a:cs typeface="+mn-cs"/>
              </a:rPr>
              <a:t> prophylaxis. Other types of contact, such as petting a rabid animal</a:t>
            </a:r>
            <a:endParaRPr lang="en-US" dirty="0"/>
          </a:p>
        </p:txBody>
      </p:sp>
    </p:spTree>
    <p:extLst>
      <p:ext uri="{BB962C8B-B14F-4D97-AF65-F5344CB8AC3E}">
        <p14:creationId xmlns:p14="http://schemas.microsoft.com/office/powerpoint/2010/main" val="2725282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 helpful to talk about what are not exposures:</a:t>
            </a:r>
          </a:p>
          <a:p>
            <a:pPr>
              <a:spcAft>
                <a:spcPts val="800"/>
              </a:spcAft>
            </a:pPr>
            <a:r>
              <a:rPr lang="en-US" dirty="0"/>
              <a:t>Contact with blood, urine, feces, or skunk spray – because virus is not found in these materials,</a:t>
            </a:r>
          </a:p>
          <a:p>
            <a:pPr>
              <a:spcAft>
                <a:spcPts val="800"/>
              </a:spcAft>
            </a:pPr>
            <a:r>
              <a:rPr lang="en-US" dirty="0"/>
              <a:t>Contact with dried saliva – Rabies virus is noninfectious when dried, and</a:t>
            </a:r>
          </a:p>
          <a:p>
            <a:pPr>
              <a:spcAft>
                <a:spcPts val="800"/>
              </a:spcAft>
            </a:pPr>
            <a:r>
              <a:rPr lang="en-US" dirty="0"/>
              <a:t>Skin marks of unknown origin where no animal was seen, felt, or found</a:t>
            </a:r>
          </a:p>
          <a:p>
            <a:endParaRPr lang="en-US" dirty="0"/>
          </a:p>
          <a:p>
            <a:endParaRPr lang="en-US" dirty="0"/>
          </a:p>
        </p:txBody>
      </p:sp>
    </p:spTree>
    <p:extLst>
      <p:ext uri="{BB962C8B-B14F-4D97-AF65-F5344CB8AC3E}">
        <p14:creationId xmlns:p14="http://schemas.microsoft.com/office/powerpoint/2010/main" val="2544880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1422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compare these bites – the bat bite on the left and the bite of a larger animal on the right – maybe a dog or a fox or a skunk – it’s easy to think that the person on the right might seek medical attention for the wounds. Or that the wounds might be noticed by a friend or a loved one. Or that the person might tell someone about the scary encounter they just had with an animal.</a:t>
            </a:r>
          </a:p>
          <a:p>
            <a:r>
              <a:rPr lang="en-US" baseline="0" dirty="0"/>
              <a:t>But the tiny bite wound on the left isn’t likely to drive someone to seek medical care – if they didn’t know the risk of rabies from a bat bite. Or maybe it was just a little pinch that didn’t bother them much.  And likely a friend or loved one would never notice this little red spot. </a:t>
            </a:r>
          </a:p>
          <a:p>
            <a:r>
              <a:rPr lang="en-US" baseline="0" dirty="0"/>
              <a:t>So, it’s quite likely that bat bites often go unreported.</a:t>
            </a:r>
            <a:endParaRPr lang="en-US" dirty="0"/>
          </a:p>
        </p:txBody>
      </p:sp>
    </p:spTree>
    <p:extLst>
      <p:ext uri="{BB962C8B-B14F-4D97-AF65-F5344CB8AC3E}">
        <p14:creationId xmlns:p14="http://schemas.microsoft.com/office/powerpoint/2010/main" val="48090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pPr defTabSz="914266"/>
            <a:r>
              <a:rPr lang="en-US" dirty="0">
                <a:latin typeface="+mj-lt"/>
              </a:rPr>
              <a:t>We’ll start with some rabies basics.  Rabies is a zoonotic disease caused by a rhabdovirus, resulting in fatal viral encephalitis. </a:t>
            </a:r>
            <a:r>
              <a:rPr lang="en-US" baseline="0" dirty="0">
                <a:latin typeface="+mj-lt"/>
              </a:rPr>
              <a:t>Infectious virus is found in neural tissue and is shed in saliva. While people can become infected, it is primarily a disease of animals. Human cases are a reflection of the distribution in animals through virus spillover.</a:t>
            </a:r>
            <a:endParaRPr lang="en-US" dirty="0">
              <a:latin typeface="+mj-lt"/>
            </a:endParaRPr>
          </a:p>
          <a:p>
            <a:pPr defTabSz="914266"/>
            <a:r>
              <a:rPr lang="en-US" baseline="0" dirty="0"/>
              <a:t>--------------------</a:t>
            </a:r>
            <a:endParaRPr lang="en-US" dirty="0">
              <a:latin typeface="+mj-lt"/>
            </a:endParaRPr>
          </a:p>
          <a:p>
            <a:r>
              <a:rPr lang="en-US" dirty="0">
                <a:latin typeface="+mj-lt"/>
              </a:rPr>
              <a:t>Source: CDC Image Library; https://phil.cdc.gov/Details.aspx?pid=8341;</a:t>
            </a:r>
            <a:r>
              <a:rPr lang="en-US" baseline="0" dirty="0">
                <a:latin typeface="+mj-lt"/>
              </a:rPr>
              <a:t> </a:t>
            </a:r>
            <a:r>
              <a:rPr lang="en-US" b="1" dirty="0">
                <a:effectLst/>
                <a:latin typeface="+mj-lt"/>
              </a:rPr>
              <a:t>Caption: </a:t>
            </a:r>
            <a:r>
              <a:rPr lang="en-US" dirty="0">
                <a:effectLst/>
                <a:latin typeface="+mj-lt"/>
              </a:rPr>
              <a:t>This transmission electron microscopic (TEM) image revealed the presence of numerous dark, bullet-shaped, rabies </a:t>
            </a:r>
            <a:r>
              <a:rPr lang="en-US" dirty="0" err="1">
                <a:effectLst/>
                <a:latin typeface="+mj-lt"/>
              </a:rPr>
              <a:t>virions</a:t>
            </a:r>
            <a:r>
              <a:rPr lang="en-US" dirty="0">
                <a:effectLst/>
                <a:latin typeface="+mj-lt"/>
              </a:rPr>
              <a:t> within an infected tissue sample. </a:t>
            </a:r>
            <a:r>
              <a:rPr lang="en-US" b="1" dirty="0">
                <a:effectLst/>
                <a:latin typeface="+mj-lt"/>
              </a:rPr>
              <a:t>Copyright </a:t>
            </a:r>
            <a:r>
              <a:rPr lang="en-US" b="1" dirty="0" err="1">
                <a:effectLst/>
                <a:latin typeface="+mj-lt"/>
              </a:rPr>
              <a:t>Restrictions:None</a:t>
            </a:r>
            <a:r>
              <a:rPr lang="en-US" dirty="0">
                <a:effectLst/>
                <a:latin typeface="+mj-lt"/>
              </a:rPr>
              <a:t> - This image is in the public domain and thus free of any copyright restrictions. As a matter of courtesy we request that the content provider be credited and notified in any public or private usage of this image.</a:t>
            </a:r>
            <a:endParaRPr lang="en-US" dirty="0">
              <a:latin typeface="+mj-lt"/>
            </a:endParaRPr>
          </a:p>
        </p:txBody>
      </p:sp>
    </p:spTree>
    <p:extLst>
      <p:ext uri="{BB962C8B-B14F-4D97-AF65-F5344CB8AC3E}">
        <p14:creationId xmlns:p14="http://schemas.microsoft.com/office/powerpoint/2010/main" val="1360305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pPr defTabSz="881390">
              <a:defRPr/>
            </a:pPr>
            <a:r>
              <a:rPr lang="en-US" dirty="0"/>
              <a:t>Bat exposures are handled a little differently, however. Because the</a:t>
            </a:r>
            <a:r>
              <a:rPr lang="en-US" baseline="0" dirty="0"/>
              <a:t> </a:t>
            </a:r>
            <a:r>
              <a:rPr lang="en-US" dirty="0"/>
              <a:t>majority of rabies</a:t>
            </a:r>
            <a:r>
              <a:rPr lang="en-US" baseline="0" dirty="0"/>
              <a:t> </a:t>
            </a:r>
            <a:r>
              <a:rPr lang="en-US" dirty="0"/>
              <a:t>patients with bat variants in the U.S. had no definite history of a bite,</a:t>
            </a:r>
            <a:r>
              <a:rPr lang="en-US" baseline="0" dirty="0"/>
              <a:t> </a:t>
            </a:r>
            <a:r>
              <a:rPr lang="en-US" dirty="0"/>
              <a:t>we suspect</a:t>
            </a:r>
            <a:r>
              <a:rPr lang="en-US" baseline="0" dirty="0"/>
              <a:t> that </a:t>
            </a:r>
            <a:r>
              <a:rPr lang="en-US" dirty="0"/>
              <a:t>bite or scratch likely went unreported or unnoticed</a:t>
            </a:r>
            <a:r>
              <a:rPr lang="en-US" baseline="0" dirty="0"/>
              <a:t> by others</a:t>
            </a:r>
            <a:r>
              <a:rPr lang="en-US" dirty="0"/>
              <a:t>.</a:t>
            </a:r>
            <a:r>
              <a:rPr lang="en-US" baseline="0" dirty="0"/>
              <a:t> </a:t>
            </a:r>
          </a:p>
          <a:p>
            <a:pPr defTabSz="881390">
              <a:defRPr/>
            </a:pPr>
            <a:endParaRPr lang="en-US" baseline="0" dirty="0"/>
          </a:p>
          <a:p>
            <a:pPr defTabSz="881390">
              <a:defRPr/>
            </a:pPr>
            <a:r>
              <a:rPr lang="en-US" baseline="0" dirty="0"/>
              <a:t>&lt;click&gt; PEP should be considered for anyone who had direct physical contact and can’t explicitly rule out a bite or scratch </a:t>
            </a:r>
          </a:p>
          <a:p>
            <a:pPr defTabSz="881390">
              <a:defRPr/>
            </a:pPr>
            <a:r>
              <a:rPr lang="en-US" baseline="0" dirty="0"/>
              <a:t>&lt;click&gt; PEP should also be considered when a person </a:t>
            </a:r>
            <a:r>
              <a:rPr lang="en-US" dirty="0"/>
              <a:t>has been in close physical proximity to a bat and physical contact cannot be ruled out.  Some</a:t>
            </a:r>
            <a:r>
              <a:rPr lang="en-US" baseline="0" dirty="0"/>
              <a:t> examples are </a:t>
            </a:r>
            <a:r>
              <a:rPr lang="en-US" dirty="0"/>
              <a:t>A sleeping person awakens to find a bat in the room;</a:t>
            </a:r>
            <a:r>
              <a:rPr lang="en-US" baseline="0" dirty="0"/>
              <a:t> </a:t>
            </a:r>
            <a:r>
              <a:rPr lang="en-US" dirty="0"/>
              <a:t>An adult witnesses a bat in the room with a previously unattended child;</a:t>
            </a:r>
            <a:r>
              <a:rPr lang="en-US" baseline="0" dirty="0"/>
              <a:t> </a:t>
            </a:r>
            <a:r>
              <a:rPr lang="en-US" dirty="0"/>
              <a:t>A bat is found in a room with someone who can’t competently report what happened such as an intoxicated person.</a:t>
            </a:r>
          </a:p>
          <a:p>
            <a:pPr defTabSz="881390">
              <a:defRPr/>
            </a:pPr>
            <a:r>
              <a:rPr lang="en-US" baseline="0" dirty="0"/>
              <a:t>&lt;click&gt; And of course, if the bat test negative, then RPEP is not needed. </a:t>
            </a:r>
          </a:p>
          <a:p>
            <a:pPr defTabSz="881390">
              <a:defRPr/>
            </a:pPr>
            <a:endParaRPr lang="en-US" dirty="0"/>
          </a:p>
          <a:p>
            <a:pPr>
              <a:spcAft>
                <a:spcPts val="800"/>
              </a:spcAft>
            </a:pPr>
            <a:r>
              <a:rPr lang="en-US" dirty="0"/>
              <a:t>Bats: Direct contact with a bat where a bite cannot be ruled out</a:t>
            </a:r>
          </a:p>
          <a:p>
            <a:pPr marL="0" indent="0">
              <a:spcAft>
                <a:spcPts val="800"/>
              </a:spcAft>
              <a:buNone/>
            </a:pPr>
            <a:r>
              <a:rPr lang="en-US" dirty="0"/>
              <a:t>	 Bat in same room as a sleeping or impaired person, or </a:t>
            </a:r>
            <a:br>
              <a:rPr lang="en-US" dirty="0"/>
            </a:br>
            <a:r>
              <a:rPr lang="en-US" dirty="0"/>
              <a:t>	 unattended young child</a:t>
            </a:r>
          </a:p>
          <a:p>
            <a:pPr defTabSz="881390">
              <a:defRPr/>
            </a:pPr>
            <a:endParaRPr lang="en-US" dirty="0"/>
          </a:p>
          <a:p>
            <a:endParaRPr lang="en-US" dirty="0"/>
          </a:p>
        </p:txBody>
      </p:sp>
    </p:spTree>
    <p:extLst>
      <p:ext uri="{BB962C8B-B14F-4D97-AF65-F5344CB8AC3E}">
        <p14:creationId xmlns:p14="http://schemas.microsoft.com/office/powerpoint/2010/main" val="3600649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What isn’t an exposure</a:t>
            </a:r>
            <a:r>
              <a:rPr lang="en-US" baseline="0" dirty="0"/>
              <a:t> is being in a room as an awake competent adult if we know we didn’t have any physical contact.</a:t>
            </a:r>
          </a:p>
          <a:p>
            <a:r>
              <a:rPr lang="en-US" baseline="0" dirty="0"/>
              <a:t>Also, rabies PEP is not routine advised for everyone in the household – only those people who meet the criteria of an exposure such as being asleep or intoxicated in the same room as a rabid or suspected bat was found.</a:t>
            </a:r>
            <a:endParaRPr lang="en-US" dirty="0"/>
          </a:p>
        </p:txBody>
      </p:sp>
    </p:spTree>
    <p:extLst>
      <p:ext uri="{BB962C8B-B14F-4D97-AF65-F5344CB8AC3E}">
        <p14:creationId xmlns:p14="http://schemas.microsoft.com/office/powerpoint/2010/main" val="3533273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I want to point out that all of the information on the previous few slides is available on our website in a form of an algorithm.  You can click through the screens that cover the type of exposure, the species involved, and whether the animal is available or not to arrive at the next steps and whether RPEP is recommended or not. </a:t>
            </a:r>
          </a:p>
          <a:p>
            <a:endParaRPr lang="en-US" dirty="0"/>
          </a:p>
          <a:p>
            <a:r>
              <a:rPr lang="en-US" dirty="0"/>
              <a:t>Bookmark this page!</a:t>
            </a:r>
          </a:p>
        </p:txBody>
      </p:sp>
    </p:spTree>
    <p:extLst>
      <p:ext uri="{BB962C8B-B14F-4D97-AF65-F5344CB8AC3E}">
        <p14:creationId xmlns:p14="http://schemas.microsoft.com/office/powerpoint/2010/main" val="3868787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I also want to mention that there are patient assistance programs available to uninsured and underinsured patients who need RPEP but can’t afford it. Here’s a screen shot of CDC’s website on the issue.  These programs are offered directly from the biologics’ manufacturers and usually require approval prior to administration of the product.  </a:t>
            </a:r>
          </a:p>
        </p:txBody>
      </p:sp>
    </p:spTree>
    <p:extLst>
      <p:ext uri="{BB962C8B-B14F-4D97-AF65-F5344CB8AC3E}">
        <p14:creationId xmlns:p14="http://schemas.microsoft.com/office/powerpoint/2010/main" val="961952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385763"/>
            <a:ext cx="1833563" cy="10318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2098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385763"/>
            <a:ext cx="1833563" cy="1031875"/>
          </a:xfrm>
        </p:spPr>
      </p:sp>
      <p:sp>
        <p:nvSpPr>
          <p:cNvPr id="3" name="Notes Placeholder 2"/>
          <p:cNvSpPr>
            <a:spLocks noGrp="1"/>
          </p:cNvSpPr>
          <p:nvPr>
            <p:ph type="body" idx="1"/>
          </p:nvPr>
        </p:nvSpPr>
        <p:spPr/>
        <p:txBody>
          <a:bodyPr/>
          <a:lstStyle/>
          <a:p>
            <a:r>
              <a:rPr lang="en-US" dirty="0"/>
              <a:t>Not trying to steal the SLH’s thunder here.</a:t>
            </a:r>
            <a:r>
              <a:rPr lang="en-US" baseline="0" dirty="0"/>
              <a:t> But the lab with reach out to several folks by phone, including the LHD, the physician, and the veterinarian listed on the requisition form.  They also let staff at DATCP and DHS know too. The lab does not contact the exposed person or people directly though.</a:t>
            </a:r>
            <a:endParaRPr lang="en-US" dirty="0"/>
          </a:p>
        </p:txBody>
      </p:sp>
    </p:spTree>
    <p:extLst>
      <p:ext uri="{BB962C8B-B14F-4D97-AF65-F5344CB8AC3E}">
        <p14:creationId xmlns:p14="http://schemas.microsoft.com/office/powerpoint/2010/main" val="1882906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385763"/>
            <a:ext cx="1833563" cy="1031875"/>
          </a:xfrm>
        </p:spPr>
      </p:sp>
      <p:sp>
        <p:nvSpPr>
          <p:cNvPr id="3" name="Notes Placeholder 2"/>
          <p:cNvSpPr>
            <a:spLocks noGrp="1"/>
          </p:cNvSpPr>
          <p:nvPr>
            <p:ph type="body" idx="1"/>
          </p:nvPr>
        </p:nvSpPr>
        <p:spPr/>
        <p:txBody>
          <a:bodyPr/>
          <a:lstStyle/>
          <a:p>
            <a:r>
              <a:rPr lang="en-US" dirty="0"/>
              <a:t>So for those of you that receive positive results, the first step is to immediately notify anyone who was</a:t>
            </a:r>
            <a:r>
              <a:rPr lang="en-US" baseline="0" dirty="0"/>
              <a:t> known to be exposed and the animal’s owner.  </a:t>
            </a:r>
          </a:p>
          <a:p>
            <a:r>
              <a:rPr lang="en-US" baseline="0" dirty="0"/>
              <a:t>&lt;click&gt; Also, is critically important to verify and identify every person (and every domestic animal) that had potential exposure to the positive animal for an individual risk assessment.</a:t>
            </a:r>
          </a:p>
          <a:p>
            <a:r>
              <a:rPr lang="en-US" baseline="0" dirty="0"/>
              <a:t>&lt;click&gt; It can’t be assumed that the requisition form is complete or accurate, and there may be additional exposures identified. it’s also important that the whole exposure history is determined – if the animal moved through multiple hands or facilities, be sure to talk to each person to assess exposure risk.</a:t>
            </a:r>
          </a:p>
          <a:p>
            <a:r>
              <a:rPr lang="en-US" baseline="0" dirty="0"/>
              <a:t>ALSO CRITICALLY IMPORTANT is to also consider and identify whether any domestic animals have been exposed so that they can be quarantined if needed.  This is an expectation of local health jurisdictions to do in parallel with the human exposure investigation. </a:t>
            </a:r>
          </a:p>
        </p:txBody>
      </p:sp>
    </p:spTree>
    <p:extLst>
      <p:ext uri="{BB962C8B-B14F-4D97-AF65-F5344CB8AC3E}">
        <p14:creationId xmlns:p14="http://schemas.microsoft.com/office/powerpoint/2010/main" val="3139995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pPr defTabSz="881390">
              <a:defRPr/>
            </a:pPr>
            <a:r>
              <a:rPr lang="en-US" dirty="0"/>
              <a:t>Finally, here</a:t>
            </a:r>
            <a:r>
              <a:rPr lang="en-US" baseline="0" dirty="0"/>
              <a:t> is a list of importance resources to identify and to keep handy. Keep a list of the contact information for local health jurisdictions and the police or sheriff's departments, perhaps also local veterinarians, animal shelters, animal control, or anyone else involved in rabies control in or near your local jurisdiction. </a:t>
            </a:r>
          </a:p>
          <a:p>
            <a:pPr defTabSz="881390">
              <a:defRPr/>
            </a:pPr>
            <a:r>
              <a:rPr lang="en-US" baseline="0" dirty="0"/>
              <a:t>I’ve also provided numbers and web links to various resources at the state level. </a:t>
            </a:r>
            <a:endParaRPr lang="en-US" dirty="0"/>
          </a:p>
          <a:p>
            <a:pPr defTabSz="881390">
              <a:defRPr/>
            </a:pPr>
            <a:endParaRPr lang="en-US" dirty="0"/>
          </a:p>
          <a:p>
            <a:pPr defTabSz="881390">
              <a:defRPr/>
            </a:pPr>
            <a:r>
              <a:rPr lang="en-US" i="1" dirty="0"/>
              <a:t>Emergency after hours: 608-258-0099 </a:t>
            </a:r>
            <a:r>
              <a:rPr lang="en-US" i="1" dirty="0">
                <a:solidFill>
                  <a:schemeClr val="accent6">
                    <a:lumMod val="75000"/>
                  </a:schemeClr>
                </a:solidFill>
              </a:rPr>
              <a:t>This is not for the general public!</a:t>
            </a:r>
          </a:p>
          <a:p>
            <a:endParaRPr lang="en-US" dirty="0"/>
          </a:p>
        </p:txBody>
      </p:sp>
    </p:spTree>
    <p:extLst>
      <p:ext uri="{BB962C8B-B14F-4D97-AF65-F5344CB8AC3E}">
        <p14:creationId xmlns:p14="http://schemas.microsoft.com/office/powerpoint/2010/main" val="1970956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915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baseline="0" dirty="0"/>
              <a:t>Rabies virus is typically transmitted through the bite of an infected animal. The virus initially binds to and multiplies in myocytes at the bite site. The virus is highly neurotropic and enters the peripheral nerve cells by binding with the nicotinic acetylcholine receptors.</a:t>
            </a:r>
            <a:endParaRPr lang="en-US" dirty="0"/>
          </a:p>
          <a:p>
            <a:endParaRPr lang="en-US" dirty="0"/>
          </a:p>
          <a:p>
            <a:endParaRPr lang="en-US" dirty="0"/>
          </a:p>
        </p:txBody>
      </p:sp>
    </p:spTree>
    <p:extLst>
      <p:ext uri="{BB962C8B-B14F-4D97-AF65-F5344CB8AC3E}">
        <p14:creationId xmlns:p14="http://schemas.microsoft.com/office/powerpoint/2010/main" val="333388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Once in the nerve, </a:t>
            </a:r>
            <a:r>
              <a:rPr lang="en-US" baseline="0" dirty="0"/>
              <a:t>the virus then moves up the nerve cells via axonal transport towards the CNS,  </a:t>
            </a:r>
          </a:p>
          <a:p>
            <a:r>
              <a:rPr lang="en-US" baseline="0" dirty="0"/>
              <a:t>&lt;click&gt; Then, the virus moves rapidly up and replicates in the spinal cord to the brain. This is when the person or animal will start exhibiting rabies signs and symptoms. </a:t>
            </a:r>
          </a:p>
          <a:p>
            <a:r>
              <a:rPr lang="en-US" baseline="0" dirty="0"/>
              <a:t>&lt;click&gt; At this point, the virus will travel back out of the CNS to various organs, including the salivary glands, resulting in the viral excretion in saliva – so the cycle could continue.</a:t>
            </a:r>
          </a:p>
          <a:p>
            <a:r>
              <a:rPr lang="en-US" baseline="0" dirty="0"/>
              <a:t>&lt;click&gt; an important thing to remember is that rabies virus is always in the brain before it’s in the saliva. This forms the basis of the systems to observe or test animals to determine if they could have been shedding virus in the saliva at the time of a bite. </a:t>
            </a:r>
          </a:p>
          <a:p>
            <a:r>
              <a:rPr lang="en-US" baseline="0" dirty="0"/>
              <a:t>There is no transmission during the incubation period before the virus is in the brain AND salivary glands.</a:t>
            </a:r>
          </a:p>
          <a:p>
            <a:endParaRPr lang="en-US" dirty="0"/>
          </a:p>
          <a:p>
            <a:endParaRPr lang="en-US" dirty="0"/>
          </a:p>
        </p:txBody>
      </p:sp>
    </p:spTree>
    <p:extLst>
      <p:ext uri="{BB962C8B-B14F-4D97-AF65-F5344CB8AC3E}">
        <p14:creationId xmlns:p14="http://schemas.microsoft.com/office/powerpoint/2010/main" val="1338591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dirty="0"/>
              <a:t>Human</a:t>
            </a:r>
            <a:r>
              <a:rPr lang="en-US" baseline="0" dirty="0"/>
              <a:t> r</a:t>
            </a:r>
            <a:r>
              <a:rPr lang="en-US" dirty="0"/>
              <a:t>abies disease occurs</a:t>
            </a:r>
            <a:r>
              <a:rPr lang="en-US" baseline="0" dirty="0"/>
              <a:t> worldwide in more than 150 countries and territories.  It causes tens of thousands of deaths annually, most of which occur in Asia and Africa. Children under 15 are most at risk, because they are most likely to suffer dog bites. 99% of human rabies deaths are attributed to dog bites and canine variant rabies</a:t>
            </a:r>
          </a:p>
          <a:p>
            <a:pPr defTabSz="914266"/>
            <a:r>
              <a:rPr lang="en-US" baseline="0" dirty="0"/>
              <a:t>--------------------</a:t>
            </a:r>
          </a:p>
          <a:p>
            <a:pPr defTabSz="914266">
              <a:defRPr/>
            </a:pPr>
            <a:r>
              <a:rPr lang="en-US" baseline="0" dirty="0"/>
              <a:t>Source: </a:t>
            </a:r>
            <a:r>
              <a:rPr lang="en-US" dirty="0"/>
              <a:t>http://www.who.int/news-room/fact-sheets/detail/rabies </a:t>
            </a:r>
          </a:p>
          <a:p>
            <a:pPr defTabSz="914266">
              <a:defRPr/>
            </a:pPr>
            <a:r>
              <a:rPr lang="en-US" dirty="0"/>
              <a:t>Image Library: </a:t>
            </a:r>
            <a:r>
              <a:rPr lang="en-US" b="0" i="0" dirty="0">
                <a:solidFill>
                  <a:srgbClr val="1C1D1F"/>
                </a:solidFill>
                <a:effectLst/>
                <a:latin typeface="Public Sans Web"/>
              </a:rPr>
              <a:t>aggressive-looking-dog.jpg</a:t>
            </a:r>
            <a:endParaRPr lang="en-US" dirty="0"/>
          </a:p>
          <a:p>
            <a:endParaRPr lang="en-US" baseline="0" dirty="0"/>
          </a:p>
        </p:txBody>
      </p:sp>
    </p:spTree>
    <p:extLst>
      <p:ext uri="{BB962C8B-B14F-4D97-AF65-F5344CB8AC3E}">
        <p14:creationId xmlns:p14="http://schemas.microsoft.com/office/powerpoint/2010/main" val="219095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373063"/>
            <a:ext cx="1776413" cy="1000125"/>
          </a:xfrm>
        </p:spPr>
      </p:sp>
      <p:sp>
        <p:nvSpPr>
          <p:cNvPr id="3" name="Notes Placeholder 2"/>
          <p:cNvSpPr>
            <a:spLocks noGrp="1"/>
          </p:cNvSpPr>
          <p:nvPr>
            <p:ph type="body" idx="1"/>
          </p:nvPr>
        </p:nvSpPr>
        <p:spPr/>
        <p:txBody>
          <a:bodyPr/>
          <a:lstStyle/>
          <a:p>
            <a:r>
              <a:rPr lang="en-US" baseline="0" dirty="0"/>
              <a:t>This Map from the WHO shows WHERE canine variant rabies is still endemic.</a:t>
            </a:r>
          </a:p>
          <a:p>
            <a:r>
              <a:rPr lang="en-US" baseline="0" dirty="0"/>
              <a:t>So you can see, in green and yellow, that N. America, much of central and S. America, most of Europe, Japan, Australia, New Zealand and a few other countries have eliminated or controlled dog rabies.</a:t>
            </a:r>
          </a:p>
          <a:p>
            <a:r>
              <a:rPr lang="en-US" baseline="0" dirty="0"/>
              <a:t>You should notice the dark orange and red areas, where dog rabies is endemic and causing endemic human cases from dog transmission.</a:t>
            </a:r>
          </a:p>
          <a:p>
            <a:r>
              <a:rPr lang="en-US" baseline="0" dirty="0"/>
              <a:t> ______________</a:t>
            </a:r>
          </a:p>
          <a:p>
            <a:r>
              <a:rPr lang="en-US" dirty="0"/>
              <a:t>http://www.who.int/rabies/Presence_dog_transmitted_human_Rabies_2014.png?ua=1 </a:t>
            </a:r>
          </a:p>
          <a:p>
            <a:r>
              <a:rPr lang="en-US" dirty="0"/>
              <a:t>Presence of dog-transmitted</a:t>
            </a:r>
            <a:r>
              <a:rPr lang="en-US" baseline="0" dirty="0"/>
              <a:t> human rabies based on the most recent data point from different sources, 2010-2014 – WHO</a:t>
            </a:r>
          </a:p>
        </p:txBody>
      </p:sp>
    </p:spTree>
    <p:extLst>
      <p:ext uri="{BB962C8B-B14F-4D97-AF65-F5344CB8AC3E}">
        <p14:creationId xmlns:p14="http://schemas.microsoft.com/office/powerpoint/2010/main" val="691362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said, dogs act as</a:t>
            </a:r>
            <a:r>
              <a:rPr lang="en-US" baseline="0" dirty="0"/>
              <a:t> </a:t>
            </a:r>
            <a:r>
              <a:rPr lang="en-US" dirty="0"/>
              <a:t>a domestic animal reservoir for rabies – canine variant. </a:t>
            </a:r>
          </a:p>
          <a:p>
            <a:r>
              <a:rPr lang="en-US" dirty="0"/>
              <a:t>However,</a:t>
            </a:r>
            <a:r>
              <a:rPr lang="en-US" baseline="0" dirty="0"/>
              <a:t> there are also vast wildlife reservoirs for rabies viruses.  We think of these in 2 groups – bat rabies, and “terrestrial” rabies.  Of terrestrial rabies, the main reservoirs are </a:t>
            </a:r>
            <a:r>
              <a:rPr lang="en-US" baseline="0" dirty="0" err="1"/>
              <a:t>mesocarnivores</a:t>
            </a:r>
            <a:r>
              <a:rPr lang="en-US" baseline="0" dirty="0"/>
              <a:t> or “middle-sized” carnivore species – animals such as skunks, raccoons, foxes, etc. We worry about any of these reservoirs being a direct source of transmission to humans.</a:t>
            </a:r>
          </a:p>
          <a:p>
            <a:endParaRPr lang="en-US" baseline="0" dirty="0"/>
          </a:p>
          <a:p>
            <a:r>
              <a:rPr lang="en-US" baseline="0" dirty="0"/>
              <a:t>&lt;click&gt;In areas of the world where canine variant rabies has been eliminated – such as the US – domestic animals such as dogs, cats, and livestock can be bridge vectors – meaning that they can bring wildlife rabies close to humans – or bridge that gap between wildlife and humans that normally wouldn’t contact each other.</a:t>
            </a:r>
          </a:p>
          <a:p>
            <a:endParaRPr lang="en-US" baseline="0" dirty="0"/>
          </a:p>
          <a:p>
            <a:r>
              <a:rPr lang="en-US" dirty="0"/>
              <a:t>Domestic animal reservoir: dogs (canine variant)</a:t>
            </a:r>
          </a:p>
          <a:p>
            <a:r>
              <a:rPr lang="en-US" dirty="0"/>
              <a:t>Wildlife reservoirs: vast</a:t>
            </a:r>
          </a:p>
          <a:p>
            <a:pPr lvl="1"/>
            <a:r>
              <a:rPr lang="en-US" dirty="0"/>
              <a:t>Bat rabies</a:t>
            </a:r>
          </a:p>
          <a:p>
            <a:pPr lvl="1"/>
            <a:r>
              <a:rPr lang="en-US" dirty="0"/>
              <a:t>Terrestrial rabies – </a:t>
            </a:r>
            <a:r>
              <a:rPr lang="en-US" dirty="0" err="1"/>
              <a:t>mesocarnivores</a:t>
            </a:r>
            <a:r>
              <a:rPr lang="en-US" dirty="0"/>
              <a:t> (skunks, raccoons, foxes, etc.)</a:t>
            </a:r>
          </a:p>
          <a:p>
            <a:r>
              <a:rPr lang="en-US" dirty="0"/>
              <a:t>In areas where canine rabies has been eliminated, domestic animals (dogs, cats, livestock) can be bridge vectors</a:t>
            </a:r>
          </a:p>
          <a:p>
            <a:pPr lvl="1"/>
            <a:r>
              <a:rPr lang="en-US" dirty="0"/>
              <a:t>Bridge the gap between wildlife and humans</a:t>
            </a:r>
          </a:p>
          <a:p>
            <a:endParaRPr lang="en-US" dirty="0"/>
          </a:p>
        </p:txBody>
      </p:sp>
    </p:spTree>
    <p:extLst>
      <p:ext uri="{BB962C8B-B14F-4D97-AF65-F5344CB8AC3E}">
        <p14:creationId xmlns:p14="http://schemas.microsoft.com/office/powerpoint/2010/main" val="328021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385763"/>
            <a:ext cx="1833563" cy="1031875"/>
          </a:xfrm>
        </p:spPr>
      </p:sp>
      <p:sp>
        <p:nvSpPr>
          <p:cNvPr id="3" name="Notes Placeholder 2"/>
          <p:cNvSpPr>
            <a:spLocks noGrp="1"/>
          </p:cNvSpPr>
          <p:nvPr>
            <p:ph type="body" idx="1"/>
          </p:nvPr>
        </p:nvSpPr>
        <p:spPr/>
        <p:txBody>
          <a:bodyPr/>
          <a:lstStyle/>
          <a:p>
            <a:pPr defTabSz="948507">
              <a:defRPr/>
            </a:pPr>
            <a:r>
              <a:rPr lang="en-US" baseline="0" dirty="0"/>
              <a:t>Well, Even if we don’t consider our endemic rabies risk- we live in a world where people AND animals are constantly crossing international borders – and there’s always the risk of reintroduction.</a:t>
            </a:r>
          </a:p>
          <a:p>
            <a:pPr defTabSz="948507">
              <a:defRPr/>
            </a:pPr>
            <a:endParaRPr lang="en-US" baseline="0" dirty="0"/>
          </a:p>
          <a:p>
            <a:pPr defTabSz="948507">
              <a:defRPr/>
            </a:pPr>
            <a:r>
              <a:rPr lang="en-US" baseline="0" dirty="0"/>
              <a:t>&lt;click&gt; for example, In 2019 a group of dogs were rescued from Egypt and brought to the US for adoption. These animals came in legally and apparently with documentation of rabies vaccination. Despite that, one of the animals broke with rabies not long after arriving and resulted in the entire group of dogs needing to be quarantined.</a:t>
            </a:r>
          </a:p>
          <a:p>
            <a:pPr defTabSz="948507">
              <a:defRPr/>
            </a:pPr>
            <a:endParaRPr lang="en-US" baseline="0" dirty="0"/>
          </a:p>
          <a:p>
            <a:pPr defTabSz="948507">
              <a:defRPr/>
            </a:pPr>
            <a:r>
              <a:rPr lang="en-US" baseline="0" dirty="0"/>
              <a:t>&lt;click&gt; We also know that even dogs born/raised in this country and vaccinated can sometimes get rabies. Although rabies vaccines for animals are very </a:t>
            </a:r>
            <a:r>
              <a:rPr lang="en-US" baseline="0" dirty="0" err="1"/>
              <a:t>very</a:t>
            </a:r>
            <a:r>
              <a:rPr lang="en-US" baseline="0" dirty="0"/>
              <a:t> good, no vaccine is 100% effective. This is a story from 2018 in Georgia where a vaccinated dog was infected with rabies.</a:t>
            </a:r>
          </a:p>
          <a:p>
            <a:pPr defTabSz="948507">
              <a:defRPr/>
            </a:pPr>
            <a:endParaRPr lang="en-US" baseline="0" dirty="0"/>
          </a:p>
          <a:p>
            <a:pPr defTabSz="948507">
              <a:defRPr/>
            </a:pPr>
            <a:r>
              <a:rPr lang="en-US" i="1" baseline="0" dirty="0"/>
              <a:t>and there are a lot of factors that may way in to if a vaccinated dog gets rabies – maybe the exposure was prior to vaccination, maybe the animal had only a single dose and then had a large exposure with not booster – so these things do happen.</a:t>
            </a:r>
          </a:p>
          <a:p>
            <a:r>
              <a:rPr lang="en-US" sz="900" dirty="0"/>
              <a:t>----------------------</a:t>
            </a:r>
          </a:p>
          <a:p>
            <a:r>
              <a:rPr lang="en-US" sz="900" dirty="0"/>
              <a:t>https://www.kshb.com/news/local-news/dog-imported-from-egypt-by-kansas-shelter-infected-with-rabies-others-quarantined</a:t>
            </a:r>
          </a:p>
          <a:p>
            <a:r>
              <a:rPr lang="en-US" sz="900" dirty="0"/>
              <a:t>https://www.gwinnettcounty.com/web/gwinnett/NewsandEvents/NewsDetails?news=PressReleases/BOYBITTENBYRABIDDOGNEARSTONEMOUNTAININGWI </a:t>
            </a:r>
          </a:p>
        </p:txBody>
      </p:sp>
    </p:spTree>
    <p:extLst>
      <p:ext uri="{BB962C8B-B14F-4D97-AF65-F5344CB8AC3E}">
        <p14:creationId xmlns:p14="http://schemas.microsoft.com/office/powerpoint/2010/main" val="2692633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a:xfrm>
            <a:off x="-101600" y="-127000"/>
            <a:ext cx="12395200" cy="3495896"/>
          </a:xfrm>
          <a:prstGeom prst="rect">
            <a:avLst/>
          </a:prstGeom>
          <a:solidFill>
            <a:srgbClr val="1F497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a:ea typeface="+mn-ea"/>
              <a:cs typeface="+mn-cs"/>
            </a:endParaRPr>
          </a:p>
        </p:txBody>
      </p:sp>
      <p:sp>
        <p:nvSpPr>
          <p:cNvPr id="9" name="Rectangle 8"/>
          <p:cNvSpPr/>
          <p:nvPr/>
        </p:nvSpPr>
        <p:spPr>
          <a:xfrm>
            <a:off x="-101600" y="3488639"/>
            <a:ext cx="12395200" cy="3597961"/>
          </a:xfrm>
          <a:prstGeom prst="rect">
            <a:avLst/>
          </a:prstGeom>
          <a:solidFill>
            <a:srgbClr val="DBE3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a:ea typeface="+mn-ea"/>
              <a:cs typeface="+mn-cs"/>
            </a:endParaRPr>
          </a:p>
        </p:txBody>
      </p:sp>
      <p:sp>
        <p:nvSpPr>
          <p:cNvPr id="10" name="Oval 9"/>
          <p:cNvSpPr>
            <a:spLocks noChangeAspect="1"/>
          </p:cNvSpPr>
          <p:nvPr/>
        </p:nvSpPr>
        <p:spPr>
          <a:xfrm>
            <a:off x="5364480" y="2703785"/>
            <a:ext cx="1463040" cy="1463040"/>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5486400" y="2825705"/>
            <a:ext cx="1219200" cy="1219200"/>
          </a:xfrm>
          <a:prstGeom prst="rect">
            <a:avLst/>
          </a:prstGeom>
        </p:spPr>
      </p:pic>
      <p:sp>
        <p:nvSpPr>
          <p:cNvPr id="14" name="Pentagon 13"/>
          <p:cNvSpPr/>
          <p:nvPr/>
        </p:nvSpPr>
        <p:spPr>
          <a:xfrm>
            <a:off x="-101600" y="6409315"/>
            <a:ext cx="11887200" cy="365760"/>
          </a:xfrm>
          <a:prstGeom prst="homePlate">
            <a:avLst/>
          </a:prstGeom>
          <a:solidFill>
            <a:srgbClr val="1F497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a:ea typeface="+mn-ea"/>
              <a:cs typeface="+mn-cs"/>
            </a:endParaRPr>
          </a:p>
        </p:txBody>
      </p:sp>
      <p:sp>
        <p:nvSpPr>
          <p:cNvPr id="15" name="Rectangle 14"/>
          <p:cNvSpPr/>
          <p:nvPr/>
        </p:nvSpPr>
        <p:spPr>
          <a:xfrm>
            <a:off x="-101600" y="6450183"/>
            <a:ext cx="12009120" cy="307777"/>
          </a:xfrm>
          <a:prstGeom prst="rect">
            <a:avLst/>
          </a:prstGeom>
        </p:spPr>
        <p:txBody>
          <a:bodyPr wrap="square" anchor="ctr">
            <a:spAutoFit/>
          </a:bodyPr>
          <a:lstStyle/>
          <a:p>
            <a:pPr marL="112713" indent="0" algn="l"/>
            <a:r>
              <a:rPr lang="en-US" sz="1400" dirty="0">
                <a:solidFill>
                  <a:prstClr val="white"/>
                </a:solidFill>
                <a:latin typeface="+mn-lt"/>
              </a:rPr>
              <a:t>Wisconsin Department of Health Services</a:t>
            </a:r>
          </a:p>
        </p:txBody>
      </p:sp>
      <p:sp>
        <p:nvSpPr>
          <p:cNvPr id="2" name="Title 1"/>
          <p:cNvSpPr>
            <a:spLocks noGrp="1"/>
          </p:cNvSpPr>
          <p:nvPr>
            <p:ph type="title" hasCustomPrompt="1"/>
          </p:nvPr>
        </p:nvSpPr>
        <p:spPr>
          <a:xfrm>
            <a:off x="609600" y="182881"/>
            <a:ext cx="10972800" cy="2433321"/>
          </a:xfrm>
        </p:spPr>
        <p:txBody>
          <a:bodyPr/>
          <a:lstStyle>
            <a:lvl1pPr algn="ctr">
              <a:defRPr b="1" baseline="0">
                <a:solidFill>
                  <a:schemeClr val="bg1"/>
                </a:solidFill>
              </a:defRPr>
            </a:lvl1pPr>
          </a:lstStyle>
          <a:p>
            <a:r>
              <a:rPr lang="en-US" dirty="0"/>
              <a:t>Presentation Title</a:t>
            </a:r>
          </a:p>
        </p:txBody>
      </p:sp>
      <p:sp>
        <p:nvSpPr>
          <p:cNvPr id="4" name="Text Placeholder 3"/>
          <p:cNvSpPr>
            <a:spLocks noGrp="1"/>
          </p:cNvSpPr>
          <p:nvPr>
            <p:ph type="body" sz="quarter" idx="10" hasCustomPrompt="1"/>
          </p:nvPr>
        </p:nvSpPr>
        <p:spPr>
          <a:xfrm>
            <a:off x="609600" y="4241800"/>
            <a:ext cx="10972800" cy="2032000"/>
          </a:xfrm>
        </p:spPr>
        <p:txBody>
          <a:bodyPr anchor="ctr">
            <a:normAutofit/>
          </a:bodyPr>
          <a:lstStyle>
            <a:lvl1pPr marL="0" indent="0" algn="ctr">
              <a:buNone/>
              <a:defRPr sz="2400">
                <a:solidFill>
                  <a:srgbClr val="003D78"/>
                </a:solidFill>
              </a:defRPr>
            </a:lvl1pPr>
            <a:lvl2pPr marL="223837" indent="0">
              <a:buNone/>
              <a:defRPr/>
            </a:lvl2pPr>
            <a:lvl3pPr marL="457200" indent="0">
              <a:buNone/>
              <a:defRPr/>
            </a:lvl3pPr>
            <a:lvl4pPr marL="688975" indent="0">
              <a:buNone/>
              <a:defRPr/>
            </a:lvl4pPr>
            <a:lvl5pPr marL="922338" indent="0">
              <a:buNone/>
              <a:defRPr/>
            </a:lvl5pPr>
          </a:lstStyle>
          <a:p>
            <a:pPr lvl="0"/>
            <a:r>
              <a:rPr lang="en-US" dirty="0"/>
              <a:t>Presenter Name</a:t>
            </a:r>
            <a:br>
              <a:rPr lang="en-US" dirty="0"/>
            </a:br>
            <a:r>
              <a:rPr lang="en-US" dirty="0"/>
              <a:t>Job Title</a:t>
            </a:r>
            <a:br>
              <a:rPr lang="en-US" dirty="0"/>
            </a:br>
            <a:r>
              <a:rPr lang="en-US" dirty="0"/>
              <a:t>Date of Presentation</a:t>
            </a:r>
          </a:p>
        </p:txBody>
      </p:sp>
    </p:spTree>
    <p:extLst>
      <p:ext uri="{BB962C8B-B14F-4D97-AF65-F5344CB8AC3E}">
        <p14:creationId xmlns:p14="http://schemas.microsoft.com/office/powerpoint/2010/main" val="899852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edia with Caption">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609600" y="182880"/>
            <a:ext cx="10972800" cy="4267200"/>
          </a:xfrm>
        </p:spPr>
        <p:txBody>
          <a:bodyPr/>
          <a:lstStyle>
            <a:lvl1pPr marL="0" indent="0">
              <a:buNone/>
              <a:defRPr/>
            </a:lvl1pPr>
            <a:lvl2pPr marL="233362" indent="0">
              <a:buNone/>
              <a:defRPr/>
            </a:lvl2pPr>
            <a:lvl3pPr marL="457200" indent="0">
              <a:buNone/>
              <a:defRPr/>
            </a:lvl3pPr>
            <a:lvl4pPr marL="688975" indent="0">
              <a:buNone/>
              <a:defRPr/>
            </a:lvl4pPr>
            <a:lvl5pPr marL="914400" indent="0">
              <a:buNone/>
              <a:defRPr/>
            </a:lvl5pPr>
          </a:lstStyle>
          <a:p>
            <a:pPr lvl="0"/>
            <a:r>
              <a:rPr lang="en-US" dirty="0"/>
              <a:t>Click an icon to insert table, chart, SmartArt graphic, picture, or media clip</a:t>
            </a:r>
          </a:p>
        </p:txBody>
      </p:sp>
      <p:sp>
        <p:nvSpPr>
          <p:cNvPr id="5" name="Title 1"/>
          <p:cNvSpPr>
            <a:spLocks noGrp="1"/>
          </p:cNvSpPr>
          <p:nvPr>
            <p:ph type="title" hasCustomPrompt="1"/>
          </p:nvPr>
        </p:nvSpPr>
        <p:spPr>
          <a:xfrm>
            <a:off x="609600" y="4705349"/>
            <a:ext cx="10972800" cy="755652"/>
          </a:xfrm>
        </p:spPr>
        <p:txBody>
          <a:bodyPr anchor="b">
            <a:noAutofit/>
          </a:bodyPr>
          <a:lstStyle>
            <a:lvl1pPr algn="l">
              <a:defRPr sz="2400" b="1"/>
            </a:lvl1pPr>
          </a:lstStyle>
          <a:p>
            <a:r>
              <a:rPr lang="en-US" dirty="0"/>
              <a:t>Click to Add Caption</a:t>
            </a:r>
          </a:p>
        </p:txBody>
      </p:sp>
      <p:sp>
        <p:nvSpPr>
          <p:cNvPr id="6" name="Text Placeholder 3"/>
          <p:cNvSpPr>
            <a:spLocks noGrp="1"/>
          </p:cNvSpPr>
          <p:nvPr>
            <p:ph type="body" sz="half" idx="11" hasCustomPrompt="1"/>
          </p:nvPr>
        </p:nvSpPr>
        <p:spPr>
          <a:xfrm>
            <a:off x="609600" y="5461000"/>
            <a:ext cx="10972800" cy="812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description</a:t>
            </a:r>
          </a:p>
        </p:txBody>
      </p:sp>
    </p:spTree>
    <p:extLst>
      <p:ext uri="{BB962C8B-B14F-4D97-AF65-F5344CB8AC3E}">
        <p14:creationId xmlns:p14="http://schemas.microsoft.com/office/powerpoint/2010/main" val="14407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edia No Title">
    <p:spTree>
      <p:nvGrpSpPr>
        <p:cNvPr id="1" name=""/>
        <p:cNvGrpSpPr/>
        <p:nvPr/>
      </p:nvGrpSpPr>
      <p:grpSpPr>
        <a:xfrm>
          <a:off x="0" y="0"/>
          <a:ext cx="0" cy="0"/>
          <a:chOff x="0" y="0"/>
          <a:chExt cx="0" cy="0"/>
        </a:xfrm>
      </p:grpSpPr>
      <p:sp>
        <p:nvSpPr>
          <p:cNvPr id="3" name="Content Placeholder 3"/>
          <p:cNvSpPr>
            <a:spLocks noGrp="1"/>
          </p:cNvSpPr>
          <p:nvPr>
            <p:ph sz="quarter" idx="10" hasCustomPrompt="1"/>
          </p:nvPr>
        </p:nvSpPr>
        <p:spPr>
          <a:xfrm>
            <a:off x="609600" y="182880"/>
            <a:ext cx="10972800" cy="6096000"/>
          </a:xfrm>
        </p:spPr>
        <p:txBody>
          <a:bodyPr/>
          <a:lstStyle>
            <a:lvl1pPr marL="0" indent="0">
              <a:buNone/>
              <a:defRPr/>
            </a:lvl1pPr>
            <a:lvl2pPr marL="233362" indent="0">
              <a:buNone/>
              <a:defRPr/>
            </a:lvl2pPr>
            <a:lvl3pPr marL="457200" indent="0">
              <a:buNone/>
              <a:defRPr/>
            </a:lvl3pPr>
            <a:lvl4pPr marL="688975" indent="0">
              <a:buNone/>
              <a:defRPr/>
            </a:lvl4pPr>
            <a:lvl5pPr marL="914400" indent="0">
              <a:buNone/>
              <a:defRPr/>
            </a:lvl5pPr>
          </a:lstStyle>
          <a:p>
            <a:pPr lvl="0"/>
            <a:r>
              <a:rPr lang="en-US" dirty="0"/>
              <a:t>Click an icon to insert table, chart, SmartArt graphic, picture, or media clip</a:t>
            </a:r>
          </a:p>
        </p:txBody>
      </p:sp>
    </p:spTree>
    <p:extLst>
      <p:ext uri="{BB962C8B-B14F-4D97-AF65-F5344CB8AC3E}">
        <p14:creationId xmlns:p14="http://schemas.microsoft.com/office/powerpoint/2010/main" val="21850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77926"/>
            <a:ext cx="10972800" cy="1036637"/>
          </a:xfrm>
        </p:spPr>
        <p:txBody>
          <a:bodyPr/>
          <a:lstStyle>
            <a:lvl1pPr algn="l">
              <a:defRPr>
                <a:latin typeface="+mj-lt"/>
              </a:defRPr>
            </a:lvl1pPr>
          </a:lstStyle>
          <a:p>
            <a:r>
              <a:rPr lang="en-US" dirty="0"/>
              <a:t>Click to Edit Master Title Style</a:t>
            </a:r>
          </a:p>
        </p:txBody>
      </p:sp>
      <p:sp>
        <p:nvSpPr>
          <p:cNvPr id="3" name="Content Placeholder 2"/>
          <p:cNvSpPr>
            <a:spLocks noGrp="1"/>
          </p:cNvSpPr>
          <p:nvPr>
            <p:ph idx="1" hasCustomPrompt="1"/>
          </p:nvPr>
        </p:nvSpPr>
        <p:spPr>
          <a:xfrm>
            <a:off x="609600" y="1521610"/>
            <a:ext cx="10972800" cy="4744720"/>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679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7315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061418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77926"/>
            <a:ext cx="10972800" cy="1036637"/>
          </a:xfrm>
        </p:spPr>
        <p:txBody>
          <a:bodyPr/>
          <a:lstStyle>
            <a:lvl1pPr algn="l">
              <a:defRPr>
                <a:latin typeface="+mj-lt"/>
              </a:defRPr>
            </a:lvl1pPr>
          </a:lstStyle>
          <a:p>
            <a:r>
              <a:rPr lang="en-US" dirty="0"/>
              <a:t>Click to Edit Master Title Style</a:t>
            </a:r>
          </a:p>
        </p:txBody>
      </p:sp>
      <p:sp>
        <p:nvSpPr>
          <p:cNvPr id="3" name="Content Placeholder 2"/>
          <p:cNvSpPr>
            <a:spLocks noGrp="1"/>
          </p:cNvSpPr>
          <p:nvPr>
            <p:ph idx="1" hasCustomPrompt="1"/>
          </p:nvPr>
        </p:nvSpPr>
        <p:spPr>
          <a:xfrm>
            <a:off x="609600" y="1521610"/>
            <a:ext cx="10972800" cy="4744720"/>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2"/>
          </p:nvPr>
        </p:nvSpPr>
        <p:spPr>
          <a:xfrm>
            <a:off x="11358880" y="6475413"/>
            <a:ext cx="711200" cy="307975"/>
          </a:xfrm>
          <a:prstGeom prst="rect">
            <a:avLst/>
          </a:prstGeom>
        </p:spPr>
        <p:txBody>
          <a:bodyPr/>
          <a:lstStyle>
            <a:lvl1pPr>
              <a:defRPr>
                <a:solidFill>
                  <a:schemeClr val="bg1"/>
                </a:solidFill>
              </a:defRPr>
            </a:lvl1pPr>
          </a:lstStyle>
          <a:p>
            <a:pPr>
              <a:defRPr/>
            </a:pPr>
            <a:fld id="{BA05B184-A062-4D13-B25A-EF498B63B003}"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454506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358880" y="6475413"/>
            <a:ext cx="711200" cy="307975"/>
          </a:xfrm>
          <a:prstGeom prst="rect">
            <a:avLst/>
          </a:prstGeom>
        </p:spPr>
        <p:txBody>
          <a:bodyPr/>
          <a:lstStyle>
            <a:lvl1pPr>
              <a:defRPr>
                <a:solidFill>
                  <a:schemeClr val="bg1"/>
                </a:solidFill>
              </a:defRPr>
            </a:lvl1pPr>
          </a:lstStyle>
          <a:p>
            <a:pPr>
              <a:defRPr/>
            </a:pPr>
            <a:fld id="{968B637B-4BBF-4421-A6CE-57761E642D83}" type="slidenum">
              <a:rPr lang="en-US" smtClean="0">
                <a:solidFill>
                  <a:prstClr val="white"/>
                </a:solidFill>
              </a:rPr>
              <a:pPr>
                <a:defRPr/>
              </a:pPr>
              <a:t>‹#›</a:t>
            </a:fld>
            <a:endParaRPr lang="en-US" dirty="0">
              <a:solidFill>
                <a:prstClr val="white"/>
              </a:solidFill>
            </a:endParaRPr>
          </a:p>
        </p:txBody>
      </p:sp>
      <p:sp>
        <p:nvSpPr>
          <p:cNvPr id="7" name="Content Placeholder 2"/>
          <p:cNvSpPr>
            <a:spLocks noGrp="1"/>
          </p:cNvSpPr>
          <p:nvPr>
            <p:ph sz="half" idx="1"/>
          </p:nvPr>
        </p:nvSpPr>
        <p:spPr>
          <a:xfrm>
            <a:off x="609600" y="675640"/>
            <a:ext cx="5384800" cy="55219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9296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a:xfrm>
            <a:off x="11358880" y="6475413"/>
            <a:ext cx="711200" cy="307975"/>
          </a:xfrm>
          <a:prstGeom prst="rect">
            <a:avLst/>
          </a:prstGeom>
        </p:spPr>
        <p:txBody>
          <a:bodyPr/>
          <a:lstStyle/>
          <a:p>
            <a:pPr>
              <a:defRPr/>
            </a:pPr>
            <a:fld id="{43861BFF-92AD-4B19-9909-DA3357BA777B}"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80051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264" y="1600201"/>
            <a:ext cx="11375136" cy="4525433"/>
          </a:xfrm>
          <a:prstGeom prst="rect">
            <a:avLst/>
          </a:prstGeom>
        </p:spPr>
        <p:txBody>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588885" y="6344454"/>
            <a:ext cx="3860800" cy="366183"/>
          </a:xfrm>
          <a:prstGeom prst="rect">
            <a:avLst/>
          </a:prstGeom>
        </p:spPr>
        <p:txBody>
          <a:bodyPr/>
          <a:lstStyle>
            <a:lvl1pPr>
              <a:defRPr sz="2400">
                <a:latin typeface="Arial" panose="020B0604020202020204" pitchFamily="34" charset="0"/>
                <a:cs typeface="Arial" panose="020B0604020202020204" pitchFamily="34" charset="0"/>
              </a:defRPr>
            </a:lvl1pPr>
          </a:lstStyle>
          <a:p>
            <a:endParaRPr lang="en-US" dirty="0"/>
          </a:p>
        </p:txBody>
      </p:sp>
      <p:sp>
        <p:nvSpPr>
          <p:cNvPr id="8" name="Title 1"/>
          <p:cNvSpPr>
            <a:spLocks noGrp="1"/>
          </p:cNvSpPr>
          <p:nvPr>
            <p:ph type="title"/>
          </p:nvPr>
        </p:nvSpPr>
        <p:spPr>
          <a:xfrm>
            <a:off x="207264" y="585149"/>
            <a:ext cx="11582400" cy="780288"/>
          </a:xfrm>
          <a:prstGeom prst="rect">
            <a:avLst/>
          </a:prstGeom>
        </p:spPr>
        <p:txBody>
          <a:bodyPr/>
          <a:lstStyle>
            <a:lvl1pPr algn="l">
              <a:defRPr sz="3733" b="1">
                <a:solidFill>
                  <a:srgbClr val="002D73"/>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36852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264" y="1600201"/>
            <a:ext cx="11375136" cy="4525433"/>
          </a:xfrm>
          <a:prstGeom prst="rect">
            <a:avLst/>
          </a:prstGeom>
        </p:spPr>
        <p:txBody>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588885" y="6344454"/>
            <a:ext cx="3860800" cy="366183"/>
          </a:xfrm>
          <a:prstGeom prst="rect">
            <a:avLst/>
          </a:prstGeom>
        </p:spPr>
        <p:txBody>
          <a:bodyPr/>
          <a:lstStyle>
            <a:lvl1pPr>
              <a:defRPr sz="2400">
                <a:latin typeface="Arial" panose="020B0604020202020204" pitchFamily="34" charset="0"/>
                <a:cs typeface="Arial" panose="020B0604020202020204" pitchFamily="34" charset="0"/>
              </a:defRPr>
            </a:lvl1pPr>
          </a:lstStyle>
          <a:p>
            <a:endParaRPr lang="en-US" dirty="0"/>
          </a:p>
        </p:txBody>
      </p:sp>
      <p:sp>
        <p:nvSpPr>
          <p:cNvPr id="8" name="Title 1"/>
          <p:cNvSpPr>
            <a:spLocks noGrp="1"/>
          </p:cNvSpPr>
          <p:nvPr>
            <p:ph type="title"/>
          </p:nvPr>
        </p:nvSpPr>
        <p:spPr>
          <a:xfrm>
            <a:off x="207264" y="585149"/>
            <a:ext cx="11582400" cy="780288"/>
          </a:xfrm>
          <a:prstGeom prst="rect">
            <a:avLst/>
          </a:prstGeom>
        </p:spPr>
        <p:txBody>
          <a:bodyPr/>
          <a:lstStyle>
            <a:lvl1pPr algn="l">
              <a:defRPr sz="3733" b="1">
                <a:solidFill>
                  <a:srgbClr val="002D73"/>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30305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Placeholder 11"/>
          <p:cNvSpPr>
            <a:spLocks noGrp="1"/>
          </p:cNvSpPr>
          <p:nvPr>
            <p:ph type="title" hasCustomPrompt="1"/>
          </p:nvPr>
        </p:nvSpPr>
        <p:spPr>
          <a:xfrm>
            <a:off x="609600" y="182880"/>
            <a:ext cx="10972800" cy="1524000"/>
          </a:xfrm>
          <a:prstGeom prst="rect">
            <a:avLst/>
          </a:prstGeom>
        </p:spPr>
        <p:txBody>
          <a:bodyPr vert="horz" lIns="91440" tIns="45720" rIns="91440" bIns="45720" rtlCol="0" anchor="ctr">
            <a:normAutofit/>
          </a:bodyPr>
          <a:lstStyle>
            <a:lvl1pPr>
              <a:defRPr/>
            </a:lvl1pPr>
          </a:lstStyle>
          <a:p>
            <a:r>
              <a:rPr lang="en-US" dirty="0"/>
              <a:t>Click to Add Slide Title</a:t>
            </a:r>
          </a:p>
        </p:txBody>
      </p:sp>
      <p:sp>
        <p:nvSpPr>
          <p:cNvPr id="9" name="Content Placeholder 8"/>
          <p:cNvSpPr>
            <a:spLocks noGrp="1"/>
          </p:cNvSpPr>
          <p:nvPr>
            <p:ph sz="quarter" idx="13" hasCustomPrompt="1"/>
          </p:nvPr>
        </p:nvSpPr>
        <p:spPr>
          <a:xfrm>
            <a:off x="609600" y="1719072"/>
            <a:ext cx="10972800" cy="4572000"/>
          </a:xfrm>
        </p:spPr>
        <p:txBody>
          <a:bodyPr/>
          <a:lstStyle>
            <a:lvl1pPr>
              <a:spcAft>
                <a:spcPts val="1200"/>
              </a:spcAft>
              <a:buClr>
                <a:srgbClr val="003D78"/>
              </a:buClr>
              <a:defRPr>
                <a:solidFill>
                  <a:schemeClr val="tx1"/>
                </a:solidFill>
              </a:defRPr>
            </a:lvl1pPr>
            <a:lvl2pPr>
              <a:spcAft>
                <a:spcPts val="1200"/>
              </a:spcAft>
              <a:buClr>
                <a:srgbClr val="003D78"/>
              </a:buClr>
              <a:defRPr>
                <a:solidFill>
                  <a:schemeClr val="tx1"/>
                </a:solidFill>
              </a:defRPr>
            </a:lvl2pPr>
            <a:lvl3pPr>
              <a:spcAft>
                <a:spcPts val="1200"/>
              </a:spcAft>
              <a:buClr>
                <a:srgbClr val="003D78"/>
              </a:buClr>
              <a:defRPr>
                <a:solidFill>
                  <a:schemeClr val="tx1"/>
                </a:solidFill>
              </a:defRPr>
            </a:lvl3pPr>
            <a:lvl4pPr>
              <a:spcAft>
                <a:spcPts val="1200"/>
              </a:spcAft>
              <a:buClr>
                <a:srgbClr val="003D78"/>
              </a:buClr>
              <a:defRPr>
                <a:solidFill>
                  <a:schemeClr val="tx1"/>
                </a:solidFill>
              </a:defRPr>
            </a:lvl4pPr>
            <a:lvl5pPr>
              <a:spcAft>
                <a:spcPts val="1200"/>
              </a:spcAft>
              <a:buClr>
                <a:srgbClr val="003D78"/>
              </a:buClr>
              <a:defRPr>
                <a:solidFill>
                  <a:schemeClr val="tx1"/>
                </a:solidFill>
              </a:defRPr>
            </a:lvl5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8215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264" y="1600201"/>
            <a:ext cx="11375136" cy="4525433"/>
          </a:xfrm>
          <a:prstGeom prst="rect">
            <a:avLst/>
          </a:prstGeom>
        </p:spPr>
        <p:txBody>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588885" y="6344454"/>
            <a:ext cx="3860800" cy="366183"/>
          </a:xfrm>
          <a:prstGeom prst="rect">
            <a:avLst/>
          </a:prstGeom>
        </p:spPr>
        <p:txBody>
          <a:bodyPr/>
          <a:lstStyle>
            <a:lvl1pPr>
              <a:defRPr sz="2400">
                <a:latin typeface="Arial" panose="020B0604020202020204" pitchFamily="34" charset="0"/>
                <a:cs typeface="Arial" panose="020B0604020202020204" pitchFamily="34" charset="0"/>
              </a:defRPr>
            </a:lvl1pPr>
          </a:lstStyle>
          <a:p>
            <a:endParaRPr lang="en-US" dirty="0"/>
          </a:p>
        </p:txBody>
      </p:sp>
      <p:sp>
        <p:nvSpPr>
          <p:cNvPr id="8" name="Title 1"/>
          <p:cNvSpPr>
            <a:spLocks noGrp="1"/>
          </p:cNvSpPr>
          <p:nvPr>
            <p:ph type="title"/>
          </p:nvPr>
        </p:nvSpPr>
        <p:spPr>
          <a:xfrm>
            <a:off x="207264" y="585149"/>
            <a:ext cx="11582400" cy="780288"/>
          </a:xfrm>
          <a:prstGeom prst="rect">
            <a:avLst/>
          </a:prstGeom>
        </p:spPr>
        <p:txBody>
          <a:bodyPr/>
          <a:lstStyle>
            <a:lvl1pPr algn="l">
              <a:defRPr sz="3733" b="1">
                <a:solidFill>
                  <a:srgbClr val="002D73"/>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221353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17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1F497D"/>
        </a:solidFill>
        <a:effectLst/>
      </p:bgPr>
    </p:bg>
    <p:spTree>
      <p:nvGrpSpPr>
        <p:cNvPr id="1" name=""/>
        <p:cNvGrpSpPr/>
        <p:nvPr/>
      </p:nvGrpSpPr>
      <p:grpSpPr>
        <a:xfrm>
          <a:off x="0" y="0"/>
          <a:ext cx="0" cy="0"/>
          <a:chOff x="0" y="0"/>
          <a:chExt cx="0" cy="0"/>
        </a:xfrm>
      </p:grpSpPr>
      <p:sp>
        <p:nvSpPr>
          <p:cNvPr id="7" name="Rectangle 9"/>
          <p:cNvSpPr/>
          <p:nvPr/>
        </p:nvSpPr>
        <p:spPr>
          <a:xfrm>
            <a:off x="-101600" y="4964956"/>
            <a:ext cx="11887200" cy="1463040"/>
          </a:xfrm>
          <a:prstGeom prst="homePlate">
            <a:avLst/>
          </a:prstGeom>
          <a:solidFill>
            <a:srgbClr val="DBE3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a:ea typeface="+mn-ea"/>
              <a:cs typeface="+mn-cs"/>
            </a:endParaRPr>
          </a:p>
        </p:txBody>
      </p:sp>
      <p:sp>
        <p:nvSpPr>
          <p:cNvPr id="2" name="Title 1"/>
          <p:cNvSpPr>
            <a:spLocks noGrp="1"/>
          </p:cNvSpPr>
          <p:nvPr>
            <p:ph type="title" hasCustomPrompt="1"/>
          </p:nvPr>
        </p:nvSpPr>
        <p:spPr>
          <a:xfrm>
            <a:off x="304800" y="1295400"/>
            <a:ext cx="10972800" cy="1524000"/>
          </a:xfrm>
        </p:spPr>
        <p:txBody>
          <a:bodyPr>
            <a:normAutofit/>
          </a:bodyPr>
          <a:lstStyle>
            <a:lvl1pPr algn="l">
              <a:defRPr sz="3200">
                <a:solidFill>
                  <a:schemeClr val="bg1"/>
                </a:solidFill>
              </a:defRPr>
            </a:lvl1pPr>
          </a:lstStyle>
          <a:p>
            <a:r>
              <a:rPr lang="en-US" dirty="0"/>
              <a:t>Section Title</a:t>
            </a:r>
          </a:p>
        </p:txBody>
      </p:sp>
      <p:sp>
        <p:nvSpPr>
          <p:cNvPr id="5" name="Text Placeholder 2"/>
          <p:cNvSpPr>
            <a:spLocks noGrp="1"/>
          </p:cNvSpPr>
          <p:nvPr>
            <p:ph type="body" sz="quarter" idx="10" hasCustomPrompt="1"/>
          </p:nvPr>
        </p:nvSpPr>
        <p:spPr>
          <a:xfrm>
            <a:off x="304800" y="4939556"/>
            <a:ext cx="10801349" cy="1524000"/>
          </a:xfrm>
        </p:spPr>
        <p:txBody>
          <a:bodyPr anchor="ctr">
            <a:normAutofit/>
          </a:bodyPr>
          <a:lstStyle>
            <a:lvl1pPr marL="0" indent="0">
              <a:buNone/>
              <a:defRPr sz="2000" b="1">
                <a:solidFill>
                  <a:srgbClr val="003D78"/>
                </a:solidFill>
              </a:defRPr>
            </a:lvl1pPr>
          </a:lstStyle>
          <a:p>
            <a:pPr lvl="0"/>
            <a:r>
              <a:rPr lang="en-US" dirty="0"/>
              <a:t>Subtitle</a:t>
            </a:r>
          </a:p>
        </p:txBody>
      </p:sp>
    </p:spTree>
    <p:extLst>
      <p:ext uri="{BB962C8B-B14F-4D97-AF65-F5344CB8AC3E}">
        <p14:creationId xmlns:p14="http://schemas.microsoft.com/office/powerpoint/2010/main" val="58269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09600" y="182880"/>
            <a:ext cx="10972800" cy="1524000"/>
          </a:xfrm>
        </p:spPr>
        <p:txBody>
          <a:bodyPr/>
          <a:lstStyle>
            <a:lvl1pPr>
              <a:defRPr/>
            </a:lvl1pPr>
          </a:lstStyle>
          <a:p>
            <a:r>
              <a:rPr lang="en-US" dirty="0"/>
              <a:t>Click to Add Title Slide</a:t>
            </a:r>
          </a:p>
        </p:txBody>
      </p:sp>
      <p:sp>
        <p:nvSpPr>
          <p:cNvPr id="11" name="Content Placeholder 10"/>
          <p:cNvSpPr>
            <a:spLocks noGrp="1"/>
          </p:cNvSpPr>
          <p:nvPr>
            <p:ph sz="quarter" idx="10" hasCustomPrompt="1"/>
          </p:nvPr>
        </p:nvSpPr>
        <p:spPr>
          <a:xfrm>
            <a:off x="609600" y="1719072"/>
            <a:ext cx="5364480" cy="4572000"/>
          </a:xfrm>
        </p:spPr>
        <p:txBody>
          <a:bodyPr>
            <a:normAutofit/>
          </a:bodyPr>
          <a:lstStyle>
            <a:lvl1pPr>
              <a:defRPr sz="2400"/>
            </a:lvl1pPr>
            <a:lvl2pPr>
              <a:defRPr sz="2000"/>
            </a:lvl2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12" name="Content Placeholder 10"/>
          <p:cNvSpPr>
            <a:spLocks noGrp="1"/>
          </p:cNvSpPr>
          <p:nvPr>
            <p:ph sz="quarter" idx="11" hasCustomPrompt="1"/>
          </p:nvPr>
        </p:nvSpPr>
        <p:spPr>
          <a:xfrm>
            <a:off x="6217920" y="1719072"/>
            <a:ext cx="5364480" cy="4572000"/>
          </a:xfrm>
        </p:spPr>
        <p:txBody>
          <a:bodyPr>
            <a:normAutofit/>
          </a:bodyPr>
          <a:lstStyle>
            <a:lvl1pPr>
              <a:defRPr sz="2400"/>
            </a:lvl1pPr>
            <a:lvl2pPr>
              <a:defRPr sz="2000"/>
            </a:lvl2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340061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09600" y="182880"/>
            <a:ext cx="10972800" cy="1524000"/>
          </a:xfrm>
        </p:spPr>
        <p:txBody>
          <a:bodyPr/>
          <a:lstStyle>
            <a:lvl1pPr>
              <a:defRPr/>
            </a:lvl1pPr>
          </a:lstStyle>
          <a:p>
            <a:r>
              <a:rPr lang="en-US" dirty="0"/>
              <a:t>Click to Add Title Slide</a:t>
            </a:r>
          </a:p>
        </p:txBody>
      </p:sp>
      <p:sp>
        <p:nvSpPr>
          <p:cNvPr id="5" name="Content Placeholder 2"/>
          <p:cNvSpPr>
            <a:spLocks noGrp="1"/>
          </p:cNvSpPr>
          <p:nvPr>
            <p:ph sz="half" idx="1" hasCustomPrompt="1"/>
          </p:nvPr>
        </p:nvSpPr>
        <p:spPr>
          <a:xfrm>
            <a:off x="609600" y="1719072"/>
            <a:ext cx="3657600" cy="4572000"/>
          </a:xfrm>
        </p:spPr>
        <p:txBody>
          <a:bodyPr>
            <a:normAutofit/>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or type with bullets</a:t>
            </a:r>
          </a:p>
          <a:p>
            <a:pPr lvl="1"/>
            <a:r>
              <a:rPr lang="en-US" dirty="0"/>
              <a:t>Second level</a:t>
            </a:r>
          </a:p>
        </p:txBody>
      </p:sp>
      <p:sp>
        <p:nvSpPr>
          <p:cNvPr id="6" name="Content Placeholder 3"/>
          <p:cNvSpPr>
            <a:spLocks noGrp="1"/>
          </p:cNvSpPr>
          <p:nvPr>
            <p:ph sz="half" idx="2" hasCustomPrompt="1"/>
          </p:nvPr>
        </p:nvSpPr>
        <p:spPr>
          <a:xfrm>
            <a:off x="4267200" y="1719072"/>
            <a:ext cx="7315200" cy="4572000"/>
          </a:xfrm>
        </p:spPr>
        <p:txBody>
          <a:bodyPr>
            <a:normAutofit/>
          </a:bodyPr>
          <a:lstStyle>
            <a:lvl1pPr marL="0" indent="0">
              <a:buNone/>
              <a:defRPr sz="2000" baseline="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an icon to insert table, chart, SmartArt graphic, picture, or media clip</a:t>
            </a:r>
          </a:p>
        </p:txBody>
      </p:sp>
    </p:spTree>
    <p:extLst>
      <p:ext uri="{BB962C8B-B14F-4D97-AF65-F5344CB8AC3E}">
        <p14:creationId xmlns:p14="http://schemas.microsoft.com/office/powerpoint/2010/main" val="395467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3">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09600" y="182880"/>
            <a:ext cx="10972800" cy="1524000"/>
          </a:xfrm>
        </p:spPr>
        <p:txBody>
          <a:bodyPr/>
          <a:lstStyle>
            <a:lvl1pPr>
              <a:defRPr/>
            </a:lvl1pPr>
          </a:lstStyle>
          <a:p>
            <a:r>
              <a:rPr lang="en-US" dirty="0"/>
              <a:t>Click to Add Title Slide</a:t>
            </a:r>
          </a:p>
        </p:txBody>
      </p:sp>
      <p:sp>
        <p:nvSpPr>
          <p:cNvPr id="7" name="Content Placeholder 2"/>
          <p:cNvSpPr>
            <a:spLocks noGrp="1"/>
          </p:cNvSpPr>
          <p:nvPr>
            <p:ph sz="half" idx="1" hasCustomPrompt="1"/>
          </p:nvPr>
        </p:nvSpPr>
        <p:spPr>
          <a:xfrm>
            <a:off x="609600" y="1719072"/>
            <a:ext cx="7315200" cy="4572000"/>
          </a:xfrm>
        </p:spPr>
        <p:txBody>
          <a:bodyPr>
            <a:normAutofit/>
          </a:bodyPr>
          <a:lstStyle>
            <a:lvl1pPr marL="0" indent="0">
              <a:buNone/>
              <a:defRPr sz="2800"/>
            </a:lvl1pPr>
            <a:lvl2pPr marL="233362" indent="0">
              <a:buNone/>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an icon to insert table, chart, SmartArt graphic, picture, or media clip</a:t>
            </a:r>
          </a:p>
        </p:txBody>
      </p:sp>
      <p:sp>
        <p:nvSpPr>
          <p:cNvPr id="8" name="Content Placeholder 3"/>
          <p:cNvSpPr>
            <a:spLocks noGrp="1"/>
          </p:cNvSpPr>
          <p:nvPr>
            <p:ph sz="half" idx="2" hasCustomPrompt="1"/>
          </p:nvPr>
        </p:nvSpPr>
        <p:spPr>
          <a:xfrm>
            <a:off x="7924800" y="1719072"/>
            <a:ext cx="3657600" cy="4572000"/>
          </a:xfrm>
        </p:spPr>
        <p:txBody>
          <a:bodyPr>
            <a:normAutofit/>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or type with bullets</a:t>
            </a:r>
          </a:p>
          <a:p>
            <a:pPr lvl="1"/>
            <a:r>
              <a:rPr lang="en-US" dirty="0"/>
              <a:t>Second level</a:t>
            </a:r>
          </a:p>
        </p:txBody>
      </p:sp>
    </p:spTree>
    <p:extLst>
      <p:ext uri="{BB962C8B-B14F-4D97-AF65-F5344CB8AC3E}">
        <p14:creationId xmlns:p14="http://schemas.microsoft.com/office/powerpoint/2010/main" val="177474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609600" y="182880"/>
            <a:ext cx="10972800" cy="1524000"/>
          </a:xfrm>
        </p:spPr>
        <p:txBody>
          <a:bodyPr/>
          <a:lstStyle>
            <a:lvl1pPr>
              <a:defRPr/>
            </a:lvl1pPr>
          </a:lstStyle>
          <a:p>
            <a:r>
              <a:rPr lang="en-US" dirty="0"/>
              <a:t>Click to Add Title Slide</a:t>
            </a:r>
          </a:p>
        </p:txBody>
      </p:sp>
      <p:sp>
        <p:nvSpPr>
          <p:cNvPr id="12" name="Text Placeholder 2"/>
          <p:cNvSpPr>
            <a:spLocks noGrp="1"/>
          </p:cNvSpPr>
          <p:nvPr>
            <p:ph type="body" idx="1" hasCustomPrompt="1"/>
          </p:nvPr>
        </p:nvSpPr>
        <p:spPr>
          <a:xfrm>
            <a:off x="609600" y="1706880"/>
            <a:ext cx="5364480" cy="975360"/>
          </a:xfrm>
          <a:noFill/>
        </p:spPr>
        <p:txBody>
          <a:bodyPr anchor="ctr">
            <a:noAutofit/>
          </a:bodyPr>
          <a:lstStyle>
            <a:lvl1pPr marL="0" indent="0" algn="l">
              <a:spcBef>
                <a:spcPts val="0"/>
              </a:spcBef>
              <a:buNone/>
              <a:defRPr sz="2800" b="1">
                <a:solidFill>
                  <a:srgbClr val="003D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3" name="Text Placeholder 2"/>
          <p:cNvSpPr>
            <a:spLocks noGrp="1"/>
          </p:cNvSpPr>
          <p:nvPr>
            <p:ph type="body" idx="14" hasCustomPrompt="1"/>
          </p:nvPr>
        </p:nvSpPr>
        <p:spPr>
          <a:xfrm>
            <a:off x="6217920" y="1706880"/>
            <a:ext cx="5364480" cy="975360"/>
          </a:xfrm>
          <a:noFill/>
        </p:spPr>
        <p:txBody>
          <a:bodyPr anchor="ctr">
            <a:noAutofit/>
          </a:bodyPr>
          <a:lstStyle>
            <a:lvl1pPr marL="0" indent="0" algn="l">
              <a:spcBef>
                <a:spcPts val="0"/>
              </a:spcBef>
              <a:buNone/>
              <a:defRPr sz="2800" b="1">
                <a:solidFill>
                  <a:srgbClr val="003D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p:cNvSpPr>
            <a:spLocks noGrp="1"/>
          </p:cNvSpPr>
          <p:nvPr>
            <p:ph sz="half" idx="2" hasCustomPrompt="1"/>
          </p:nvPr>
        </p:nvSpPr>
        <p:spPr>
          <a:xfrm>
            <a:off x="609600" y="2692400"/>
            <a:ext cx="5364480" cy="3598672"/>
          </a:xfrm>
        </p:spPr>
        <p:txBody>
          <a:bodyPr>
            <a:normAutofit/>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8" name="Content Placeholder 3"/>
          <p:cNvSpPr>
            <a:spLocks noGrp="1"/>
          </p:cNvSpPr>
          <p:nvPr>
            <p:ph sz="half" idx="10" hasCustomPrompt="1"/>
          </p:nvPr>
        </p:nvSpPr>
        <p:spPr>
          <a:xfrm>
            <a:off x="6217920" y="2692400"/>
            <a:ext cx="5364480" cy="3598672"/>
          </a:xfrm>
        </p:spPr>
        <p:txBody>
          <a:bodyPr>
            <a:normAutofit/>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10010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609600" y="182880"/>
            <a:ext cx="10972800" cy="1524000"/>
          </a:xfrm>
        </p:spPr>
        <p:txBody>
          <a:bodyPr/>
          <a:lstStyle>
            <a:lvl1pPr>
              <a:defRPr/>
            </a:lvl1pPr>
          </a:lstStyle>
          <a:p>
            <a:r>
              <a:rPr lang="en-US" dirty="0"/>
              <a:t>Click to Add Title Slide</a:t>
            </a:r>
          </a:p>
        </p:txBody>
      </p:sp>
      <p:sp>
        <p:nvSpPr>
          <p:cNvPr id="12" name="Text Placeholder 2"/>
          <p:cNvSpPr>
            <a:spLocks noGrp="1"/>
          </p:cNvSpPr>
          <p:nvPr>
            <p:ph type="body" idx="1" hasCustomPrompt="1"/>
          </p:nvPr>
        </p:nvSpPr>
        <p:spPr>
          <a:xfrm>
            <a:off x="609600" y="1706880"/>
            <a:ext cx="10972800" cy="975360"/>
          </a:xfrm>
          <a:noFill/>
        </p:spPr>
        <p:txBody>
          <a:bodyPr anchor="ctr">
            <a:noAutofit/>
          </a:bodyPr>
          <a:lstStyle>
            <a:lvl1pPr marL="0" indent="0" algn="l">
              <a:spcBef>
                <a:spcPts val="0"/>
              </a:spcBef>
              <a:buNone/>
              <a:defRPr sz="2800" b="1">
                <a:solidFill>
                  <a:srgbClr val="003D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p:cNvSpPr>
            <a:spLocks noGrp="1"/>
          </p:cNvSpPr>
          <p:nvPr>
            <p:ph sz="half" idx="2" hasCustomPrompt="1"/>
          </p:nvPr>
        </p:nvSpPr>
        <p:spPr>
          <a:xfrm>
            <a:off x="609600" y="2692400"/>
            <a:ext cx="5364480" cy="3598672"/>
          </a:xfrm>
        </p:spPr>
        <p:txBody>
          <a:bodyPr>
            <a:normAutofit/>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8" name="Content Placeholder 3"/>
          <p:cNvSpPr>
            <a:spLocks noGrp="1"/>
          </p:cNvSpPr>
          <p:nvPr>
            <p:ph sz="half" idx="10" hasCustomPrompt="1"/>
          </p:nvPr>
        </p:nvSpPr>
        <p:spPr>
          <a:xfrm>
            <a:off x="6217920" y="2692400"/>
            <a:ext cx="5364480" cy="3598672"/>
          </a:xfrm>
        </p:spPr>
        <p:txBody>
          <a:bodyPr>
            <a:normAutofit/>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54109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5" y="182882"/>
            <a:ext cx="4011084" cy="1549401"/>
          </a:xfrm>
        </p:spPr>
        <p:txBody>
          <a:bodyPr anchor="b">
            <a:normAutofit/>
          </a:bodyPr>
          <a:lstStyle>
            <a:lvl1pPr algn="l">
              <a:defRPr sz="2800" b="1"/>
            </a:lvl1pPr>
          </a:lstStyle>
          <a:p>
            <a:r>
              <a:rPr lang="en-US" dirty="0"/>
              <a:t>Click to Add Slide Title</a:t>
            </a:r>
          </a:p>
        </p:txBody>
      </p:sp>
      <p:sp>
        <p:nvSpPr>
          <p:cNvPr id="6" name="Content Placeholder 2"/>
          <p:cNvSpPr>
            <a:spLocks noGrp="1"/>
          </p:cNvSpPr>
          <p:nvPr>
            <p:ph idx="1" hasCustomPrompt="1"/>
          </p:nvPr>
        </p:nvSpPr>
        <p:spPr>
          <a:xfrm>
            <a:off x="4618181" y="182880"/>
            <a:ext cx="6964219" cy="6090920"/>
          </a:xfrm>
        </p:spPr>
        <p:txBody>
          <a:bodyPr/>
          <a:lstStyle>
            <a:lvl1pPr marL="0" indent="0">
              <a:buNone/>
              <a:defRPr sz="2600"/>
            </a:lvl1pPr>
            <a:lvl2pPr marL="233362" indent="0">
              <a:buNone/>
              <a:defRPr sz="2400"/>
            </a:lvl2pPr>
            <a:lvl3pPr marL="457200" indent="0">
              <a:buNone/>
              <a:defRPr sz="2000"/>
            </a:lvl3pPr>
            <a:lvl4pPr marL="688975" indent="0">
              <a:buNone/>
              <a:defRPr sz="1800"/>
            </a:lvl4pPr>
            <a:lvl5pPr marL="914400" indent="0">
              <a:buNone/>
              <a:defRPr sz="1800"/>
            </a:lvl5pPr>
            <a:lvl6pPr>
              <a:defRPr sz="2000"/>
            </a:lvl6pPr>
            <a:lvl7pPr>
              <a:defRPr sz="2000"/>
            </a:lvl7pPr>
            <a:lvl8pPr>
              <a:defRPr sz="2000"/>
            </a:lvl8pPr>
            <a:lvl9pPr>
              <a:defRPr sz="2000"/>
            </a:lvl9pPr>
          </a:lstStyle>
          <a:p>
            <a:pPr lvl="0"/>
            <a:r>
              <a:rPr lang="en-US" dirty="0"/>
              <a:t>Click an icon to insert table, chart, SmartArt graphic, picture, or media clip</a:t>
            </a:r>
          </a:p>
        </p:txBody>
      </p:sp>
      <p:sp>
        <p:nvSpPr>
          <p:cNvPr id="7" name="Text Placeholder 3"/>
          <p:cNvSpPr>
            <a:spLocks noGrp="1"/>
          </p:cNvSpPr>
          <p:nvPr>
            <p:ph type="body" sz="half" idx="2" hasCustomPrompt="1"/>
          </p:nvPr>
        </p:nvSpPr>
        <p:spPr>
          <a:xfrm>
            <a:off x="609605" y="1746252"/>
            <a:ext cx="4011084" cy="4527551"/>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a:t>
            </a:r>
          </a:p>
        </p:txBody>
      </p:sp>
    </p:spTree>
    <p:extLst>
      <p:ext uri="{BB962C8B-B14F-4D97-AF65-F5344CB8AC3E}">
        <p14:creationId xmlns:p14="http://schemas.microsoft.com/office/powerpoint/2010/main" val="2612104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entagon 6"/>
          <p:cNvSpPr/>
          <p:nvPr/>
        </p:nvSpPr>
        <p:spPr>
          <a:xfrm>
            <a:off x="-101600" y="6402589"/>
            <a:ext cx="11887200" cy="365760"/>
          </a:xfrm>
          <a:prstGeom prst="homePlate">
            <a:avLst/>
          </a:prstGeom>
          <a:solidFill>
            <a:srgbClr val="1F497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a:ea typeface="+mn-ea"/>
              <a:cs typeface="+mn-cs"/>
            </a:endParaRPr>
          </a:p>
        </p:txBody>
      </p:sp>
      <p:sp>
        <p:nvSpPr>
          <p:cNvPr id="11" name="Slide Number Placeholder 3"/>
          <p:cNvSpPr txBox="1">
            <a:spLocks/>
          </p:cNvSpPr>
          <p:nvPr/>
        </p:nvSpPr>
        <p:spPr>
          <a:xfrm>
            <a:off x="8737600" y="6400806"/>
            <a:ext cx="2844800" cy="3661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C4117-9789-4344-93C0-7CBAAFE65C70}" type="slidenum">
              <a:rPr lang="en-US" sz="1200" smtClean="0">
                <a:solidFill>
                  <a:prstClr val="white"/>
                </a:solidFill>
                <a:latin typeface="+mj-lt"/>
              </a:rPr>
              <a:pPr/>
              <a:t>‹#›</a:t>
            </a:fld>
            <a:endParaRPr lang="en-US" sz="1200" dirty="0">
              <a:solidFill>
                <a:prstClr val="white"/>
              </a:solidFill>
              <a:latin typeface="+mj-lt"/>
            </a:endParaRPr>
          </a:p>
        </p:txBody>
      </p:sp>
      <p:sp>
        <p:nvSpPr>
          <p:cNvPr id="12" name="Title Placeholder 1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dirty="0"/>
              <a:t>Click to Add Slide Title</a:t>
            </a:r>
          </a:p>
        </p:txBody>
      </p:sp>
      <p:sp>
        <p:nvSpPr>
          <p:cNvPr id="14" name="Text Placeholder 13"/>
          <p:cNvSpPr>
            <a:spLocks noGrp="1"/>
          </p:cNvSpPr>
          <p:nvPr>
            <p:ph type="body" idx="1"/>
          </p:nvPr>
        </p:nvSpPr>
        <p:spPr>
          <a:xfrm>
            <a:off x="609600" y="1719072"/>
            <a:ext cx="1097280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871907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3" r:id="rId12"/>
    <p:sldLayoutId id="2147483704" r:id="rId13"/>
    <p:sldLayoutId id="2147483706" r:id="rId14"/>
    <p:sldLayoutId id="2147483683" r:id="rId15"/>
    <p:sldLayoutId id="2147483685" r:id="rId16"/>
    <p:sldLayoutId id="2147483686" r:id="rId17"/>
    <p:sldLayoutId id="2147483708" r:id="rId18"/>
    <p:sldLayoutId id="2147483709" r:id="rId19"/>
    <p:sldLayoutId id="2147483710" r:id="rId20"/>
    <p:sldLayoutId id="2147483711" r:id="rId21"/>
  </p:sldLayoutIdLst>
  <p:hf sldNum="0" hdr="0" ftr="0" dt="0"/>
  <p:txStyles>
    <p:titleStyle>
      <a:lvl1pPr algn="l" defTabSz="914400" rtl="0" eaLnBrk="1" latinLnBrk="0" hangingPunct="1">
        <a:spcBef>
          <a:spcPct val="0"/>
        </a:spcBef>
        <a:buNone/>
        <a:defRPr sz="3200" b="1" kern="1200">
          <a:solidFill>
            <a:srgbClr val="1F497D"/>
          </a:solidFill>
          <a:latin typeface="+mj-lt"/>
          <a:ea typeface="+mj-ea"/>
          <a:cs typeface="Arial" panose="020B0604020202020204" pitchFamily="34" charset="0"/>
        </a:defRPr>
      </a:lvl1pPr>
    </p:titleStyle>
    <p:bodyStyle>
      <a:lvl1pPr marL="233363" indent="-233363" algn="l" defTabSz="914400" rtl="0" eaLnBrk="1" latinLnBrk="0" hangingPunct="1">
        <a:spcBef>
          <a:spcPts val="0"/>
        </a:spcBef>
        <a:spcAft>
          <a:spcPts val="1200"/>
        </a:spcAft>
        <a:buClr>
          <a:srgbClr val="003D78"/>
        </a:buClr>
        <a:buFont typeface="Wingdings" panose="05000000000000000000" pitchFamily="2" charset="2"/>
        <a:buChar char="§"/>
        <a:defRPr sz="2400" kern="1200">
          <a:solidFill>
            <a:schemeClr val="tx1"/>
          </a:solidFill>
          <a:latin typeface="+mn-lt"/>
          <a:ea typeface="+mn-ea"/>
          <a:cs typeface="+mn-cs"/>
        </a:defRPr>
      </a:lvl1pPr>
      <a:lvl2pPr marL="457200" indent="-233363" algn="l" defTabSz="914400" rtl="0" eaLnBrk="1" latinLnBrk="0" hangingPunct="1">
        <a:spcBef>
          <a:spcPts val="0"/>
        </a:spcBef>
        <a:spcAft>
          <a:spcPts val="1200"/>
        </a:spcAft>
        <a:buClr>
          <a:srgbClr val="003D78"/>
        </a:buClr>
        <a:buSzPct val="85000"/>
        <a:buFont typeface="Courier New" panose="02070309020205020404" pitchFamily="49" charset="0"/>
        <a:buChar char="o"/>
        <a:defRPr sz="2000" kern="1200">
          <a:solidFill>
            <a:schemeClr val="tx1"/>
          </a:solidFill>
          <a:latin typeface="+mn-lt"/>
          <a:ea typeface="+mn-ea"/>
          <a:cs typeface="+mn-cs"/>
        </a:defRPr>
      </a:lvl2pPr>
      <a:lvl3pPr marL="685800" indent="-228600" algn="l" defTabSz="914400" rtl="0" eaLnBrk="1" latinLnBrk="0" hangingPunct="1">
        <a:spcBef>
          <a:spcPts val="0"/>
        </a:spcBef>
        <a:spcAft>
          <a:spcPts val="1200"/>
        </a:spcAft>
        <a:buClr>
          <a:srgbClr val="003D78"/>
        </a:buClr>
        <a:buFont typeface="Arial" panose="020B0604020202020204" pitchFamily="34" charset="0"/>
        <a:buChar char="♦"/>
        <a:defRPr sz="2000" kern="1200">
          <a:solidFill>
            <a:schemeClr val="tx1"/>
          </a:solidFill>
          <a:latin typeface="+mn-lt"/>
          <a:ea typeface="+mn-ea"/>
          <a:cs typeface="+mn-cs"/>
        </a:defRPr>
      </a:lvl3pPr>
      <a:lvl4pPr marL="917575" indent="-228600" algn="l" defTabSz="914400" rtl="0" eaLnBrk="1" latinLnBrk="0" hangingPunct="1">
        <a:spcBef>
          <a:spcPts val="0"/>
        </a:spcBef>
        <a:spcAft>
          <a:spcPts val="1200"/>
        </a:spcAft>
        <a:buClr>
          <a:srgbClr val="003D78"/>
        </a:buClr>
        <a:buFont typeface="Arial" panose="020B0604020202020204" pitchFamily="34" charset="0"/>
        <a:buChar char="•"/>
        <a:defRPr sz="2000" kern="1200">
          <a:solidFill>
            <a:schemeClr val="tx1"/>
          </a:solidFill>
          <a:latin typeface="+mn-lt"/>
          <a:ea typeface="+mn-ea"/>
          <a:cs typeface="+mn-cs"/>
        </a:defRPr>
      </a:lvl4pPr>
      <a:lvl5pPr marL="1150938" indent="-228600" algn="l" defTabSz="914400" rtl="0" eaLnBrk="1" latinLnBrk="0" hangingPunct="1">
        <a:spcBef>
          <a:spcPts val="0"/>
        </a:spcBef>
        <a:spcAft>
          <a:spcPts val="1200"/>
        </a:spcAft>
        <a:buClr>
          <a:srgbClr val="003D78"/>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chart" Target="../charts/chart2.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25.jpeg"/><Relationship Id="rId10" Type="http://schemas.openxmlformats.org/officeDocument/2006/relationships/image" Target="../media/image29.svg"/><Relationship Id="rId4" Type="http://schemas.openxmlformats.org/officeDocument/2006/relationships/image" Target="../media/image10.jpe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chart" Target="../charts/chart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chart" Target="../charts/chart8.xml"/><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3.jpeg"/><Relationship Id="rId5" Type="http://schemas.openxmlformats.org/officeDocument/2006/relationships/image" Target="../media/image29.jpeg"/><Relationship Id="rId10" Type="http://schemas.openxmlformats.org/officeDocument/2006/relationships/image" Target="../media/image14.jpeg"/><Relationship Id="rId4" Type="http://schemas.openxmlformats.org/officeDocument/2006/relationships/image" Target="../media/image10.jpeg"/><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cdc.gov/rabies/specific_groups/travelers/pre-exposure_vaccinations.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6.jp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www.dhs.wisconsin.gov/rabies/algorithm/index.htm"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rabies/medical_care/programs.html"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5.svg"/><Relationship Id="rId5" Type="http://schemas.openxmlformats.org/officeDocument/2006/relationships/image" Target="../media/image51.png"/><Relationship Id="rId4" Type="http://schemas.openxmlformats.org/officeDocument/2006/relationships/image" Target="../media/image53.svg"/></Relationships>
</file>

<file path=ppt/slides/_rels/slide41.xml.rels><?xml version="1.0" encoding="UTF-8" standalone="yes"?>
<Relationships xmlns="http://schemas.openxmlformats.org/package/2006/relationships"><Relationship Id="rId3" Type="http://schemas.openxmlformats.org/officeDocument/2006/relationships/hyperlink" Target="http://www.dhs.wisconsin.gov/communicable/Rabies/RabiesAlgorithm/Index.htm"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hyperlink" Target="https://www.cdc.gov/rabies/medical_care/programs.html" TargetMode="External"/><Relationship Id="rId5" Type="http://schemas.openxmlformats.org/officeDocument/2006/relationships/hyperlink" Target="https://www.cdc.gov/vaccines/hcp/acip-recs/vacc-specific/rabies.html" TargetMode="External"/><Relationship Id="rId4" Type="http://schemas.openxmlformats.org/officeDocument/2006/relationships/hyperlink" Target="https://www.dhs.wisconsin.gov/rabies/index.ht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Angela.Maxted@Wisconsin.gov"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a:bodyPr>
          <a:lstStyle/>
          <a:p>
            <a:r>
              <a:rPr lang="en-US" dirty="0"/>
              <a:t>Rabies Epidemiology and </a:t>
            </a:r>
            <a:br>
              <a:rPr lang="en-US" dirty="0"/>
            </a:br>
            <a:r>
              <a:rPr lang="en-US" dirty="0"/>
              <a:t>the Public Health Perspective</a:t>
            </a:r>
            <a:br>
              <a:rPr lang="en-US" dirty="0"/>
            </a:br>
            <a:r>
              <a:rPr lang="en-US" dirty="0"/>
              <a:t/>
            </a:r>
            <a:br>
              <a:rPr lang="en-US" dirty="0"/>
            </a:br>
            <a:r>
              <a:rPr lang="en-US" sz="2400" dirty="0"/>
              <a:t>Wisconsin Virology Conference, May 21, 2024</a:t>
            </a:r>
            <a:endParaRPr lang="en-US" dirty="0"/>
          </a:p>
        </p:txBody>
      </p:sp>
      <p:sp>
        <p:nvSpPr>
          <p:cNvPr id="7" name="Text Placeholder 6"/>
          <p:cNvSpPr>
            <a:spLocks noGrp="1"/>
          </p:cNvSpPr>
          <p:nvPr>
            <p:ph type="body" sz="quarter" idx="10"/>
          </p:nvPr>
        </p:nvSpPr>
        <p:spPr/>
        <p:txBody>
          <a:bodyPr/>
          <a:lstStyle/>
          <a:p>
            <a:r>
              <a:rPr lang="en-US" dirty="0"/>
              <a:t>Angie Maxted, DVM, PhD, DACVPM</a:t>
            </a:r>
          </a:p>
          <a:p>
            <a:r>
              <a:rPr lang="en-US" dirty="0"/>
              <a:t>State Public Health Veterinarian</a:t>
            </a:r>
          </a:p>
          <a:p>
            <a:r>
              <a:rPr lang="en-US" dirty="0"/>
              <a:t>Wisconsin Department of Health Services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3643742"/>
            <a:ext cx="3657599" cy="2569098"/>
          </a:xfrm>
          <a:prstGeom prst="rect">
            <a:avLst/>
          </a:prstGeom>
        </p:spPr>
      </p:pic>
    </p:spTree>
    <p:extLst>
      <p:ext uri="{BB962C8B-B14F-4D97-AF65-F5344CB8AC3E}">
        <p14:creationId xmlns:p14="http://schemas.microsoft.com/office/powerpoint/2010/main" val="3722620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83263" y="2039097"/>
            <a:ext cx="4572000" cy="2027509"/>
          </a:xfrm>
        </p:spPr>
        <p:txBody>
          <a:bodyPr/>
          <a:lstStyle/>
          <a:p>
            <a:pPr algn="ctr"/>
            <a:r>
              <a:rPr lang="en-US" dirty="0"/>
              <a:t>U.S. Wildlife Reservoirs</a:t>
            </a:r>
          </a:p>
        </p:txBody>
      </p:sp>
      <p:pic>
        <p:nvPicPr>
          <p:cNvPr id="9" name="Picture 2" descr="K:\EPIDEM\Education and Outreach\Shutterstock photos\Animals\racoons in t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17631" y="2033089"/>
            <a:ext cx="4579161" cy="20335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02436" y="-427"/>
            <a:ext cx="4579916" cy="203351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17632" y="4066605"/>
            <a:ext cx="4567179" cy="233392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82352" y="-426"/>
            <a:ext cx="4589150" cy="2033515"/>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084810" y="4066605"/>
            <a:ext cx="4586692" cy="2355758"/>
          </a:xfrm>
          <a:prstGeom prst="rect">
            <a:avLst/>
          </a:prstGeom>
        </p:spPr>
      </p:pic>
    </p:spTree>
    <p:extLst>
      <p:ext uri="{BB962C8B-B14F-4D97-AF65-F5344CB8AC3E}">
        <p14:creationId xmlns:p14="http://schemas.microsoft.com/office/powerpoint/2010/main" val="194688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182880"/>
            <a:ext cx="11099470" cy="1031966"/>
          </a:xfrm>
        </p:spPr>
        <p:txBody>
          <a:bodyPr>
            <a:noAutofit/>
          </a:bodyPr>
          <a:lstStyle/>
          <a:p>
            <a:r>
              <a:rPr lang="en-US" sz="2800" dirty="0"/>
              <a:t>Distribution of Terrestrial Rabies Virus Variants</a:t>
            </a:r>
            <a:br>
              <a:rPr lang="en-US" sz="2800" dirty="0"/>
            </a:br>
            <a:r>
              <a:rPr lang="en-US" sz="2800" dirty="0"/>
              <a:t>2017-2021</a:t>
            </a:r>
            <a:br>
              <a:rPr lang="en-US" sz="2800" dirty="0"/>
            </a:br>
            <a:endParaRPr lang="en-US" sz="2800" b="0" dirty="0">
              <a:solidFill>
                <a:schemeClr val="tx1"/>
              </a:solidFill>
            </a:endParaRPr>
          </a:p>
        </p:txBody>
      </p:sp>
      <p:pic>
        <p:nvPicPr>
          <p:cNvPr id="4" name="Picture 2" descr="Figure 1">
            <a:extLst>
              <a:ext uri="{FF2B5EF4-FFF2-40B4-BE49-F238E27FC236}">
                <a16:creationId xmlns:a16="http://schemas.microsoft.com/office/drawing/2014/main" id="{3802F7C2-7553-4089-A00D-03F204706B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84228" y="850044"/>
            <a:ext cx="7823544" cy="5544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3848C9-A9E0-4249-83FE-E65DE57B65A6}"/>
              </a:ext>
            </a:extLst>
          </p:cNvPr>
          <p:cNvSpPr txBox="1"/>
          <p:nvPr/>
        </p:nvSpPr>
        <p:spPr>
          <a:xfrm>
            <a:off x="8977746" y="3234060"/>
            <a:ext cx="1717963" cy="540327"/>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1" i="0" u="none" strike="noStrike" kern="1200" cap="none" spc="0" normalizeH="0" baseline="0" noProof="0" dirty="0">
                <a:ln>
                  <a:noFill/>
                </a:ln>
                <a:solidFill>
                  <a:srgbClr val="3E6732"/>
                </a:solidFill>
                <a:effectLst/>
                <a:uLnTx/>
                <a:uFillTx/>
                <a:latin typeface="+mn-lt"/>
                <a:ea typeface="+mn-ea"/>
                <a:cs typeface="+mn-cs"/>
              </a:rPr>
              <a:t>Raccoon</a:t>
            </a:r>
          </a:p>
        </p:txBody>
      </p:sp>
      <p:sp>
        <p:nvSpPr>
          <p:cNvPr id="6" name="TextBox 5">
            <a:extLst>
              <a:ext uri="{FF2B5EF4-FFF2-40B4-BE49-F238E27FC236}">
                <a16:creationId xmlns:a16="http://schemas.microsoft.com/office/drawing/2014/main" id="{F8D64457-9CB4-43C9-921D-CEEBEBA06E99}"/>
              </a:ext>
            </a:extLst>
          </p:cNvPr>
          <p:cNvSpPr txBox="1"/>
          <p:nvPr/>
        </p:nvSpPr>
        <p:spPr>
          <a:xfrm>
            <a:off x="4518085" y="708013"/>
            <a:ext cx="2804160" cy="81049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1" i="0" u="none" strike="noStrike" kern="1200" cap="none" spc="0" normalizeH="0" baseline="0" noProof="0" dirty="0">
                <a:ln>
                  <a:noFill/>
                </a:ln>
                <a:solidFill>
                  <a:schemeClr val="tx2"/>
                </a:solidFill>
                <a:effectLst/>
                <a:uLnTx/>
                <a:uFillTx/>
                <a:latin typeface="+mn-lt"/>
                <a:ea typeface="+mn-ea"/>
                <a:cs typeface="+mn-cs"/>
              </a:rPr>
              <a:t>N Central Skunk</a:t>
            </a:r>
          </a:p>
        </p:txBody>
      </p:sp>
      <p:sp>
        <p:nvSpPr>
          <p:cNvPr id="7" name="TextBox 6">
            <a:extLst>
              <a:ext uri="{FF2B5EF4-FFF2-40B4-BE49-F238E27FC236}">
                <a16:creationId xmlns:a16="http://schemas.microsoft.com/office/drawing/2014/main" id="{914F197B-5A9C-422E-95CB-C3F91920EB1D}"/>
              </a:ext>
            </a:extLst>
          </p:cNvPr>
          <p:cNvSpPr txBox="1"/>
          <p:nvPr/>
        </p:nvSpPr>
        <p:spPr>
          <a:xfrm>
            <a:off x="886691" y="5461012"/>
            <a:ext cx="1813065" cy="540327"/>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1" i="0" u="none" strike="noStrike" kern="1200" cap="none" spc="0" normalizeH="0" baseline="0" noProof="0" dirty="0">
                <a:ln>
                  <a:noFill/>
                </a:ln>
                <a:solidFill>
                  <a:srgbClr val="41283C"/>
                </a:solidFill>
                <a:effectLst/>
                <a:uLnTx/>
                <a:uFillTx/>
                <a:latin typeface="+mn-lt"/>
                <a:ea typeface="+mn-ea"/>
                <a:cs typeface="+mn-cs"/>
              </a:rPr>
              <a:t>Arctic Fox</a:t>
            </a:r>
          </a:p>
        </p:txBody>
      </p:sp>
      <p:sp>
        <p:nvSpPr>
          <p:cNvPr id="10" name="TextBox 9">
            <a:extLst>
              <a:ext uri="{FF2B5EF4-FFF2-40B4-BE49-F238E27FC236}">
                <a16:creationId xmlns:a16="http://schemas.microsoft.com/office/drawing/2014/main" id="{51DA6901-44AD-4FED-B7CC-0D7EE49C25B8}"/>
              </a:ext>
            </a:extLst>
          </p:cNvPr>
          <p:cNvSpPr txBox="1"/>
          <p:nvPr/>
        </p:nvSpPr>
        <p:spPr>
          <a:xfrm>
            <a:off x="835874" y="2977750"/>
            <a:ext cx="1717963" cy="540327"/>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1" i="0" u="none" strike="noStrike" kern="1200" cap="none" spc="0" normalizeH="0" baseline="0" noProof="0" dirty="0">
                <a:ln>
                  <a:noFill/>
                </a:ln>
                <a:solidFill>
                  <a:srgbClr val="633B27"/>
                </a:solidFill>
                <a:effectLst/>
                <a:uLnTx/>
                <a:uFillTx/>
                <a:latin typeface="+mn-lt"/>
                <a:ea typeface="+mn-ea"/>
                <a:cs typeface="+mn-cs"/>
              </a:rPr>
              <a:t> CA Skunk</a:t>
            </a:r>
          </a:p>
        </p:txBody>
      </p:sp>
      <p:sp>
        <p:nvSpPr>
          <p:cNvPr id="11" name="TextBox 10">
            <a:extLst>
              <a:ext uri="{FF2B5EF4-FFF2-40B4-BE49-F238E27FC236}">
                <a16:creationId xmlns:a16="http://schemas.microsoft.com/office/drawing/2014/main" id="{9B4EE62B-FDE2-42DE-AE5D-D2FB4DA42501}"/>
              </a:ext>
            </a:extLst>
          </p:cNvPr>
          <p:cNvSpPr txBox="1"/>
          <p:nvPr/>
        </p:nvSpPr>
        <p:spPr>
          <a:xfrm>
            <a:off x="3043209" y="3634334"/>
            <a:ext cx="1717963" cy="540327"/>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1" i="0" u="none" strike="noStrike" kern="1200" cap="none" spc="0" normalizeH="0" baseline="0" noProof="0" dirty="0">
                <a:ln>
                  <a:noFill/>
                </a:ln>
                <a:effectLst/>
                <a:uLnTx/>
                <a:uFillTx/>
                <a:latin typeface="+mn-lt"/>
                <a:ea typeface="+mn-ea"/>
                <a:cs typeface="+mn-cs"/>
              </a:rPr>
              <a:t>AZ Fox</a:t>
            </a:r>
          </a:p>
        </p:txBody>
      </p:sp>
      <p:sp>
        <p:nvSpPr>
          <p:cNvPr id="12" name="TextBox 11">
            <a:extLst>
              <a:ext uri="{FF2B5EF4-FFF2-40B4-BE49-F238E27FC236}">
                <a16:creationId xmlns:a16="http://schemas.microsoft.com/office/drawing/2014/main" id="{CF0EFA1A-DC10-4853-A022-7743828695B8}"/>
              </a:ext>
            </a:extLst>
          </p:cNvPr>
          <p:cNvSpPr txBox="1"/>
          <p:nvPr/>
        </p:nvSpPr>
        <p:spPr>
          <a:xfrm>
            <a:off x="5061184" y="4283091"/>
            <a:ext cx="1751096" cy="964396"/>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1" i="0" u="none" strike="noStrike" kern="1200" cap="none" spc="0" normalizeH="0" baseline="0" noProof="0" dirty="0">
                <a:ln>
                  <a:noFill/>
                </a:ln>
                <a:effectLst/>
                <a:uLnTx/>
                <a:uFillTx/>
                <a:latin typeface="+mn-lt"/>
                <a:ea typeface="+mn-ea"/>
                <a:cs typeface="+mn-cs"/>
              </a:rPr>
              <a:t>S Central Skunk</a:t>
            </a:r>
          </a:p>
        </p:txBody>
      </p:sp>
      <p:sp>
        <p:nvSpPr>
          <p:cNvPr id="14" name="TextBox 13">
            <a:extLst>
              <a:ext uri="{FF2B5EF4-FFF2-40B4-BE49-F238E27FC236}">
                <a16:creationId xmlns:a16="http://schemas.microsoft.com/office/drawing/2014/main" id="{C153223E-8A43-495F-ABA3-6B2B92696034}"/>
              </a:ext>
            </a:extLst>
          </p:cNvPr>
          <p:cNvSpPr txBox="1"/>
          <p:nvPr/>
        </p:nvSpPr>
        <p:spPr>
          <a:xfrm>
            <a:off x="6598839" y="5953706"/>
            <a:ext cx="1717963" cy="540327"/>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1" i="0" u="none" strike="noStrike" kern="1200" cap="none" spc="0" normalizeH="0" baseline="0" noProof="0" dirty="0">
                <a:ln>
                  <a:noFill/>
                </a:ln>
                <a:solidFill>
                  <a:srgbClr val="C3527D"/>
                </a:solidFill>
                <a:effectLst/>
                <a:uLnTx/>
                <a:uFillTx/>
                <a:latin typeface="+mn-lt"/>
                <a:ea typeface="+mn-ea"/>
                <a:cs typeface="+mn-cs"/>
              </a:rPr>
              <a:t>Mongoose</a:t>
            </a:r>
          </a:p>
        </p:txBody>
      </p:sp>
    </p:spTree>
    <p:extLst>
      <p:ext uri="{BB962C8B-B14F-4D97-AF65-F5344CB8AC3E}">
        <p14:creationId xmlns:p14="http://schemas.microsoft.com/office/powerpoint/2010/main" val="3957808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1"/>
          </a:solidFill>
        </p:spPr>
        <p:txBody>
          <a:bodyPr>
            <a:noAutofit/>
          </a:bodyPr>
          <a:lstStyle/>
          <a:p>
            <a:pPr algn="l"/>
            <a:r>
              <a:rPr lang="en-US" dirty="0"/>
              <a:t/>
            </a:r>
            <a:br>
              <a:rPr lang="en-US" dirty="0"/>
            </a:br>
            <a:r>
              <a:rPr lang="en-US" dirty="0"/>
              <a:t>Significant Decline in Human Rabies Cases</a:t>
            </a:r>
            <a:br>
              <a:rPr lang="en-US" dirty="0"/>
            </a:br>
            <a:r>
              <a:rPr lang="en-US" dirty="0"/>
              <a:t>Since 1945</a:t>
            </a:r>
            <a:r>
              <a:rPr lang="en-US" sz="3200" dirty="0"/>
              <a:t/>
            </a:r>
            <a:br>
              <a:rPr lang="en-US" sz="3200" dirty="0"/>
            </a:br>
            <a:endParaRPr lang="en-US" dirty="0"/>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1676956568"/>
              </p:ext>
            </p:extLst>
          </p:nvPr>
        </p:nvGraphicFramePr>
        <p:xfrm>
          <a:off x="339634" y="1719263"/>
          <a:ext cx="11242766"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557597" y="3857876"/>
            <a:ext cx="907006" cy="646331"/>
          </a:xfrm>
          <a:prstGeom prst="rect">
            <a:avLst/>
          </a:prstGeom>
          <a:noFill/>
        </p:spPr>
        <p:txBody>
          <a:bodyPr wrap="square" rtlCol="0">
            <a:spAutoFit/>
          </a:bodyPr>
          <a:lstStyle/>
          <a:p>
            <a:r>
              <a:rPr lang="en-US" sz="1800" dirty="0">
                <a:latin typeface="+mj-lt"/>
              </a:rPr>
              <a:t>WI 1959</a:t>
            </a:r>
          </a:p>
        </p:txBody>
      </p:sp>
      <p:sp>
        <p:nvSpPr>
          <p:cNvPr id="13" name="TextBox 12"/>
          <p:cNvSpPr txBox="1"/>
          <p:nvPr/>
        </p:nvSpPr>
        <p:spPr>
          <a:xfrm>
            <a:off x="8513873" y="3358679"/>
            <a:ext cx="884245" cy="646331"/>
          </a:xfrm>
          <a:prstGeom prst="rect">
            <a:avLst/>
          </a:prstGeom>
          <a:noFill/>
        </p:spPr>
        <p:txBody>
          <a:bodyPr wrap="square" rtlCol="0">
            <a:spAutoFit/>
          </a:bodyPr>
          <a:lstStyle/>
          <a:p>
            <a:r>
              <a:rPr lang="en-US" sz="1800" dirty="0">
                <a:latin typeface="+mj-lt"/>
              </a:rPr>
              <a:t>WI 2004</a:t>
            </a:r>
          </a:p>
        </p:txBody>
      </p:sp>
      <p:sp>
        <p:nvSpPr>
          <p:cNvPr id="14" name="TextBox 13"/>
          <p:cNvSpPr txBox="1"/>
          <p:nvPr/>
        </p:nvSpPr>
        <p:spPr>
          <a:xfrm>
            <a:off x="8003598" y="4342687"/>
            <a:ext cx="884245" cy="646331"/>
          </a:xfrm>
          <a:prstGeom prst="rect">
            <a:avLst/>
          </a:prstGeom>
          <a:noFill/>
        </p:spPr>
        <p:txBody>
          <a:bodyPr wrap="square" rtlCol="0">
            <a:spAutoFit/>
          </a:bodyPr>
          <a:lstStyle/>
          <a:p>
            <a:r>
              <a:rPr lang="en-US" sz="1800" dirty="0">
                <a:latin typeface="+mj-lt"/>
              </a:rPr>
              <a:t>WI 2000</a:t>
            </a:r>
          </a:p>
        </p:txBody>
      </p:sp>
      <p:sp>
        <p:nvSpPr>
          <p:cNvPr id="15" name="TextBox 14"/>
          <p:cNvSpPr txBox="1"/>
          <p:nvPr/>
        </p:nvSpPr>
        <p:spPr>
          <a:xfrm>
            <a:off x="9376112" y="3246319"/>
            <a:ext cx="884245" cy="646331"/>
          </a:xfrm>
          <a:prstGeom prst="rect">
            <a:avLst/>
          </a:prstGeom>
          <a:noFill/>
        </p:spPr>
        <p:txBody>
          <a:bodyPr wrap="square" rtlCol="0">
            <a:spAutoFit/>
          </a:bodyPr>
          <a:lstStyle/>
          <a:p>
            <a:r>
              <a:rPr lang="en-US" sz="1800" dirty="0">
                <a:latin typeface="+mj-lt"/>
              </a:rPr>
              <a:t>WI 2010</a:t>
            </a:r>
          </a:p>
        </p:txBody>
      </p:sp>
      <p:cxnSp>
        <p:nvCxnSpPr>
          <p:cNvPr id="16" name="Straight Arrow Connector 15"/>
          <p:cNvCxnSpPr/>
          <p:nvPr/>
        </p:nvCxnSpPr>
        <p:spPr>
          <a:xfrm>
            <a:off x="9732376" y="3954205"/>
            <a:ext cx="9172" cy="14806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011100" y="4582505"/>
            <a:ext cx="0" cy="5620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406208" y="5053057"/>
            <a:ext cx="0" cy="277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55996" y="4071227"/>
            <a:ext cx="0" cy="11078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33325" y="1819974"/>
            <a:ext cx="4062675" cy="400110"/>
          </a:xfrm>
          <a:prstGeom prst="rect">
            <a:avLst/>
          </a:prstGeom>
          <a:solidFill>
            <a:srgbClr val="003D78"/>
          </a:solidFill>
        </p:spPr>
        <p:txBody>
          <a:bodyPr wrap="square" rtlCol="0">
            <a:spAutoFit/>
          </a:bodyPr>
          <a:lstStyle/>
          <a:p>
            <a:pPr algn="l"/>
            <a:r>
              <a:rPr lang="en-US" sz="2000" dirty="0">
                <a:solidFill>
                  <a:schemeClr val="bg1"/>
                </a:solidFill>
                <a:latin typeface="+mj-lt"/>
              </a:rPr>
              <a:t>1945: 43 human deaths</a:t>
            </a:r>
          </a:p>
        </p:txBody>
      </p:sp>
      <p:cxnSp>
        <p:nvCxnSpPr>
          <p:cNvPr id="5" name="Straight Arrow Connector 4"/>
          <p:cNvCxnSpPr>
            <a:stCxn id="3" idx="1"/>
          </p:cNvCxnSpPr>
          <p:nvPr/>
        </p:nvCxnSpPr>
        <p:spPr>
          <a:xfrm flipH="1">
            <a:off x="1409795" y="2020029"/>
            <a:ext cx="623530" cy="400109"/>
          </a:xfrm>
          <a:prstGeom prst="straightConnector1">
            <a:avLst/>
          </a:prstGeom>
          <a:ln w="38100">
            <a:solidFill>
              <a:srgbClr val="003D78"/>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954752" y="1536167"/>
            <a:ext cx="2058629" cy="1200329"/>
          </a:xfrm>
          <a:prstGeom prst="rect">
            <a:avLst/>
          </a:prstGeom>
          <a:solidFill>
            <a:schemeClr val="tx2"/>
          </a:solidFill>
          <a:ln>
            <a:solidFill>
              <a:schemeClr val="tx2"/>
            </a:solidFill>
          </a:ln>
        </p:spPr>
        <p:txBody>
          <a:bodyPr wrap="square" rtlCol="0">
            <a:spAutoFit/>
          </a:bodyPr>
          <a:lstStyle/>
          <a:p>
            <a:pPr algn="l"/>
            <a:r>
              <a:rPr lang="en-US" sz="1800" dirty="0">
                <a:solidFill>
                  <a:schemeClr val="bg1"/>
                </a:solidFill>
                <a:latin typeface="+mj-lt"/>
              </a:rPr>
              <a:t>U.S. Declared Canine-variant Rabies Free in 2007</a:t>
            </a:r>
          </a:p>
        </p:txBody>
      </p:sp>
      <p:cxnSp>
        <p:nvCxnSpPr>
          <p:cNvPr id="18" name="Straight Arrow Connector 17"/>
          <p:cNvCxnSpPr>
            <a:cxnSpLocks/>
          </p:cNvCxnSpPr>
          <p:nvPr/>
        </p:nvCxnSpPr>
        <p:spPr>
          <a:xfrm>
            <a:off x="9354846" y="2748879"/>
            <a:ext cx="0" cy="2817732"/>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25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3" grpId="0"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BE46CD-6797-61F3-8505-CEF5F92455AE}"/>
              </a:ext>
            </a:extLst>
          </p:cNvPr>
          <p:cNvSpPr>
            <a:spLocks noGrp="1"/>
          </p:cNvSpPr>
          <p:nvPr>
            <p:ph type="title"/>
          </p:nvPr>
        </p:nvSpPr>
        <p:spPr>
          <a:xfrm>
            <a:off x="609600" y="182880"/>
            <a:ext cx="10972800" cy="1515291"/>
          </a:xfrm>
        </p:spPr>
        <p:txBody>
          <a:bodyPr/>
          <a:lstStyle/>
          <a:p>
            <a:r>
              <a:rPr lang="en-US" dirty="0"/>
              <a:t>Place Acquired and Rabies Virus Variant of US Human Rabies Patients, 2000-2021</a:t>
            </a:r>
          </a:p>
        </p:txBody>
      </p:sp>
      <p:graphicFrame>
        <p:nvGraphicFramePr>
          <p:cNvPr id="5" name="Chart 4">
            <a:extLst>
              <a:ext uri="{FF2B5EF4-FFF2-40B4-BE49-F238E27FC236}">
                <a16:creationId xmlns:a16="http://schemas.microsoft.com/office/drawing/2014/main" id="{70439D03-3698-8F5F-9050-A1229AAEDD48}"/>
              </a:ext>
            </a:extLst>
          </p:cNvPr>
          <p:cNvGraphicFramePr>
            <a:graphicFrameLocks/>
          </p:cNvGraphicFramePr>
          <p:nvPr>
            <p:extLst>
              <p:ext uri="{D42A27DB-BD31-4B8C-83A1-F6EECF244321}">
                <p14:modId xmlns:p14="http://schemas.microsoft.com/office/powerpoint/2010/main" val="2537420197"/>
              </p:ext>
            </p:extLst>
          </p:nvPr>
        </p:nvGraphicFramePr>
        <p:xfrm>
          <a:off x="897038" y="2250027"/>
          <a:ext cx="10397924" cy="39766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DF5C607-A28F-BADD-A8F6-D1A97AE1A214}"/>
              </a:ext>
            </a:extLst>
          </p:cNvPr>
          <p:cNvSpPr txBox="1"/>
          <p:nvPr/>
        </p:nvSpPr>
        <p:spPr>
          <a:xfrm>
            <a:off x="420914" y="4711337"/>
            <a:ext cx="3599543" cy="151529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0" i="0" u="none" strike="noStrike" kern="1200" cap="none" spc="0" normalizeH="0" baseline="0" noProof="0" dirty="0">
                <a:ln>
                  <a:noFill/>
                </a:ln>
                <a:effectLst/>
                <a:uLnTx/>
                <a:uFillTx/>
                <a:latin typeface="+mj-lt"/>
                <a:ea typeface="+mn-ea"/>
                <a:cs typeface="+mn-cs"/>
              </a:rPr>
              <a:t>N=49</a:t>
            </a:r>
          </a:p>
          <a:p>
            <a:pPr marL="0" marR="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pPr>
            <a:endParaRPr lang="en-US" sz="2400" dirty="0">
              <a:latin typeface="+mj-lt"/>
            </a:endParaRPr>
          </a:p>
          <a:p>
            <a:pPr marL="0" marR="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0" i="0" u="none" strike="noStrike" kern="1200" cap="none" spc="0" normalizeH="0" baseline="0" noProof="0" dirty="0">
                <a:ln>
                  <a:noFill/>
                </a:ln>
                <a:effectLst/>
                <a:uLnTx/>
                <a:uFillTx/>
                <a:latin typeface="+mj-lt"/>
                <a:ea typeface="+mn-ea"/>
                <a:cs typeface="+mn-cs"/>
              </a:rPr>
              <a:t>Excludes 5 organ</a:t>
            </a:r>
            <a:br>
              <a:rPr kumimoji="0" lang="en-US" sz="2400" b="0" i="0" u="none" strike="noStrike" kern="1200" cap="none" spc="0" normalizeH="0" baseline="0" noProof="0" dirty="0">
                <a:ln>
                  <a:noFill/>
                </a:ln>
                <a:effectLst/>
                <a:uLnTx/>
                <a:uFillTx/>
                <a:latin typeface="+mj-lt"/>
                <a:ea typeface="+mn-ea"/>
                <a:cs typeface="+mn-cs"/>
              </a:rPr>
            </a:br>
            <a:r>
              <a:rPr kumimoji="0" lang="en-US" sz="2400" b="0" i="0" u="none" strike="noStrike" kern="1200" cap="none" spc="0" normalizeH="0" baseline="0" noProof="0" dirty="0">
                <a:ln>
                  <a:noFill/>
                </a:ln>
                <a:effectLst/>
                <a:uLnTx/>
                <a:uFillTx/>
                <a:latin typeface="+mj-lt"/>
                <a:ea typeface="+mn-ea"/>
                <a:cs typeface="+mn-cs"/>
              </a:rPr>
              <a:t>transplant patients</a:t>
            </a:r>
          </a:p>
        </p:txBody>
      </p:sp>
      <p:pic>
        <p:nvPicPr>
          <p:cNvPr id="7" name="Picture 6">
            <a:extLst>
              <a:ext uri="{FF2B5EF4-FFF2-40B4-BE49-F238E27FC236}">
                <a16:creationId xmlns:a16="http://schemas.microsoft.com/office/drawing/2014/main" id="{75753A28-E150-F030-A07F-40E83EAC80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34983" y="4676763"/>
            <a:ext cx="545479" cy="432701"/>
          </a:xfrm>
          <a:prstGeom prst="rect">
            <a:avLst/>
          </a:prstGeom>
        </p:spPr>
      </p:pic>
      <p:pic>
        <p:nvPicPr>
          <p:cNvPr id="8" name="Picture 7">
            <a:extLst>
              <a:ext uri="{FF2B5EF4-FFF2-40B4-BE49-F238E27FC236}">
                <a16:creationId xmlns:a16="http://schemas.microsoft.com/office/drawing/2014/main" id="{9579FB5A-89A1-9062-2007-5E722966F9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28262" y="4646314"/>
            <a:ext cx="744453" cy="590537"/>
          </a:xfrm>
          <a:prstGeom prst="rect">
            <a:avLst/>
          </a:prstGeom>
        </p:spPr>
      </p:pic>
      <p:pic>
        <p:nvPicPr>
          <p:cNvPr id="9" name="Picture 8">
            <a:extLst>
              <a:ext uri="{FF2B5EF4-FFF2-40B4-BE49-F238E27FC236}">
                <a16:creationId xmlns:a16="http://schemas.microsoft.com/office/drawing/2014/main" id="{D14CCF55-F0D9-8446-DA55-18EB4392B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30959" y="1909145"/>
            <a:ext cx="765041" cy="406400"/>
          </a:xfrm>
          <a:prstGeom prst="rect">
            <a:avLst/>
          </a:prstGeom>
        </p:spPr>
      </p:pic>
      <p:pic>
        <p:nvPicPr>
          <p:cNvPr id="10" name="Picture 9">
            <a:extLst>
              <a:ext uri="{FF2B5EF4-FFF2-40B4-BE49-F238E27FC236}">
                <a16:creationId xmlns:a16="http://schemas.microsoft.com/office/drawing/2014/main" id="{CC1432EC-2C2C-A46D-C62A-8D1445C268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330188" y="2250027"/>
            <a:ext cx="1102139" cy="829541"/>
          </a:xfrm>
          <a:prstGeom prst="rect">
            <a:avLst/>
          </a:prstGeom>
          <a:ln>
            <a:noFill/>
          </a:ln>
        </p:spPr>
      </p:pic>
      <p:pic>
        <p:nvPicPr>
          <p:cNvPr id="11" name="Picture 10">
            <a:extLst>
              <a:ext uri="{FF2B5EF4-FFF2-40B4-BE49-F238E27FC236}">
                <a16:creationId xmlns:a16="http://schemas.microsoft.com/office/drawing/2014/main" id="{62CFFC13-5F62-8E5C-08C7-A86D315454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997980" y="4085539"/>
            <a:ext cx="524372" cy="591224"/>
          </a:xfrm>
          <a:prstGeom prst="rect">
            <a:avLst/>
          </a:prstGeom>
        </p:spPr>
      </p:pic>
      <p:pic>
        <p:nvPicPr>
          <p:cNvPr id="12" name="Picture 11">
            <a:extLst>
              <a:ext uri="{FF2B5EF4-FFF2-40B4-BE49-F238E27FC236}">
                <a16:creationId xmlns:a16="http://schemas.microsoft.com/office/drawing/2014/main" id="{BB6B66DA-2573-46B5-8A15-0BCE0F87D285}"/>
              </a:ext>
            </a:extLst>
          </p:cNvPr>
          <p:cNvPicPr>
            <a:picLocks noChangeAspect="1"/>
          </p:cNvPicPr>
          <p:nvPr/>
        </p:nvPicPr>
        <p:blipFill>
          <a:blip r:embed="rId8"/>
          <a:stretch>
            <a:fillRect/>
          </a:stretch>
        </p:blipFill>
        <p:spPr>
          <a:xfrm>
            <a:off x="4781351" y="2393860"/>
            <a:ext cx="591015" cy="404014"/>
          </a:xfrm>
          <a:prstGeom prst="rect">
            <a:avLst/>
          </a:prstGeom>
        </p:spPr>
      </p:pic>
      <p:sp>
        <p:nvSpPr>
          <p:cNvPr id="13" name="Right Brace 12">
            <a:extLst>
              <a:ext uri="{FF2B5EF4-FFF2-40B4-BE49-F238E27FC236}">
                <a16:creationId xmlns:a16="http://schemas.microsoft.com/office/drawing/2014/main" id="{51C1A25A-8FF1-E9D2-3958-97B4419615EB}"/>
              </a:ext>
            </a:extLst>
          </p:cNvPr>
          <p:cNvSpPr/>
          <p:nvPr/>
        </p:nvSpPr>
        <p:spPr>
          <a:xfrm rot="12360261">
            <a:off x="2968836" y="1288312"/>
            <a:ext cx="1547950" cy="3897507"/>
          </a:xfrm>
          <a:prstGeom prst="rightBrace">
            <a:avLst>
              <a:gd name="adj1" fmla="val 2855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A2B82020-3BD1-E9DE-2320-5354568309BB}"/>
              </a:ext>
            </a:extLst>
          </p:cNvPr>
          <p:cNvSpPr/>
          <p:nvPr/>
        </p:nvSpPr>
        <p:spPr>
          <a:xfrm rot="21074383">
            <a:off x="8574016" y="1953817"/>
            <a:ext cx="1328392" cy="2966624"/>
          </a:xfrm>
          <a:prstGeom prst="rightBrace">
            <a:avLst>
              <a:gd name="adj1" fmla="val 205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694694A7-C422-2098-18CB-36369AE2FA34}"/>
              </a:ext>
            </a:extLst>
          </p:cNvPr>
          <p:cNvSpPr txBox="1"/>
          <p:nvPr/>
        </p:nvSpPr>
        <p:spPr>
          <a:xfrm>
            <a:off x="1497966" y="2389673"/>
            <a:ext cx="1729404" cy="878715"/>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0" i="0" u="none" strike="noStrike" kern="1200" cap="none" spc="0" normalizeH="0" baseline="0" noProof="0" dirty="0">
                <a:ln>
                  <a:noFill/>
                </a:ln>
                <a:solidFill>
                  <a:srgbClr val="1F497D"/>
                </a:solidFill>
                <a:effectLst/>
                <a:uLnTx/>
                <a:uFillTx/>
                <a:latin typeface="+mj-lt"/>
                <a:ea typeface="+mn-ea"/>
                <a:cs typeface="+mn-cs"/>
              </a:rPr>
              <a:t>69% Within </a:t>
            </a:r>
            <a:br>
              <a:rPr kumimoji="0" lang="en-US" sz="2400" b="0" i="0" u="none" strike="noStrike" kern="1200" cap="none" spc="0" normalizeH="0" baseline="0" noProof="0" dirty="0">
                <a:ln>
                  <a:noFill/>
                </a:ln>
                <a:solidFill>
                  <a:srgbClr val="1F497D"/>
                </a:solidFill>
                <a:effectLst/>
                <a:uLnTx/>
                <a:uFillTx/>
                <a:latin typeface="+mj-lt"/>
                <a:ea typeface="+mn-ea"/>
                <a:cs typeface="+mn-cs"/>
              </a:rPr>
            </a:br>
            <a:r>
              <a:rPr kumimoji="0" lang="en-US" sz="2400" b="0" i="0" u="none" strike="noStrike" kern="1200" cap="none" spc="0" normalizeH="0" baseline="0" noProof="0" dirty="0">
                <a:ln>
                  <a:noFill/>
                </a:ln>
                <a:solidFill>
                  <a:srgbClr val="1F497D"/>
                </a:solidFill>
                <a:effectLst/>
                <a:uLnTx/>
                <a:uFillTx/>
                <a:latin typeface="+mj-lt"/>
                <a:ea typeface="+mn-ea"/>
                <a:cs typeface="+mn-cs"/>
              </a:rPr>
              <a:t>the US</a:t>
            </a:r>
          </a:p>
        </p:txBody>
      </p:sp>
      <p:sp>
        <p:nvSpPr>
          <p:cNvPr id="16" name="TextBox 15">
            <a:extLst>
              <a:ext uri="{FF2B5EF4-FFF2-40B4-BE49-F238E27FC236}">
                <a16:creationId xmlns:a16="http://schemas.microsoft.com/office/drawing/2014/main" id="{9BEB37FD-DAAF-C5DD-C002-73C3BDB0D629}"/>
              </a:ext>
            </a:extLst>
          </p:cNvPr>
          <p:cNvSpPr txBox="1"/>
          <p:nvPr/>
        </p:nvSpPr>
        <p:spPr>
          <a:xfrm>
            <a:off x="9878384" y="2570248"/>
            <a:ext cx="1610795" cy="1515291"/>
          </a:xfrm>
          <a:prstGeom prst="rect">
            <a:avLst/>
          </a:prstGeom>
        </p:spPr>
        <p:txBody>
          <a:bodyPr vert="horz" wrap="square" lIns="91440" tIns="45720" rIns="91440" bIns="45720" rtlCol="0" anchor="ctr">
            <a:normAutofit/>
          </a:bodyPr>
          <a:lstStyle/>
          <a:p>
            <a:pPr eaLnBrk="1" fontAlgn="auto" hangingPunct="1">
              <a:lnSpc>
                <a:spcPct val="90000"/>
              </a:lnSpc>
              <a:spcBef>
                <a:spcPts val="0"/>
              </a:spcBef>
              <a:spcAft>
                <a:spcPts val="0"/>
              </a:spcAft>
            </a:pPr>
            <a:r>
              <a:rPr lang="en-US" sz="2400" dirty="0">
                <a:solidFill>
                  <a:srgbClr val="1F497D"/>
                </a:solidFill>
                <a:latin typeface="+mj-lt"/>
              </a:rPr>
              <a:t>31%</a:t>
            </a:r>
            <a:endParaRPr kumimoji="0" lang="en-US" sz="2400" b="0" i="0" u="none" strike="noStrike" kern="1200" cap="none" spc="0" normalizeH="0" baseline="0" noProof="0" dirty="0">
              <a:ln>
                <a:noFill/>
              </a:ln>
              <a:solidFill>
                <a:srgbClr val="1F497D"/>
              </a:solidFill>
              <a:effectLst/>
              <a:uLnTx/>
              <a:uFillTx/>
              <a:latin typeface="+mj-lt"/>
              <a:ea typeface="+mn-ea"/>
              <a:cs typeface="+mn-cs"/>
            </a:endParaRPr>
          </a:p>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0" i="0" u="none" strike="noStrike" kern="1200" cap="none" spc="0" normalizeH="0" baseline="0" noProof="0" dirty="0">
                <a:ln>
                  <a:noFill/>
                </a:ln>
                <a:solidFill>
                  <a:srgbClr val="1F497D"/>
                </a:solidFill>
                <a:effectLst/>
                <a:uLnTx/>
                <a:uFillTx/>
                <a:latin typeface="+mj-lt"/>
                <a:ea typeface="+mn-ea"/>
                <a:cs typeface="+mn-cs"/>
              </a:rPr>
              <a:t>Outside of the US</a:t>
            </a:r>
          </a:p>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endParaRPr lang="en-US" sz="2400" dirty="0">
              <a:solidFill>
                <a:srgbClr val="1F497D"/>
              </a:solidFill>
              <a:latin typeface="+mj-lt"/>
            </a:endParaRPr>
          </a:p>
        </p:txBody>
      </p:sp>
      <p:pic>
        <p:nvPicPr>
          <p:cNvPr id="18" name="Graphic 17" descr="Man with solid fill">
            <a:extLst>
              <a:ext uri="{FF2B5EF4-FFF2-40B4-BE49-F238E27FC236}">
                <a16:creationId xmlns:a16="http://schemas.microsoft.com/office/drawing/2014/main" id="{F21E49D0-F5FE-D629-279A-3DB505AEC89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99445" y="2371830"/>
            <a:ext cx="914400" cy="914400"/>
          </a:xfrm>
          <a:prstGeom prst="rect">
            <a:avLst/>
          </a:prstGeom>
        </p:spPr>
      </p:pic>
      <p:pic>
        <p:nvPicPr>
          <p:cNvPr id="19" name="Graphic 18" descr="Man with solid fill">
            <a:extLst>
              <a:ext uri="{FF2B5EF4-FFF2-40B4-BE49-F238E27FC236}">
                <a16:creationId xmlns:a16="http://schemas.microsoft.com/office/drawing/2014/main" id="{0BF414ED-4CDE-555E-E9D6-39C7422DCD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092555" y="2622368"/>
            <a:ext cx="914400" cy="914400"/>
          </a:xfrm>
          <a:prstGeom prst="rect">
            <a:avLst/>
          </a:prstGeom>
        </p:spPr>
      </p:pic>
    </p:spTree>
    <p:extLst>
      <p:ext uri="{BB962C8B-B14F-4D97-AF65-F5344CB8AC3E}">
        <p14:creationId xmlns:p14="http://schemas.microsoft.com/office/powerpoint/2010/main" val="2610063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72716F-3461-FB87-0CEE-D447AD280F4B}"/>
              </a:ext>
            </a:extLst>
          </p:cNvPr>
          <p:cNvSpPr>
            <a:spLocks noGrp="1"/>
          </p:cNvSpPr>
          <p:nvPr>
            <p:ph type="title"/>
          </p:nvPr>
        </p:nvSpPr>
        <p:spPr/>
        <p:txBody>
          <a:bodyPr/>
          <a:lstStyle/>
          <a:p>
            <a:r>
              <a:rPr lang="en-US" dirty="0"/>
              <a:t>Animal Rabies in Wisconsin</a:t>
            </a:r>
          </a:p>
        </p:txBody>
      </p:sp>
      <p:sp>
        <p:nvSpPr>
          <p:cNvPr id="5" name="Text Placeholder 4">
            <a:extLst>
              <a:ext uri="{FF2B5EF4-FFF2-40B4-BE49-F238E27FC236}">
                <a16:creationId xmlns:a16="http://schemas.microsoft.com/office/drawing/2014/main" id="{D0535BD1-8455-41C1-5335-ABADA32C355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77783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2210627994"/>
              </p:ext>
            </p:extLst>
          </p:nvPr>
        </p:nvGraphicFramePr>
        <p:xfrm>
          <a:off x="609600" y="1692513"/>
          <a:ext cx="10972800" cy="464642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Animal Rabies in Wisconsin </a:t>
            </a:r>
            <a:br>
              <a:rPr lang="en-US" dirty="0"/>
            </a:br>
            <a:r>
              <a:rPr lang="en-US" dirty="0"/>
              <a:t>Wildlife and Domestic Animals, 1962–2023</a:t>
            </a:r>
            <a:endParaRPr lang="en-US" sz="3200" dirty="0"/>
          </a:p>
        </p:txBody>
      </p:sp>
      <p:sp>
        <p:nvSpPr>
          <p:cNvPr id="6" name="TextBox 5"/>
          <p:cNvSpPr txBox="1"/>
          <p:nvPr/>
        </p:nvSpPr>
        <p:spPr>
          <a:xfrm>
            <a:off x="6207644" y="2230903"/>
            <a:ext cx="4385928" cy="830997"/>
          </a:xfrm>
          <a:prstGeom prst="rect">
            <a:avLst/>
          </a:prstGeom>
          <a:noFill/>
        </p:spPr>
        <p:txBody>
          <a:bodyPr wrap="square" rtlCol="0">
            <a:spAutoFit/>
          </a:bodyPr>
          <a:lstStyle/>
          <a:p>
            <a:pPr algn="l"/>
            <a:r>
              <a:rPr lang="en-US" sz="2400" b="1" dirty="0">
                <a:latin typeface="+mj-lt"/>
              </a:rPr>
              <a:t>1981: 332 Animal Cases</a:t>
            </a:r>
            <a:br>
              <a:rPr lang="en-US" sz="2400" b="1" dirty="0">
                <a:latin typeface="+mj-lt"/>
              </a:rPr>
            </a:br>
            <a:r>
              <a:rPr lang="en-US" sz="2400" b="1" dirty="0">
                <a:latin typeface="+mj-lt"/>
              </a:rPr>
              <a:t>2023: 37 Animal Cases</a:t>
            </a:r>
          </a:p>
        </p:txBody>
      </p:sp>
      <p:sp>
        <p:nvSpPr>
          <p:cNvPr id="9" name="TextBox 8"/>
          <p:cNvSpPr txBox="1"/>
          <p:nvPr/>
        </p:nvSpPr>
        <p:spPr>
          <a:xfrm>
            <a:off x="3820228" y="1692513"/>
            <a:ext cx="1206793" cy="400110"/>
          </a:xfrm>
          <a:prstGeom prst="rect">
            <a:avLst/>
          </a:prstGeom>
          <a:noFill/>
        </p:spPr>
        <p:txBody>
          <a:bodyPr wrap="square" rtlCol="0">
            <a:spAutoFit/>
          </a:bodyPr>
          <a:lstStyle/>
          <a:p>
            <a:r>
              <a:rPr lang="en-US" sz="2000" dirty="0">
                <a:latin typeface="+mn-lt"/>
              </a:rPr>
              <a:t>1981</a:t>
            </a:r>
          </a:p>
        </p:txBody>
      </p:sp>
    </p:spTree>
    <p:extLst>
      <p:ext uri="{BB962C8B-B14F-4D97-AF65-F5344CB8AC3E}">
        <p14:creationId xmlns:p14="http://schemas.microsoft.com/office/powerpoint/2010/main" val="8327937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326310262"/>
              </p:ext>
            </p:extLst>
          </p:nvPr>
        </p:nvGraphicFramePr>
        <p:xfrm>
          <a:off x="609600" y="1692513"/>
          <a:ext cx="10972800" cy="464642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Animal Rabies in Wisconsin </a:t>
            </a:r>
            <a:br>
              <a:rPr lang="en-US" dirty="0"/>
            </a:br>
            <a:r>
              <a:rPr lang="en-US" dirty="0"/>
              <a:t>Wildlife and Domestic Animals, 1962–2023</a:t>
            </a:r>
            <a:endParaRPr lang="en-US" sz="3200" dirty="0"/>
          </a:p>
        </p:txBody>
      </p:sp>
      <p:sp>
        <p:nvSpPr>
          <p:cNvPr id="8" name="Rectangle 7"/>
          <p:cNvSpPr/>
          <p:nvPr/>
        </p:nvSpPr>
        <p:spPr>
          <a:xfrm>
            <a:off x="5759116" y="4894793"/>
            <a:ext cx="5513721" cy="914399"/>
          </a:xfrm>
          <a:prstGeom prst="rect">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30529" y="4433128"/>
            <a:ext cx="4173282" cy="461665"/>
          </a:xfrm>
          <a:prstGeom prst="rect">
            <a:avLst/>
          </a:prstGeom>
          <a:noFill/>
        </p:spPr>
        <p:txBody>
          <a:bodyPr wrap="square" rtlCol="0">
            <a:spAutoFit/>
          </a:bodyPr>
          <a:lstStyle/>
          <a:p>
            <a:r>
              <a:rPr lang="en-US" sz="2400" b="1" dirty="0">
                <a:latin typeface="+mj-lt"/>
              </a:rPr>
              <a:t>1989–2023</a:t>
            </a:r>
          </a:p>
        </p:txBody>
      </p:sp>
    </p:spTree>
    <p:extLst>
      <p:ext uri="{BB962C8B-B14F-4D97-AF65-F5344CB8AC3E}">
        <p14:creationId xmlns:p14="http://schemas.microsoft.com/office/powerpoint/2010/main" val="6729439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7C8D9F-F654-58DB-BE95-EB8B4CFDDA3A}"/>
              </a:ext>
            </a:extLst>
          </p:cNvPr>
          <p:cNvSpPr/>
          <p:nvPr/>
        </p:nvSpPr>
        <p:spPr>
          <a:xfrm>
            <a:off x="8318749" y="1295400"/>
            <a:ext cx="2879977" cy="50913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2" name="Title 1"/>
          <p:cNvSpPr>
            <a:spLocks noGrp="1"/>
          </p:cNvSpPr>
          <p:nvPr>
            <p:ph type="title"/>
          </p:nvPr>
        </p:nvSpPr>
        <p:spPr/>
        <p:txBody>
          <a:bodyPr/>
          <a:lstStyle/>
          <a:p>
            <a:pPr algn="l"/>
            <a:r>
              <a:rPr lang="en-US" dirty="0"/>
              <a:t>Animal Rabies By Species,</a:t>
            </a:r>
            <a:br>
              <a:rPr lang="en-US" dirty="0"/>
            </a:br>
            <a:r>
              <a:rPr lang="en-US" sz="3200" dirty="0"/>
              <a:t>Wisconsin 1989–2023</a:t>
            </a:r>
          </a:p>
        </p:txBody>
      </p:sp>
      <p:sp>
        <p:nvSpPr>
          <p:cNvPr id="11" name="TextBox 10"/>
          <p:cNvSpPr txBox="1"/>
          <p:nvPr/>
        </p:nvSpPr>
        <p:spPr>
          <a:xfrm>
            <a:off x="7446335" y="1555132"/>
            <a:ext cx="2169042" cy="584775"/>
          </a:xfrm>
          <a:prstGeom prst="rect">
            <a:avLst/>
          </a:prstGeom>
          <a:noFill/>
        </p:spPr>
        <p:txBody>
          <a:bodyPr wrap="square" rtlCol="0">
            <a:spAutoFit/>
          </a:bodyPr>
          <a:lstStyle/>
          <a:p>
            <a:r>
              <a:rPr lang="en-US" sz="3200" b="1" dirty="0">
                <a:solidFill>
                  <a:srgbClr val="E46C0A"/>
                </a:solidFill>
                <a:latin typeface="+mj-lt"/>
              </a:rPr>
              <a:t>Bats</a:t>
            </a:r>
          </a:p>
        </p:txBody>
      </p:sp>
      <p:sp>
        <p:nvSpPr>
          <p:cNvPr id="12" name="TextBox 11"/>
          <p:cNvSpPr txBox="1"/>
          <p:nvPr/>
        </p:nvSpPr>
        <p:spPr>
          <a:xfrm>
            <a:off x="3802912" y="3525704"/>
            <a:ext cx="2169042" cy="584775"/>
          </a:xfrm>
          <a:prstGeom prst="rect">
            <a:avLst/>
          </a:prstGeom>
          <a:noFill/>
        </p:spPr>
        <p:txBody>
          <a:bodyPr wrap="square" rtlCol="0">
            <a:spAutoFit/>
          </a:bodyPr>
          <a:lstStyle/>
          <a:p>
            <a:r>
              <a:rPr lang="en-US" sz="3200" b="1" dirty="0">
                <a:solidFill>
                  <a:srgbClr val="4A5E22"/>
                </a:solidFill>
                <a:latin typeface="+mj-lt"/>
              </a:rPr>
              <a:t>Other</a:t>
            </a:r>
          </a:p>
        </p:txBody>
      </p:sp>
      <p:sp>
        <p:nvSpPr>
          <p:cNvPr id="13" name="TextBox 12"/>
          <p:cNvSpPr txBox="1"/>
          <p:nvPr/>
        </p:nvSpPr>
        <p:spPr>
          <a:xfrm>
            <a:off x="3923413" y="4868950"/>
            <a:ext cx="2169042" cy="584775"/>
          </a:xfrm>
          <a:prstGeom prst="rect">
            <a:avLst/>
          </a:prstGeom>
          <a:noFill/>
        </p:spPr>
        <p:txBody>
          <a:bodyPr wrap="square" rtlCol="0">
            <a:spAutoFit/>
          </a:bodyPr>
          <a:lstStyle/>
          <a:p>
            <a:r>
              <a:rPr lang="en-US" sz="3200" b="1" dirty="0">
                <a:solidFill>
                  <a:srgbClr val="5D3A9B"/>
                </a:solidFill>
                <a:latin typeface="+mj-lt"/>
              </a:rPr>
              <a:t>Skunks</a:t>
            </a:r>
          </a:p>
        </p:txBody>
      </p:sp>
      <p:graphicFrame>
        <p:nvGraphicFramePr>
          <p:cNvPr id="15" name="Chart 14"/>
          <p:cNvGraphicFramePr>
            <a:graphicFrameLocks/>
          </p:cNvGraphicFramePr>
          <p:nvPr>
            <p:extLst>
              <p:ext uri="{D42A27DB-BD31-4B8C-83A1-F6EECF244321}">
                <p14:modId xmlns:p14="http://schemas.microsoft.com/office/powerpoint/2010/main" val="3578903914"/>
              </p:ext>
            </p:extLst>
          </p:nvPr>
        </p:nvGraphicFramePr>
        <p:xfrm>
          <a:off x="778732" y="4553518"/>
          <a:ext cx="10581273" cy="18713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val="3486128414"/>
              </p:ext>
            </p:extLst>
          </p:nvPr>
        </p:nvGraphicFramePr>
        <p:xfrm>
          <a:off x="721895" y="1555131"/>
          <a:ext cx="10527631" cy="15496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a:graphicFrameLocks/>
          </p:cNvGraphicFramePr>
          <p:nvPr>
            <p:extLst>
              <p:ext uri="{D42A27DB-BD31-4B8C-83A1-F6EECF244321}">
                <p14:modId xmlns:p14="http://schemas.microsoft.com/office/powerpoint/2010/main" val="110889385"/>
              </p:ext>
            </p:extLst>
          </p:nvPr>
        </p:nvGraphicFramePr>
        <p:xfrm>
          <a:off x="730465" y="3011797"/>
          <a:ext cx="10529865" cy="157449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9009235" y="3635095"/>
            <a:ext cx="661737" cy="420901"/>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000" b="0" i="0" u="none" strike="noStrike" kern="1200" cap="none" spc="0" normalizeH="0" baseline="0" noProof="0" dirty="0">
                <a:ln>
                  <a:noFill/>
                </a:ln>
                <a:solidFill>
                  <a:srgbClr val="1F497D"/>
                </a:solidFill>
                <a:effectLst/>
                <a:uLnTx/>
                <a:uFillTx/>
                <a:latin typeface="+mj-lt"/>
                <a:ea typeface="+mn-ea"/>
                <a:cs typeface="+mn-cs"/>
              </a:rPr>
              <a:t>Cat</a:t>
            </a:r>
          </a:p>
        </p:txBody>
      </p:sp>
      <p:sp>
        <p:nvSpPr>
          <p:cNvPr id="14" name="TextBox 13"/>
          <p:cNvSpPr txBox="1"/>
          <p:nvPr/>
        </p:nvSpPr>
        <p:spPr>
          <a:xfrm>
            <a:off x="8249048" y="3135611"/>
            <a:ext cx="1076829" cy="488108"/>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US" sz="2000" dirty="0">
                <a:solidFill>
                  <a:srgbClr val="1F497D"/>
                </a:solidFill>
                <a:latin typeface="+mj-lt"/>
              </a:rPr>
              <a:t>Calf</a:t>
            </a:r>
            <a:endParaRPr kumimoji="0" lang="en-US" sz="2000" b="0" i="0" u="none" strike="noStrike" kern="1200" cap="none" spc="0" normalizeH="0" baseline="0" noProof="0" dirty="0">
              <a:ln>
                <a:noFill/>
              </a:ln>
              <a:solidFill>
                <a:srgbClr val="1F497D"/>
              </a:solidFill>
              <a:effectLst/>
              <a:uLnTx/>
              <a:uFillTx/>
              <a:latin typeface="+mj-lt"/>
            </a:endParaRPr>
          </a:p>
        </p:txBody>
      </p:sp>
      <p:sp>
        <p:nvSpPr>
          <p:cNvPr id="18" name="TextBox 17"/>
          <p:cNvSpPr txBox="1"/>
          <p:nvPr/>
        </p:nvSpPr>
        <p:spPr>
          <a:xfrm>
            <a:off x="8025616" y="3618710"/>
            <a:ext cx="661737" cy="420901"/>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US" sz="2000" dirty="0">
                <a:solidFill>
                  <a:srgbClr val="1F497D"/>
                </a:solidFill>
                <a:latin typeface="+mj-lt"/>
              </a:rPr>
              <a:t>Fox</a:t>
            </a:r>
            <a:endParaRPr kumimoji="0" lang="en-US" sz="2000" b="0" i="0" u="none" strike="noStrike" kern="1200" cap="none" spc="0" normalizeH="0" baseline="0" noProof="0" dirty="0">
              <a:ln>
                <a:noFill/>
              </a:ln>
              <a:solidFill>
                <a:srgbClr val="1F497D"/>
              </a:solidFill>
              <a:effectLst/>
              <a:uLnTx/>
              <a:uFillTx/>
              <a:latin typeface="+mj-lt"/>
              <a:ea typeface="+mn-ea"/>
              <a:cs typeface="+mn-cs"/>
            </a:endParaRPr>
          </a:p>
        </p:txBody>
      </p:sp>
      <p:sp>
        <p:nvSpPr>
          <p:cNvPr id="19" name="TextBox 18"/>
          <p:cNvSpPr txBox="1"/>
          <p:nvPr/>
        </p:nvSpPr>
        <p:spPr>
          <a:xfrm>
            <a:off x="6326230" y="3547842"/>
            <a:ext cx="902514" cy="420901"/>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US" sz="2000" dirty="0">
                <a:solidFill>
                  <a:srgbClr val="1F497D"/>
                </a:solidFill>
                <a:latin typeface="+mj-lt"/>
              </a:rPr>
              <a:t>Dogs</a:t>
            </a:r>
            <a:endParaRPr kumimoji="0" lang="en-US" sz="2000" b="0" i="0" u="none" strike="noStrike" kern="1200" cap="none" spc="0" normalizeH="0" baseline="0" noProof="0" dirty="0">
              <a:ln>
                <a:noFill/>
              </a:ln>
              <a:solidFill>
                <a:srgbClr val="1F497D"/>
              </a:solidFill>
              <a:effectLst/>
              <a:uLnTx/>
              <a:uFillTx/>
              <a:latin typeface="+mj-lt"/>
            </a:endParaRPr>
          </a:p>
        </p:txBody>
      </p:sp>
      <p:cxnSp>
        <p:nvCxnSpPr>
          <p:cNvPr id="5" name="Straight Arrow Connector 4"/>
          <p:cNvCxnSpPr/>
          <p:nvPr/>
        </p:nvCxnSpPr>
        <p:spPr>
          <a:xfrm>
            <a:off x="9268663" y="4039611"/>
            <a:ext cx="0" cy="303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8760555" y="3602325"/>
            <a:ext cx="0" cy="741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426646" y="4039611"/>
            <a:ext cx="0" cy="303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044050" y="3931917"/>
            <a:ext cx="0" cy="411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D0D9B23-F0A0-4F56-8DF2-987E405FDCBB}"/>
              </a:ext>
            </a:extLst>
          </p:cNvPr>
          <p:cNvCxnSpPr/>
          <p:nvPr/>
        </p:nvCxnSpPr>
        <p:spPr>
          <a:xfrm>
            <a:off x="6493066" y="3931917"/>
            <a:ext cx="0" cy="411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ADAC6CB-830D-033E-B7D7-18232E23D017}"/>
              </a:ext>
            </a:extLst>
          </p:cNvPr>
          <p:cNvSpPr txBox="1"/>
          <p:nvPr/>
        </p:nvSpPr>
        <p:spPr>
          <a:xfrm>
            <a:off x="1325401" y="3229992"/>
            <a:ext cx="2228831" cy="420901"/>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US" sz="2000" dirty="0">
                <a:solidFill>
                  <a:srgbClr val="1F497D"/>
                </a:solidFill>
                <a:latin typeface="+mj-lt"/>
              </a:rPr>
              <a:t>Cattle, horses, raccoons, etc.</a:t>
            </a:r>
            <a:endParaRPr kumimoji="0" lang="en-US" sz="2000" b="0" i="0" u="none" strike="noStrike" kern="1200" cap="none" spc="0" normalizeH="0" baseline="0" noProof="0" dirty="0">
              <a:ln>
                <a:noFill/>
              </a:ln>
              <a:solidFill>
                <a:srgbClr val="1F497D"/>
              </a:solidFill>
              <a:effectLst/>
              <a:uLnTx/>
              <a:uFillTx/>
              <a:latin typeface="+mj-lt"/>
            </a:endParaRPr>
          </a:p>
        </p:txBody>
      </p:sp>
    </p:spTree>
    <p:extLst>
      <p:ext uri="{BB962C8B-B14F-4D97-AF65-F5344CB8AC3E}">
        <p14:creationId xmlns:p14="http://schemas.microsoft.com/office/powerpoint/2010/main" val="1552900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Graphic spid="17" grpId="0">
        <p:bldAsOne/>
      </p:bldGraphic>
      <p:bldP spid="3" grpId="0"/>
      <p:bldP spid="14" grpId="0"/>
      <p:bldP spid="18" grpId="0"/>
      <p:bldP spid="19"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Rabies-Tested Animal Species</a:t>
            </a:r>
            <a:br>
              <a:rPr lang="en-US" dirty="0"/>
            </a:br>
            <a:r>
              <a:rPr lang="en-US" dirty="0"/>
              <a:t>Wisconsin, 2014-2023</a:t>
            </a:r>
          </a:p>
        </p:txBody>
      </p:sp>
      <p:graphicFrame>
        <p:nvGraphicFramePr>
          <p:cNvPr id="4" name="Chart 3"/>
          <p:cNvGraphicFramePr>
            <a:graphicFrameLocks/>
          </p:cNvGraphicFramePr>
          <p:nvPr>
            <p:extLst>
              <p:ext uri="{D42A27DB-BD31-4B8C-83A1-F6EECF244321}">
                <p14:modId xmlns:p14="http://schemas.microsoft.com/office/powerpoint/2010/main" val="3892497533"/>
              </p:ext>
            </p:extLst>
          </p:nvPr>
        </p:nvGraphicFramePr>
        <p:xfrm>
          <a:off x="609600" y="1551008"/>
          <a:ext cx="7747000" cy="467617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21498" y="5780613"/>
            <a:ext cx="564825" cy="44656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087388" y="2838407"/>
            <a:ext cx="479556" cy="46609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6038" y="1888968"/>
            <a:ext cx="620600" cy="628225"/>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1817427" y="3429000"/>
            <a:ext cx="607030" cy="460094"/>
          </a:xfrm>
          <a:prstGeom prst="rect">
            <a:avLst/>
          </a:prstGeom>
          <a:ln>
            <a:noFill/>
          </a:ln>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225062" y="1469175"/>
            <a:ext cx="721679" cy="601142"/>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235651" y="3513593"/>
            <a:ext cx="620600" cy="654220"/>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438848" y="1206143"/>
            <a:ext cx="648540" cy="537174"/>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230168" y="4451999"/>
            <a:ext cx="484289" cy="544226"/>
          </a:xfrm>
          <a:prstGeom prst="rect">
            <a:avLst/>
          </a:prstGeom>
        </p:spPr>
      </p:pic>
      <p:sp>
        <p:nvSpPr>
          <p:cNvPr id="13" name="TextBox 12"/>
          <p:cNvSpPr txBox="1"/>
          <p:nvPr/>
        </p:nvSpPr>
        <p:spPr>
          <a:xfrm>
            <a:off x="7924801" y="4902200"/>
            <a:ext cx="3962400" cy="14224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endParaRPr kumimoji="0" lang="en-US" sz="24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endParaRPr>
          </a:p>
        </p:txBody>
      </p:sp>
      <p:sp>
        <p:nvSpPr>
          <p:cNvPr id="14" name="TextBox 13"/>
          <p:cNvSpPr txBox="1"/>
          <p:nvPr/>
        </p:nvSpPr>
        <p:spPr>
          <a:xfrm>
            <a:off x="7924801" y="5227055"/>
            <a:ext cx="4168246" cy="115054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1800" b="0" i="0" u="none" strike="noStrike" kern="1200" cap="none" spc="0" normalizeH="0" baseline="0" noProof="0" dirty="0">
                <a:ln>
                  <a:noFill/>
                </a:ln>
                <a:effectLst/>
                <a:uLnTx/>
                <a:uFillTx/>
                <a:latin typeface="+mn-lt"/>
                <a:ea typeface="+mn-ea"/>
                <a:cs typeface="+mn-cs"/>
              </a:rPr>
              <a:t>Muskrat, squirrel, opossum, woodchuck, </a:t>
            </a:r>
            <a:r>
              <a:rPr kumimoji="0" lang="en-US" sz="1800" b="0" i="0" u="none" strike="noStrike" kern="1200" cap="none" spc="0" normalizeH="0" noProof="0" dirty="0">
                <a:ln>
                  <a:noFill/>
                </a:ln>
                <a:effectLst/>
                <a:uLnTx/>
                <a:uFillTx/>
                <a:latin typeface="+mn-lt"/>
                <a:ea typeface="+mn-ea"/>
                <a:cs typeface="+mn-cs"/>
              </a:rPr>
              <a:t>goat, mink, coyote, sheep, rabbit, wolf, deer, weasel, ferret, shrew, bear, bobcat, zoo animals, etc.</a:t>
            </a:r>
            <a:endParaRPr kumimoji="0" lang="en-US" sz="1800" b="0" i="0" u="none" strike="noStrike" kern="1200" cap="none" spc="0" normalizeH="0" baseline="0" noProof="0" dirty="0">
              <a:ln>
                <a:noFill/>
              </a:ln>
              <a:effectLst/>
              <a:uLnTx/>
              <a:uFillTx/>
              <a:latin typeface="+mn-lt"/>
              <a:ea typeface="+mn-ea"/>
              <a:cs typeface="+mn-cs"/>
            </a:endParaRPr>
          </a:p>
        </p:txBody>
      </p:sp>
      <p:sp>
        <p:nvSpPr>
          <p:cNvPr id="3" name="Left Brace 2">
            <a:extLst>
              <a:ext uri="{FF2B5EF4-FFF2-40B4-BE49-F238E27FC236}">
                <a16:creationId xmlns:a16="http://schemas.microsoft.com/office/drawing/2014/main" id="{F94228BA-D71E-4CFB-A63D-0CE9B12A3648}"/>
              </a:ext>
            </a:extLst>
          </p:cNvPr>
          <p:cNvSpPr/>
          <p:nvPr/>
        </p:nvSpPr>
        <p:spPr>
          <a:xfrm>
            <a:off x="7694615" y="5227055"/>
            <a:ext cx="273843" cy="1097545"/>
          </a:xfrm>
          <a:prstGeom prst="leftBrace">
            <a:avLst>
              <a:gd name="adj1" fmla="val 56635"/>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31279E0F-D7A5-589F-ADB6-06D3A7897BAA}"/>
              </a:ext>
            </a:extLst>
          </p:cNvPr>
          <p:cNvSpPr txBox="1"/>
          <p:nvPr/>
        </p:nvSpPr>
        <p:spPr>
          <a:xfrm>
            <a:off x="609600" y="5546558"/>
            <a:ext cx="1760621" cy="565484"/>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1" i="0" u="none" strike="noStrike" kern="1200" cap="none" spc="0" normalizeH="0" baseline="0" noProof="0" dirty="0">
                <a:ln>
                  <a:noFill/>
                </a:ln>
                <a:effectLst/>
                <a:uLnTx/>
                <a:uFillTx/>
                <a:latin typeface="+mn-lt"/>
                <a:ea typeface="+mn-ea"/>
                <a:cs typeface="+mn-cs"/>
              </a:rPr>
              <a:t>N=19,949</a:t>
            </a:r>
          </a:p>
        </p:txBody>
      </p:sp>
    </p:spTree>
    <p:extLst>
      <p:ext uri="{BB962C8B-B14F-4D97-AF65-F5344CB8AC3E}">
        <p14:creationId xmlns:p14="http://schemas.microsoft.com/office/powerpoint/2010/main" val="347436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7" name="Rectangle 147">
            <a:extLst>
              <a:ext uri="{FF2B5EF4-FFF2-40B4-BE49-F238E27FC236}">
                <a16:creationId xmlns:a16="http://schemas.microsoft.com/office/drawing/2014/main" id="{ED0461F0-27A4-54F2-5C5B-D07B00B73E73}"/>
              </a:ext>
            </a:extLst>
          </p:cNvPr>
          <p:cNvSpPr>
            <a:spLocks noChangeArrowheads="1"/>
          </p:cNvSpPr>
          <p:nvPr/>
        </p:nvSpPr>
        <p:spPr bwMode="auto">
          <a:xfrm>
            <a:off x="10314157" y="6302376"/>
            <a:ext cx="211138" cy="9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700">
              <a:latin typeface="Arial Narrow" panose="020B0606020202030204" pitchFamily="34" charset="0"/>
            </a:endParaRPr>
          </a:p>
        </p:txBody>
      </p:sp>
      <p:grpSp>
        <p:nvGrpSpPr>
          <p:cNvPr id="3" name="Group 2">
            <a:extLst>
              <a:ext uri="{FF2B5EF4-FFF2-40B4-BE49-F238E27FC236}">
                <a16:creationId xmlns:a16="http://schemas.microsoft.com/office/drawing/2014/main" id="{4B4E0D3E-B44B-9F8F-3BE2-75A1BCCB71FE}"/>
              </a:ext>
            </a:extLst>
          </p:cNvPr>
          <p:cNvGrpSpPr>
            <a:grpSpLocks noChangeAspect="1"/>
          </p:cNvGrpSpPr>
          <p:nvPr/>
        </p:nvGrpSpPr>
        <p:grpSpPr>
          <a:xfrm>
            <a:off x="5786652" y="164389"/>
            <a:ext cx="5589544" cy="5961774"/>
            <a:chOff x="6989932" y="1447801"/>
            <a:chExt cx="4386263" cy="4678362"/>
          </a:xfrm>
        </p:grpSpPr>
        <p:sp>
          <p:nvSpPr>
            <p:cNvPr id="3074" name="Freeform 3">
              <a:extLst>
                <a:ext uri="{FF2B5EF4-FFF2-40B4-BE49-F238E27FC236}">
                  <a16:creationId xmlns:a16="http://schemas.microsoft.com/office/drawing/2014/main" id="{8284C85F-6ACF-06F0-271F-488634F41365}"/>
                </a:ext>
              </a:extLst>
            </p:cNvPr>
            <p:cNvSpPr>
              <a:spLocks/>
            </p:cNvSpPr>
            <p:nvPr/>
          </p:nvSpPr>
          <p:spPr bwMode="auto">
            <a:xfrm>
              <a:off x="8412333" y="1714500"/>
              <a:ext cx="479425" cy="704850"/>
            </a:xfrm>
            <a:custGeom>
              <a:avLst/>
              <a:gdLst>
                <a:gd name="T0" fmla="*/ 2147483646 w 448"/>
                <a:gd name="T1" fmla="*/ 2147483646 h 680"/>
                <a:gd name="T2" fmla="*/ 0 w 448"/>
                <a:gd name="T3" fmla="*/ 2147483646 h 680"/>
                <a:gd name="T4" fmla="*/ 2147483646 w 448"/>
                <a:gd name="T5" fmla="*/ 2147483646 h 680"/>
                <a:gd name="T6" fmla="*/ 2147483646 w 448"/>
                <a:gd name="T7" fmla="*/ 2147483646 h 680"/>
                <a:gd name="T8" fmla="*/ 2147483646 w 448"/>
                <a:gd name="T9" fmla="*/ 2147483646 h 680"/>
                <a:gd name="T10" fmla="*/ 2147483646 w 448"/>
                <a:gd name="T11" fmla="*/ 2147483646 h 680"/>
                <a:gd name="T12" fmla="*/ 2147483646 w 448"/>
                <a:gd name="T13" fmla="*/ 2147483646 h 680"/>
                <a:gd name="T14" fmla="*/ 2147483646 w 448"/>
                <a:gd name="T15" fmla="*/ 2147483646 h 680"/>
                <a:gd name="T16" fmla="*/ 2147483646 w 448"/>
                <a:gd name="T17" fmla="*/ 2147483646 h 680"/>
                <a:gd name="T18" fmla="*/ 2147483646 w 448"/>
                <a:gd name="T19" fmla="*/ 2147483646 h 680"/>
                <a:gd name="T20" fmla="*/ 2147483646 w 448"/>
                <a:gd name="T21" fmla="*/ 2147483646 h 680"/>
                <a:gd name="T22" fmla="*/ 2147483646 w 448"/>
                <a:gd name="T23" fmla="*/ 2147483646 h 680"/>
                <a:gd name="T24" fmla="*/ 2147483646 w 448"/>
                <a:gd name="T25" fmla="*/ 0 h 680"/>
                <a:gd name="T26" fmla="*/ 2147483646 w 448"/>
                <a:gd name="T27" fmla="*/ 2147483646 h 680"/>
                <a:gd name="T28" fmla="*/ 2147483646 w 448"/>
                <a:gd name="T29" fmla="*/ 2147483646 h 6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680">
                  <a:moveTo>
                    <a:pt x="8" y="60"/>
                  </a:moveTo>
                  <a:lnTo>
                    <a:pt x="0" y="212"/>
                  </a:lnTo>
                  <a:lnTo>
                    <a:pt x="15" y="217"/>
                  </a:lnTo>
                  <a:lnTo>
                    <a:pt x="15" y="498"/>
                  </a:lnTo>
                  <a:lnTo>
                    <a:pt x="15" y="678"/>
                  </a:lnTo>
                  <a:lnTo>
                    <a:pt x="180" y="679"/>
                  </a:lnTo>
                  <a:lnTo>
                    <a:pt x="447" y="675"/>
                  </a:lnTo>
                  <a:lnTo>
                    <a:pt x="447" y="510"/>
                  </a:lnTo>
                  <a:lnTo>
                    <a:pt x="356" y="509"/>
                  </a:lnTo>
                  <a:lnTo>
                    <a:pt x="356" y="429"/>
                  </a:lnTo>
                  <a:lnTo>
                    <a:pt x="277" y="423"/>
                  </a:lnTo>
                  <a:lnTo>
                    <a:pt x="273" y="71"/>
                  </a:lnTo>
                  <a:lnTo>
                    <a:pt x="178" y="0"/>
                  </a:lnTo>
                  <a:lnTo>
                    <a:pt x="44" y="79"/>
                  </a:lnTo>
                  <a:lnTo>
                    <a:pt x="8" y="6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 name="Freeform 2">
              <a:extLst>
                <a:ext uri="{FF2B5EF4-FFF2-40B4-BE49-F238E27FC236}">
                  <a16:creationId xmlns:a16="http://schemas.microsoft.com/office/drawing/2014/main" id="{BFBD3FA6-1F1A-D026-3580-F86B07A86721}"/>
                </a:ext>
              </a:extLst>
            </p:cNvPr>
            <p:cNvSpPr>
              <a:spLocks/>
            </p:cNvSpPr>
            <p:nvPr/>
          </p:nvSpPr>
          <p:spPr bwMode="auto">
            <a:xfrm>
              <a:off x="9099721" y="4271963"/>
              <a:ext cx="320675" cy="641350"/>
            </a:xfrm>
            <a:custGeom>
              <a:avLst/>
              <a:gdLst>
                <a:gd name="T0" fmla="*/ 0 w 316"/>
                <a:gd name="T1" fmla="*/ 2147483646 h 618"/>
                <a:gd name="T2" fmla="*/ 2147483646 w 316"/>
                <a:gd name="T3" fmla="*/ 2147483646 h 618"/>
                <a:gd name="T4" fmla="*/ 2147483646 w 316"/>
                <a:gd name="T5" fmla="*/ 2147483646 h 618"/>
                <a:gd name="T6" fmla="*/ 2147483646 w 316"/>
                <a:gd name="T7" fmla="*/ 2147483646 h 618"/>
                <a:gd name="T8" fmla="*/ 2147483646 w 316"/>
                <a:gd name="T9" fmla="*/ 2147483646 h 618"/>
                <a:gd name="T10" fmla="*/ 2147483646 w 316"/>
                <a:gd name="T11" fmla="*/ 2147483646 h 618"/>
                <a:gd name="T12" fmla="*/ 2147483646 w 316"/>
                <a:gd name="T13" fmla="*/ 2147483646 h 618"/>
                <a:gd name="T14" fmla="*/ 2147483646 w 316"/>
                <a:gd name="T15" fmla="*/ 2147483646 h 618"/>
                <a:gd name="T16" fmla="*/ 2147483646 w 316"/>
                <a:gd name="T17" fmla="*/ 2147483646 h 618"/>
                <a:gd name="T18" fmla="*/ 2147483646 w 316"/>
                <a:gd name="T19" fmla="*/ 2147483646 h 618"/>
                <a:gd name="T20" fmla="*/ 2147483646 w 316"/>
                <a:gd name="T21" fmla="*/ 0 h 618"/>
                <a:gd name="T22" fmla="*/ 2147483646 w 316"/>
                <a:gd name="T23" fmla="*/ 0 h 618"/>
                <a:gd name="T24" fmla="*/ 2147483646 w 316"/>
                <a:gd name="T25" fmla="*/ 0 h 618"/>
                <a:gd name="T26" fmla="*/ 2147483646 w 316"/>
                <a:gd name="T27" fmla="*/ 2147483646 h 618"/>
                <a:gd name="T28" fmla="*/ 2147483646 w 316"/>
                <a:gd name="T29" fmla="*/ 2147483646 h 618"/>
                <a:gd name="T30" fmla="*/ 2147483646 w 316"/>
                <a:gd name="T31" fmla="*/ 2147483646 h 618"/>
                <a:gd name="T32" fmla="*/ 2147483646 w 316"/>
                <a:gd name="T33" fmla="*/ 2147483646 h 618"/>
                <a:gd name="T34" fmla="*/ 2147483646 w 316"/>
                <a:gd name="T35" fmla="*/ 2147483646 h 618"/>
                <a:gd name="T36" fmla="*/ 0 w 316"/>
                <a:gd name="T37" fmla="*/ 2147483646 h 6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6" h="618">
                  <a:moveTo>
                    <a:pt x="0" y="156"/>
                  </a:moveTo>
                  <a:lnTo>
                    <a:pt x="1" y="200"/>
                  </a:lnTo>
                  <a:lnTo>
                    <a:pt x="51" y="312"/>
                  </a:lnTo>
                  <a:lnTo>
                    <a:pt x="35" y="354"/>
                  </a:lnTo>
                  <a:lnTo>
                    <a:pt x="129" y="479"/>
                  </a:lnTo>
                  <a:lnTo>
                    <a:pt x="135" y="540"/>
                  </a:lnTo>
                  <a:lnTo>
                    <a:pt x="175" y="594"/>
                  </a:lnTo>
                  <a:lnTo>
                    <a:pt x="175" y="617"/>
                  </a:lnTo>
                  <a:lnTo>
                    <a:pt x="315" y="617"/>
                  </a:lnTo>
                  <a:lnTo>
                    <a:pt x="314" y="268"/>
                  </a:lnTo>
                  <a:lnTo>
                    <a:pt x="314" y="0"/>
                  </a:lnTo>
                  <a:lnTo>
                    <a:pt x="229" y="0"/>
                  </a:lnTo>
                  <a:lnTo>
                    <a:pt x="101" y="0"/>
                  </a:lnTo>
                  <a:lnTo>
                    <a:pt x="94" y="73"/>
                  </a:lnTo>
                  <a:lnTo>
                    <a:pt x="83" y="96"/>
                  </a:lnTo>
                  <a:lnTo>
                    <a:pt x="49" y="85"/>
                  </a:lnTo>
                  <a:lnTo>
                    <a:pt x="41" y="135"/>
                  </a:lnTo>
                  <a:lnTo>
                    <a:pt x="13" y="136"/>
                  </a:lnTo>
                  <a:lnTo>
                    <a:pt x="0" y="156"/>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6" name="Freeform 4">
              <a:extLst>
                <a:ext uri="{FF2B5EF4-FFF2-40B4-BE49-F238E27FC236}">
                  <a16:creationId xmlns:a16="http://schemas.microsoft.com/office/drawing/2014/main" id="{7B38C441-EB9C-A462-B030-25148F87BB2F}"/>
                </a:ext>
              </a:extLst>
            </p:cNvPr>
            <p:cNvSpPr>
              <a:spLocks/>
            </p:cNvSpPr>
            <p:nvPr/>
          </p:nvSpPr>
          <p:spPr bwMode="auto">
            <a:xfrm>
              <a:off x="7512220" y="2730500"/>
              <a:ext cx="468312" cy="476250"/>
            </a:xfrm>
            <a:custGeom>
              <a:avLst/>
              <a:gdLst>
                <a:gd name="T0" fmla="*/ 0 w 460"/>
                <a:gd name="T1" fmla="*/ 0 h 459"/>
                <a:gd name="T2" fmla="*/ 0 w 460"/>
                <a:gd name="T3" fmla="*/ 2147483646 h 459"/>
                <a:gd name="T4" fmla="*/ 2147483646 w 460"/>
                <a:gd name="T5" fmla="*/ 2147483646 h 459"/>
                <a:gd name="T6" fmla="*/ 2147483646 w 460"/>
                <a:gd name="T7" fmla="*/ 2147483646 h 459"/>
                <a:gd name="T8" fmla="*/ 2147483646 w 460"/>
                <a:gd name="T9" fmla="*/ 2147483646 h 459"/>
                <a:gd name="T10" fmla="*/ 2147483646 w 460"/>
                <a:gd name="T11" fmla="*/ 0 h 459"/>
                <a:gd name="T12" fmla="*/ 2147483646 w 460"/>
                <a:gd name="T13" fmla="*/ 0 h 459"/>
                <a:gd name="T14" fmla="*/ 0 w 460"/>
                <a:gd name="T15" fmla="*/ 0 h 4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0" h="459">
                  <a:moveTo>
                    <a:pt x="0" y="0"/>
                  </a:moveTo>
                  <a:lnTo>
                    <a:pt x="0" y="458"/>
                  </a:lnTo>
                  <a:lnTo>
                    <a:pt x="356" y="458"/>
                  </a:lnTo>
                  <a:lnTo>
                    <a:pt x="451" y="457"/>
                  </a:lnTo>
                  <a:lnTo>
                    <a:pt x="458" y="363"/>
                  </a:lnTo>
                  <a:lnTo>
                    <a:pt x="459" y="0"/>
                  </a:lnTo>
                  <a:lnTo>
                    <a:pt x="112" y="0"/>
                  </a:lnTo>
                  <a:lnTo>
                    <a:pt x="0" y="0"/>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Freeform 5">
              <a:extLst>
                <a:ext uri="{FF2B5EF4-FFF2-40B4-BE49-F238E27FC236}">
                  <a16:creationId xmlns:a16="http://schemas.microsoft.com/office/drawing/2014/main" id="{3FC3E49E-9652-23E5-177E-0FE7DAB65103}"/>
                </a:ext>
              </a:extLst>
            </p:cNvPr>
            <p:cNvSpPr>
              <a:spLocks/>
            </p:cNvSpPr>
            <p:nvPr/>
          </p:nvSpPr>
          <p:spPr bwMode="auto">
            <a:xfrm>
              <a:off x="7975770" y="1447801"/>
              <a:ext cx="577850" cy="773113"/>
            </a:xfrm>
            <a:custGeom>
              <a:avLst/>
              <a:gdLst>
                <a:gd name="T0" fmla="*/ 2147483646 w 567"/>
                <a:gd name="T1" fmla="*/ 2147483646 h 746"/>
                <a:gd name="T2" fmla="*/ 0 w 567"/>
                <a:gd name="T3" fmla="*/ 2147483646 h 746"/>
                <a:gd name="T4" fmla="*/ 2147483646 w 567"/>
                <a:gd name="T5" fmla="*/ 2147483646 h 746"/>
                <a:gd name="T6" fmla="*/ 2147483646 w 567"/>
                <a:gd name="T7" fmla="*/ 2147483646 h 746"/>
                <a:gd name="T8" fmla="*/ 2147483646 w 567"/>
                <a:gd name="T9" fmla="*/ 2147483646 h 746"/>
                <a:gd name="T10" fmla="*/ 2147483646 w 567"/>
                <a:gd name="T11" fmla="*/ 2147483646 h 746"/>
                <a:gd name="T12" fmla="*/ 2147483646 w 567"/>
                <a:gd name="T13" fmla="*/ 2147483646 h 746"/>
                <a:gd name="T14" fmla="*/ 2147483646 w 567"/>
                <a:gd name="T15" fmla="*/ 2147483646 h 746"/>
                <a:gd name="T16" fmla="*/ 2147483646 w 567"/>
                <a:gd name="T17" fmla="*/ 2147483646 h 746"/>
                <a:gd name="T18" fmla="*/ 2147483646 w 567"/>
                <a:gd name="T19" fmla="*/ 2147483646 h 746"/>
                <a:gd name="T20" fmla="*/ 2147483646 w 567"/>
                <a:gd name="T21" fmla="*/ 2147483646 h 746"/>
                <a:gd name="T22" fmla="*/ 2147483646 w 567"/>
                <a:gd name="T23" fmla="*/ 0 h 746"/>
                <a:gd name="T24" fmla="*/ 2147483646 w 567"/>
                <a:gd name="T25" fmla="*/ 2147483646 h 746"/>
                <a:gd name="T26" fmla="*/ 2147483646 w 567"/>
                <a:gd name="T27" fmla="*/ 2147483646 h 746"/>
                <a:gd name="T28" fmla="*/ 2147483646 w 567"/>
                <a:gd name="T29" fmla="*/ 2147483646 h 746"/>
                <a:gd name="T30" fmla="*/ 2147483646 w 567"/>
                <a:gd name="T31" fmla="*/ 2147483646 h 746"/>
                <a:gd name="T32" fmla="*/ 2147483646 w 567"/>
                <a:gd name="T33" fmla="*/ 2147483646 h 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7" h="746">
                  <a:moveTo>
                    <a:pt x="1" y="177"/>
                  </a:moveTo>
                  <a:lnTo>
                    <a:pt x="0" y="745"/>
                  </a:lnTo>
                  <a:lnTo>
                    <a:pt x="447" y="745"/>
                  </a:lnTo>
                  <a:lnTo>
                    <a:pt x="447" y="470"/>
                  </a:lnTo>
                  <a:lnTo>
                    <a:pt x="432" y="466"/>
                  </a:lnTo>
                  <a:lnTo>
                    <a:pt x="437" y="316"/>
                  </a:lnTo>
                  <a:lnTo>
                    <a:pt x="503" y="256"/>
                  </a:lnTo>
                  <a:lnTo>
                    <a:pt x="514" y="145"/>
                  </a:lnTo>
                  <a:lnTo>
                    <a:pt x="555" y="113"/>
                  </a:lnTo>
                  <a:lnTo>
                    <a:pt x="566" y="34"/>
                  </a:lnTo>
                  <a:lnTo>
                    <a:pt x="539" y="29"/>
                  </a:lnTo>
                  <a:lnTo>
                    <a:pt x="512" y="0"/>
                  </a:lnTo>
                  <a:lnTo>
                    <a:pt x="416" y="21"/>
                  </a:lnTo>
                  <a:lnTo>
                    <a:pt x="274" y="91"/>
                  </a:lnTo>
                  <a:lnTo>
                    <a:pt x="223" y="90"/>
                  </a:lnTo>
                  <a:lnTo>
                    <a:pt x="168" y="127"/>
                  </a:lnTo>
                  <a:lnTo>
                    <a:pt x="1" y="177"/>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Freeform 6">
              <a:extLst>
                <a:ext uri="{FF2B5EF4-FFF2-40B4-BE49-F238E27FC236}">
                  <a16:creationId xmlns:a16="http://schemas.microsoft.com/office/drawing/2014/main" id="{EC154A6D-1923-EC7E-378D-F206499760E8}"/>
                </a:ext>
              </a:extLst>
            </p:cNvPr>
            <p:cNvSpPr>
              <a:spLocks/>
            </p:cNvSpPr>
            <p:nvPr/>
          </p:nvSpPr>
          <p:spPr bwMode="auto">
            <a:xfrm>
              <a:off x="10450682" y="3814764"/>
              <a:ext cx="350838" cy="454025"/>
            </a:xfrm>
            <a:custGeom>
              <a:avLst/>
              <a:gdLst>
                <a:gd name="T0" fmla="*/ 0 w 345"/>
                <a:gd name="T1" fmla="*/ 0 h 438"/>
                <a:gd name="T2" fmla="*/ 0 w 345"/>
                <a:gd name="T3" fmla="*/ 2147483646 h 438"/>
                <a:gd name="T4" fmla="*/ 0 w 345"/>
                <a:gd name="T5" fmla="*/ 2147483646 h 438"/>
                <a:gd name="T6" fmla="*/ 0 w 345"/>
                <a:gd name="T7" fmla="*/ 2147483646 h 438"/>
                <a:gd name="T8" fmla="*/ 2147483646 w 345"/>
                <a:gd name="T9" fmla="*/ 2147483646 h 438"/>
                <a:gd name="T10" fmla="*/ 2147483646 w 345"/>
                <a:gd name="T11" fmla="*/ 2147483646 h 438"/>
                <a:gd name="T12" fmla="*/ 2147483646 w 345"/>
                <a:gd name="T13" fmla="*/ 2147483646 h 438"/>
                <a:gd name="T14" fmla="*/ 2147483646 w 345"/>
                <a:gd name="T15" fmla="*/ 2147483646 h 438"/>
                <a:gd name="T16" fmla="*/ 2147483646 w 345"/>
                <a:gd name="T17" fmla="*/ 2147483646 h 438"/>
                <a:gd name="T18" fmla="*/ 2147483646 w 345"/>
                <a:gd name="T19" fmla="*/ 2147483646 h 438"/>
                <a:gd name="T20" fmla="*/ 2147483646 w 345"/>
                <a:gd name="T21" fmla="*/ 2147483646 h 438"/>
                <a:gd name="T22" fmla="*/ 2147483646 w 345"/>
                <a:gd name="T23" fmla="*/ 2147483646 h 438"/>
                <a:gd name="T24" fmla="*/ 2147483646 w 345"/>
                <a:gd name="T25" fmla="*/ 2147483646 h 438"/>
                <a:gd name="T26" fmla="*/ 2147483646 w 345"/>
                <a:gd name="T27" fmla="*/ 2147483646 h 438"/>
                <a:gd name="T28" fmla="*/ 2147483646 w 345"/>
                <a:gd name="T29" fmla="*/ 2147483646 h 438"/>
                <a:gd name="T30" fmla="*/ 2147483646 w 345"/>
                <a:gd name="T31" fmla="*/ 2147483646 h 438"/>
                <a:gd name="T32" fmla="*/ 2147483646 w 345"/>
                <a:gd name="T33" fmla="*/ 2147483646 h 438"/>
                <a:gd name="T34" fmla="*/ 2147483646 w 345"/>
                <a:gd name="T35" fmla="*/ 2147483646 h 438"/>
                <a:gd name="T36" fmla="*/ 2147483646 w 345"/>
                <a:gd name="T37" fmla="*/ 2147483646 h 438"/>
                <a:gd name="T38" fmla="*/ 2147483646 w 345"/>
                <a:gd name="T39" fmla="*/ 0 h 438"/>
                <a:gd name="T40" fmla="*/ 0 w 345"/>
                <a:gd name="T41" fmla="*/ 0 h 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45" h="438">
                  <a:moveTo>
                    <a:pt x="0" y="0"/>
                  </a:moveTo>
                  <a:lnTo>
                    <a:pt x="0" y="67"/>
                  </a:lnTo>
                  <a:lnTo>
                    <a:pt x="0" y="43"/>
                  </a:lnTo>
                  <a:lnTo>
                    <a:pt x="0" y="95"/>
                  </a:lnTo>
                  <a:lnTo>
                    <a:pt x="36" y="98"/>
                  </a:lnTo>
                  <a:lnTo>
                    <a:pt x="36" y="437"/>
                  </a:lnTo>
                  <a:lnTo>
                    <a:pt x="148" y="437"/>
                  </a:lnTo>
                  <a:lnTo>
                    <a:pt x="280" y="437"/>
                  </a:lnTo>
                  <a:lnTo>
                    <a:pt x="280" y="390"/>
                  </a:lnTo>
                  <a:lnTo>
                    <a:pt x="344" y="386"/>
                  </a:lnTo>
                  <a:lnTo>
                    <a:pt x="344" y="38"/>
                  </a:lnTo>
                  <a:lnTo>
                    <a:pt x="304" y="41"/>
                  </a:lnTo>
                  <a:lnTo>
                    <a:pt x="254" y="74"/>
                  </a:lnTo>
                  <a:lnTo>
                    <a:pt x="230" y="144"/>
                  </a:lnTo>
                  <a:lnTo>
                    <a:pt x="183" y="141"/>
                  </a:lnTo>
                  <a:lnTo>
                    <a:pt x="162" y="162"/>
                  </a:lnTo>
                  <a:lnTo>
                    <a:pt x="146" y="137"/>
                  </a:lnTo>
                  <a:lnTo>
                    <a:pt x="147" y="119"/>
                  </a:lnTo>
                  <a:lnTo>
                    <a:pt x="193" y="14"/>
                  </a:lnTo>
                  <a:lnTo>
                    <a:pt x="40" y="0"/>
                  </a:lnTo>
                  <a:lnTo>
                    <a:pt x="0" y="0"/>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9" name="Freeform 7">
              <a:extLst>
                <a:ext uri="{FF2B5EF4-FFF2-40B4-BE49-F238E27FC236}">
                  <a16:creationId xmlns:a16="http://schemas.microsoft.com/office/drawing/2014/main" id="{9C67AD3B-86E9-D258-2398-2A1D98A35710}"/>
                </a:ext>
              </a:extLst>
            </p:cNvPr>
            <p:cNvSpPr>
              <a:spLocks/>
            </p:cNvSpPr>
            <p:nvPr/>
          </p:nvSpPr>
          <p:spPr bwMode="auto">
            <a:xfrm>
              <a:off x="7528095" y="3879850"/>
              <a:ext cx="404812" cy="584200"/>
            </a:xfrm>
            <a:custGeom>
              <a:avLst/>
              <a:gdLst>
                <a:gd name="T0" fmla="*/ 0 w 398"/>
                <a:gd name="T1" fmla="*/ 2147483646 h 564"/>
                <a:gd name="T2" fmla="*/ 2147483646 w 398"/>
                <a:gd name="T3" fmla="*/ 2147483646 h 564"/>
                <a:gd name="T4" fmla="*/ 2147483646 w 398"/>
                <a:gd name="T5" fmla="*/ 2147483646 h 564"/>
                <a:gd name="T6" fmla="*/ 2147483646 w 398"/>
                <a:gd name="T7" fmla="*/ 0 h 564"/>
                <a:gd name="T8" fmla="*/ 2147483646 w 398"/>
                <a:gd name="T9" fmla="*/ 2147483646 h 564"/>
                <a:gd name="T10" fmla="*/ 2147483646 w 398"/>
                <a:gd name="T11" fmla="*/ 2147483646 h 564"/>
                <a:gd name="T12" fmla="*/ 2147483646 w 398"/>
                <a:gd name="T13" fmla="*/ 2147483646 h 564"/>
                <a:gd name="T14" fmla="*/ 2147483646 w 398"/>
                <a:gd name="T15" fmla="*/ 2147483646 h 564"/>
                <a:gd name="T16" fmla="*/ 2147483646 w 398"/>
                <a:gd name="T17" fmla="*/ 2147483646 h 564"/>
                <a:gd name="T18" fmla="*/ 2147483646 w 398"/>
                <a:gd name="T19" fmla="*/ 2147483646 h 564"/>
                <a:gd name="T20" fmla="*/ 0 w 398"/>
                <a:gd name="T21" fmla="*/ 2147483646 h 5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8" h="564">
                  <a:moveTo>
                    <a:pt x="0" y="185"/>
                  </a:moveTo>
                  <a:lnTo>
                    <a:pt x="60" y="4"/>
                  </a:lnTo>
                  <a:lnTo>
                    <a:pt x="322" y="5"/>
                  </a:lnTo>
                  <a:lnTo>
                    <a:pt x="396" y="0"/>
                  </a:lnTo>
                  <a:lnTo>
                    <a:pt x="397" y="350"/>
                  </a:lnTo>
                  <a:lnTo>
                    <a:pt x="337" y="393"/>
                  </a:lnTo>
                  <a:lnTo>
                    <a:pt x="381" y="502"/>
                  </a:lnTo>
                  <a:lnTo>
                    <a:pt x="378" y="563"/>
                  </a:lnTo>
                  <a:lnTo>
                    <a:pt x="171" y="405"/>
                  </a:lnTo>
                  <a:lnTo>
                    <a:pt x="95" y="235"/>
                  </a:lnTo>
                  <a:lnTo>
                    <a:pt x="0" y="185"/>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 name="Freeform 8">
              <a:extLst>
                <a:ext uri="{FF2B5EF4-FFF2-40B4-BE49-F238E27FC236}">
                  <a16:creationId xmlns:a16="http://schemas.microsoft.com/office/drawing/2014/main" id="{94010B74-0B50-6ADD-547E-06D121D24939}"/>
                </a:ext>
              </a:extLst>
            </p:cNvPr>
            <p:cNvSpPr>
              <a:spLocks/>
            </p:cNvSpPr>
            <p:nvPr/>
          </p:nvSpPr>
          <p:spPr bwMode="auto">
            <a:xfrm>
              <a:off x="6989932" y="2220913"/>
              <a:ext cx="636588" cy="519112"/>
            </a:xfrm>
            <a:custGeom>
              <a:avLst/>
              <a:gdLst>
                <a:gd name="T0" fmla="*/ 0 w 625"/>
                <a:gd name="T1" fmla="*/ 2147483646 h 501"/>
                <a:gd name="T2" fmla="*/ 2147483646 w 625"/>
                <a:gd name="T3" fmla="*/ 2147483646 h 501"/>
                <a:gd name="T4" fmla="*/ 2147483646 w 625"/>
                <a:gd name="T5" fmla="*/ 2147483646 h 501"/>
                <a:gd name="T6" fmla="*/ 2147483646 w 625"/>
                <a:gd name="T7" fmla="*/ 2147483646 h 501"/>
                <a:gd name="T8" fmla="*/ 2147483646 w 625"/>
                <a:gd name="T9" fmla="*/ 0 h 501"/>
                <a:gd name="T10" fmla="*/ 2147483646 w 625"/>
                <a:gd name="T11" fmla="*/ 0 h 501"/>
                <a:gd name="T12" fmla="*/ 2147483646 w 625"/>
                <a:gd name="T13" fmla="*/ 2147483646 h 501"/>
                <a:gd name="T14" fmla="*/ 2147483646 w 625"/>
                <a:gd name="T15" fmla="*/ 2147483646 h 501"/>
                <a:gd name="T16" fmla="*/ 2147483646 w 625"/>
                <a:gd name="T17" fmla="*/ 2147483646 h 501"/>
                <a:gd name="T18" fmla="*/ 2147483646 w 625"/>
                <a:gd name="T19" fmla="*/ 2147483646 h 501"/>
                <a:gd name="T20" fmla="*/ 2147483646 w 625"/>
                <a:gd name="T21" fmla="*/ 2147483646 h 501"/>
                <a:gd name="T22" fmla="*/ 0 w 625"/>
                <a:gd name="T23" fmla="*/ 2147483646 h 5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5" h="501">
                  <a:moveTo>
                    <a:pt x="0" y="500"/>
                  </a:moveTo>
                  <a:lnTo>
                    <a:pt x="40" y="402"/>
                  </a:lnTo>
                  <a:lnTo>
                    <a:pt x="127" y="242"/>
                  </a:lnTo>
                  <a:lnTo>
                    <a:pt x="403" y="121"/>
                  </a:lnTo>
                  <a:lnTo>
                    <a:pt x="455" y="0"/>
                  </a:lnTo>
                  <a:lnTo>
                    <a:pt x="624" y="0"/>
                  </a:lnTo>
                  <a:lnTo>
                    <a:pt x="624" y="491"/>
                  </a:lnTo>
                  <a:lnTo>
                    <a:pt x="512" y="488"/>
                  </a:lnTo>
                  <a:lnTo>
                    <a:pt x="512" y="437"/>
                  </a:lnTo>
                  <a:lnTo>
                    <a:pt x="271" y="441"/>
                  </a:lnTo>
                  <a:lnTo>
                    <a:pt x="271" y="500"/>
                  </a:lnTo>
                  <a:lnTo>
                    <a:pt x="0" y="500"/>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 name="Freeform 9">
              <a:extLst>
                <a:ext uri="{FF2B5EF4-FFF2-40B4-BE49-F238E27FC236}">
                  <a16:creationId xmlns:a16="http://schemas.microsoft.com/office/drawing/2014/main" id="{36900EE9-A583-36FA-7A79-EC67C34E8737}"/>
                </a:ext>
              </a:extLst>
            </p:cNvPr>
            <p:cNvSpPr>
              <a:spLocks/>
            </p:cNvSpPr>
            <p:nvPr/>
          </p:nvSpPr>
          <p:spPr bwMode="auto">
            <a:xfrm>
              <a:off x="7861471" y="3124200"/>
              <a:ext cx="568325" cy="469900"/>
            </a:xfrm>
            <a:custGeom>
              <a:avLst/>
              <a:gdLst>
                <a:gd name="T0" fmla="*/ 0 w 557"/>
                <a:gd name="T1" fmla="*/ 2147483646 h 454"/>
                <a:gd name="T2" fmla="*/ 2147483646 w 557"/>
                <a:gd name="T3" fmla="*/ 2147483646 h 454"/>
                <a:gd name="T4" fmla="*/ 2147483646 w 557"/>
                <a:gd name="T5" fmla="*/ 2147483646 h 454"/>
                <a:gd name="T6" fmla="*/ 2147483646 w 557"/>
                <a:gd name="T7" fmla="*/ 2147483646 h 454"/>
                <a:gd name="T8" fmla="*/ 2147483646 w 557"/>
                <a:gd name="T9" fmla="*/ 2147483646 h 454"/>
                <a:gd name="T10" fmla="*/ 2147483646 w 557"/>
                <a:gd name="T11" fmla="*/ 2147483646 h 454"/>
                <a:gd name="T12" fmla="*/ 2147483646 w 557"/>
                <a:gd name="T13" fmla="*/ 0 h 454"/>
                <a:gd name="T14" fmla="*/ 2147483646 w 557"/>
                <a:gd name="T15" fmla="*/ 2147483646 h 454"/>
                <a:gd name="T16" fmla="*/ 0 w 557"/>
                <a:gd name="T17" fmla="*/ 2147483646 h 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7" h="454">
                  <a:moveTo>
                    <a:pt x="0" y="76"/>
                  </a:moveTo>
                  <a:lnTo>
                    <a:pt x="24" y="190"/>
                  </a:lnTo>
                  <a:lnTo>
                    <a:pt x="24" y="453"/>
                  </a:lnTo>
                  <a:lnTo>
                    <a:pt x="556" y="453"/>
                  </a:lnTo>
                  <a:lnTo>
                    <a:pt x="556" y="275"/>
                  </a:lnTo>
                  <a:lnTo>
                    <a:pt x="556" y="4"/>
                  </a:lnTo>
                  <a:lnTo>
                    <a:pt x="116" y="0"/>
                  </a:lnTo>
                  <a:lnTo>
                    <a:pt x="103" y="76"/>
                  </a:lnTo>
                  <a:lnTo>
                    <a:pt x="0" y="76"/>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4B979571-B608-A346-74B8-03B71BF76BDF}"/>
                </a:ext>
              </a:extLst>
            </p:cNvPr>
            <p:cNvSpPr>
              <a:spLocks/>
            </p:cNvSpPr>
            <p:nvPr/>
          </p:nvSpPr>
          <p:spPr bwMode="auto">
            <a:xfrm>
              <a:off x="8428208" y="3417888"/>
              <a:ext cx="417513" cy="658812"/>
            </a:xfrm>
            <a:custGeom>
              <a:avLst/>
              <a:gdLst>
                <a:gd name="T0" fmla="*/ 0 w 409"/>
                <a:gd name="T1" fmla="*/ 0 h 636"/>
                <a:gd name="T2" fmla="*/ 0 w 409"/>
                <a:gd name="T3" fmla="*/ 2147483646 h 636"/>
                <a:gd name="T4" fmla="*/ 2147483646 w 409"/>
                <a:gd name="T5" fmla="*/ 2147483646 h 636"/>
                <a:gd name="T6" fmla="*/ 0 w 409"/>
                <a:gd name="T7" fmla="*/ 2147483646 h 636"/>
                <a:gd name="T8" fmla="*/ 2147483646 w 409"/>
                <a:gd name="T9" fmla="*/ 2147483646 h 636"/>
                <a:gd name="T10" fmla="*/ 2147483646 w 409"/>
                <a:gd name="T11" fmla="*/ 2147483646 h 636"/>
                <a:gd name="T12" fmla="*/ 2147483646 w 409"/>
                <a:gd name="T13" fmla="*/ 2147483646 h 636"/>
                <a:gd name="T14" fmla="*/ 2147483646 w 409"/>
                <a:gd name="T15" fmla="*/ 2147483646 h 636"/>
                <a:gd name="T16" fmla="*/ 2147483646 w 409"/>
                <a:gd name="T17" fmla="*/ 2147483646 h 636"/>
                <a:gd name="T18" fmla="*/ 0 w 409"/>
                <a:gd name="T19" fmla="*/ 0 h 6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9" h="636">
                  <a:moveTo>
                    <a:pt x="0" y="0"/>
                  </a:moveTo>
                  <a:lnTo>
                    <a:pt x="0" y="189"/>
                  </a:lnTo>
                  <a:lnTo>
                    <a:pt x="1" y="447"/>
                  </a:lnTo>
                  <a:lnTo>
                    <a:pt x="0" y="544"/>
                  </a:lnTo>
                  <a:lnTo>
                    <a:pt x="92" y="546"/>
                  </a:lnTo>
                  <a:lnTo>
                    <a:pt x="92" y="635"/>
                  </a:lnTo>
                  <a:lnTo>
                    <a:pt x="408" y="635"/>
                  </a:lnTo>
                  <a:lnTo>
                    <a:pt x="408" y="359"/>
                  </a:lnTo>
                  <a:lnTo>
                    <a:pt x="408" y="4"/>
                  </a:lnTo>
                  <a:lnTo>
                    <a:pt x="0" y="0"/>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Freeform 11">
              <a:extLst>
                <a:ext uri="{FF2B5EF4-FFF2-40B4-BE49-F238E27FC236}">
                  <a16:creationId xmlns:a16="http://schemas.microsoft.com/office/drawing/2014/main" id="{45A54F66-2759-FCD2-F04E-FF69E686417F}"/>
                </a:ext>
              </a:extLst>
            </p:cNvPr>
            <p:cNvSpPr>
              <a:spLocks/>
            </p:cNvSpPr>
            <p:nvPr/>
          </p:nvSpPr>
          <p:spPr bwMode="auto">
            <a:xfrm>
              <a:off x="9326732" y="4913313"/>
              <a:ext cx="552450" cy="385762"/>
            </a:xfrm>
            <a:custGeom>
              <a:avLst/>
              <a:gdLst>
                <a:gd name="T0" fmla="*/ 0 w 541"/>
                <a:gd name="T1" fmla="*/ 0 h 371"/>
                <a:gd name="T2" fmla="*/ 2147483646 w 541"/>
                <a:gd name="T3" fmla="*/ 2147483646 h 371"/>
                <a:gd name="T4" fmla="*/ 2147483646 w 541"/>
                <a:gd name="T5" fmla="*/ 2147483646 h 371"/>
                <a:gd name="T6" fmla="*/ 2147483646 w 541"/>
                <a:gd name="T7" fmla="*/ 2147483646 h 371"/>
                <a:gd name="T8" fmla="*/ 2147483646 w 541"/>
                <a:gd name="T9" fmla="*/ 2147483646 h 371"/>
                <a:gd name="T10" fmla="*/ 2147483646 w 541"/>
                <a:gd name="T11" fmla="*/ 2147483646 h 371"/>
                <a:gd name="T12" fmla="*/ 2147483646 w 541"/>
                <a:gd name="T13" fmla="*/ 2147483646 h 371"/>
                <a:gd name="T14" fmla="*/ 2147483646 w 541"/>
                <a:gd name="T15" fmla="*/ 2147483646 h 371"/>
                <a:gd name="T16" fmla="*/ 2147483646 w 541"/>
                <a:gd name="T17" fmla="*/ 2147483646 h 371"/>
                <a:gd name="T18" fmla="*/ 2147483646 w 541"/>
                <a:gd name="T19" fmla="*/ 2147483646 h 371"/>
                <a:gd name="T20" fmla="*/ 2147483646 w 541"/>
                <a:gd name="T21" fmla="*/ 2147483646 h 371"/>
                <a:gd name="T22" fmla="*/ 2147483646 w 541"/>
                <a:gd name="T23" fmla="*/ 2147483646 h 371"/>
                <a:gd name="T24" fmla="*/ 2147483646 w 541"/>
                <a:gd name="T25" fmla="*/ 0 h 371"/>
                <a:gd name="T26" fmla="*/ 0 w 541"/>
                <a:gd name="T27" fmla="*/ 0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1" h="371">
                  <a:moveTo>
                    <a:pt x="0" y="0"/>
                  </a:moveTo>
                  <a:lnTo>
                    <a:pt x="6" y="46"/>
                  </a:lnTo>
                  <a:lnTo>
                    <a:pt x="54" y="88"/>
                  </a:lnTo>
                  <a:lnTo>
                    <a:pt x="133" y="89"/>
                  </a:lnTo>
                  <a:lnTo>
                    <a:pt x="131" y="274"/>
                  </a:lnTo>
                  <a:lnTo>
                    <a:pt x="97" y="307"/>
                  </a:lnTo>
                  <a:lnTo>
                    <a:pt x="68" y="305"/>
                  </a:lnTo>
                  <a:lnTo>
                    <a:pt x="39" y="357"/>
                  </a:lnTo>
                  <a:lnTo>
                    <a:pt x="36" y="370"/>
                  </a:lnTo>
                  <a:lnTo>
                    <a:pt x="540" y="366"/>
                  </a:lnTo>
                  <a:lnTo>
                    <a:pt x="540" y="8"/>
                  </a:lnTo>
                  <a:lnTo>
                    <a:pt x="460" y="12"/>
                  </a:lnTo>
                  <a:lnTo>
                    <a:pt x="460" y="0"/>
                  </a:lnTo>
                  <a:lnTo>
                    <a:pt x="0" y="0"/>
                  </a:lnTo>
                </a:path>
              </a:pathLst>
            </a:cu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 name="Freeform 12">
              <a:extLst>
                <a:ext uri="{FF2B5EF4-FFF2-40B4-BE49-F238E27FC236}">
                  <a16:creationId xmlns:a16="http://schemas.microsoft.com/office/drawing/2014/main" id="{96E633DF-301D-8196-D46F-04AB680707B4}"/>
                </a:ext>
              </a:extLst>
            </p:cNvPr>
            <p:cNvSpPr>
              <a:spLocks/>
            </p:cNvSpPr>
            <p:nvPr/>
          </p:nvSpPr>
          <p:spPr bwMode="auto">
            <a:xfrm>
              <a:off x="8155158" y="5127625"/>
              <a:ext cx="423863" cy="458788"/>
            </a:xfrm>
            <a:custGeom>
              <a:avLst/>
              <a:gdLst>
                <a:gd name="T0" fmla="*/ 0 w 417"/>
                <a:gd name="T1" fmla="*/ 0 h 442"/>
                <a:gd name="T2" fmla="*/ 2147483646 w 417"/>
                <a:gd name="T3" fmla="*/ 2147483646 h 442"/>
                <a:gd name="T4" fmla="*/ 2147483646 w 417"/>
                <a:gd name="T5" fmla="*/ 2147483646 h 442"/>
                <a:gd name="T6" fmla="*/ 2147483646 w 417"/>
                <a:gd name="T7" fmla="*/ 2147483646 h 442"/>
                <a:gd name="T8" fmla="*/ 2147483646 w 417"/>
                <a:gd name="T9" fmla="*/ 2147483646 h 442"/>
                <a:gd name="T10" fmla="*/ 2147483646 w 417"/>
                <a:gd name="T11" fmla="*/ 2147483646 h 442"/>
                <a:gd name="T12" fmla="*/ 2147483646 w 417"/>
                <a:gd name="T13" fmla="*/ 2147483646 h 442"/>
                <a:gd name="T14" fmla="*/ 2147483646 w 417"/>
                <a:gd name="T15" fmla="*/ 2147483646 h 442"/>
                <a:gd name="T16" fmla="*/ 2147483646 w 417"/>
                <a:gd name="T17" fmla="*/ 2147483646 h 442"/>
                <a:gd name="T18" fmla="*/ 2147483646 w 417"/>
                <a:gd name="T19" fmla="*/ 2147483646 h 442"/>
                <a:gd name="T20" fmla="*/ 2147483646 w 417"/>
                <a:gd name="T21" fmla="*/ 2147483646 h 442"/>
                <a:gd name="T22" fmla="*/ 2147483646 w 417"/>
                <a:gd name="T23" fmla="*/ 2147483646 h 442"/>
                <a:gd name="T24" fmla="*/ 0 w 417"/>
                <a:gd name="T25" fmla="*/ 0 h 4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7" h="442">
                  <a:moveTo>
                    <a:pt x="0" y="0"/>
                  </a:moveTo>
                  <a:lnTo>
                    <a:pt x="28" y="20"/>
                  </a:lnTo>
                  <a:lnTo>
                    <a:pt x="38" y="68"/>
                  </a:lnTo>
                  <a:lnTo>
                    <a:pt x="106" y="165"/>
                  </a:lnTo>
                  <a:lnTo>
                    <a:pt x="15" y="304"/>
                  </a:lnTo>
                  <a:lnTo>
                    <a:pt x="10" y="344"/>
                  </a:lnTo>
                  <a:lnTo>
                    <a:pt x="30" y="437"/>
                  </a:lnTo>
                  <a:lnTo>
                    <a:pt x="101" y="441"/>
                  </a:lnTo>
                  <a:lnTo>
                    <a:pt x="341" y="312"/>
                  </a:lnTo>
                  <a:lnTo>
                    <a:pt x="416" y="258"/>
                  </a:lnTo>
                  <a:lnTo>
                    <a:pt x="416" y="156"/>
                  </a:lnTo>
                  <a:lnTo>
                    <a:pt x="416" y="2"/>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5" name="Freeform 13">
              <a:extLst>
                <a:ext uri="{FF2B5EF4-FFF2-40B4-BE49-F238E27FC236}">
                  <a16:creationId xmlns:a16="http://schemas.microsoft.com/office/drawing/2014/main" id="{F3EFFE9D-B1B1-9C14-0688-93358E3E37DE}"/>
                </a:ext>
              </a:extLst>
            </p:cNvPr>
            <p:cNvSpPr>
              <a:spLocks/>
            </p:cNvSpPr>
            <p:nvPr/>
          </p:nvSpPr>
          <p:spPr bwMode="auto">
            <a:xfrm>
              <a:off x="9198146" y="5292725"/>
              <a:ext cx="676275" cy="476250"/>
            </a:xfrm>
            <a:custGeom>
              <a:avLst/>
              <a:gdLst>
                <a:gd name="T0" fmla="*/ 2147483646 w 663"/>
                <a:gd name="T1" fmla="*/ 2147483646 h 459"/>
                <a:gd name="T2" fmla="*/ 0 w 663"/>
                <a:gd name="T3" fmla="*/ 2147483646 h 459"/>
                <a:gd name="T4" fmla="*/ 2147483646 w 663"/>
                <a:gd name="T5" fmla="*/ 2147483646 h 459"/>
                <a:gd name="T6" fmla="*/ 2147483646 w 663"/>
                <a:gd name="T7" fmla="*/ 2147483646 h 459"/>
                <a:gd name="T8" fmla="*/ 2147483646 w 663"/>
                <a:gd name="T9" fmla="*/ 2147483646 h 459"/>
                <a:gd name="T10" fmla="*/ 2147483646 w 663"/>
                <a:gd name="T11" fmla="*/ 2147483646 h 459"/>
                <a:gd name="T12" fmla="*/ 2147483646 w 663"/>
                <a:gd name="T13" fmla="*/ 0 h 459"/>
                <a:gd name="T14" fmla="*/ 2147483646 w 663"/>
                <a:gd name="T15" fmla="*/ 0 h 459"/>
                <a:gd name="T16" fmla="*/ 2147483646 w 663"/>
                <a:gd name="T17" fmla="*/ 2147483646 h 459"/>
                <a:gd name="T18" fmla="*/ 2147483646 w 663"/>
                <a:gd name="T19" fmla="*/ 2147483646 h 459"/>
                <a:gd name="T20" fmla="*/ 2147483646 w 663"/>
                <a:gd name="T21" fmla="*/ 2147483646 h 4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3" h="459">
                  <a:moveTo>
                    <a:pt x="1" y="83"/>
                  </a:moveTo>
                  <a:lnTo>
                    <a:pt x="0" y="433"/>
                  </a:lnTo>
                  <a:lnTo>
                    <a:pt x="366" y="433"/>
                  </a:lnTo>
                  <a:lnTo>
                    <a:pt x="366" y="458"/>
                  </a:lnTo>
                  <a:lnTo>
                    <a:pt x="662" y="458"/>
                  </a:lnTo>
                  <a:lnTo>
                    <a:pt x="662" y="85"/>
                  </a:lnTo>
                  <a:lnTo>
                    <a:pt x="662" y="0"/>
                  </a:lnTo>
                  <a:lnTo>
                    <a:pt x="167" y="0"/>
                  </a:lnTo>
                  <a:lnTo>
                    <a:pt x="94" y="21"/>
                  </a:lnTo>
                  <a:lnTo>
                    <a:pt x="65" y="86"/>
                  </a:lnTo>
                  <a:lnTo>
                    <a:pt x="1" y="83"/>
                  </a:lnTo>
                </a:path>
              </a:pathLst>
            </a:custGeom>
            <a:solidFill>
              <a:schemeClr val="tx2">
                <a:lumMod val="50000"/>
              </a:schemeClr>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6" name="Freeform 14">
              <a:extLst>
                <a:ext uri="{FF2B5EF4-FFF2-40B4-BE49-F238E27FC236}">
                  <a16:creationId xmlns:a16="http://schemas.microsoft.com/office/drawing/2014/main" id="{3974C6AC-E30B-17D7-08AD-3A657D4064C9}"/>
                </a:ext>
              </a:extLst>
            </p:cNvPr>
            <p:cNvSpPr>
              <a:spLocks/>
            </p:cNvSpPr>
            <p:nvPr/>
          </p:nvSpPr>
          <p:spPr bwMode="auto">
            <a:xfrm>
              <a:off x="9879183" y="4927601"/>
              <a:ext cx="474663" cy="474663"/>
            </a:xfrm>
            <a:custGeom>
              <a:avLst/>
              <a:gdLst>
                <a:gd name="T0" fmla="*/ 0 w 465"/>
                <a:gd name="T1" fmla="*/ 2147483646 h 458"/>
                <a:gd name="T2" fmla="*/ 0 w 465"/>
                <a:gd name="T3" fmla="*/ 2147483646 h 458"/>
                <a:gd name="T4" fmla="*/ 0 w 465"/>
                <a:gd name="T5" fmla="*/ 2147483646 h 458"/>
                <a:gd name="T6" fmla="*/ 2147483646 w 465"/>
                <a:gd name="T7" fmla="*/ 2147483646 h 458"/>
                <a:gd name="T8" fmla="*/ 2147483646 w 465"/>
                <a:gd name="T9" fmla="*/ 2147483646 h 458"/>
                <a:gd name="T10" fmla="*/ 2147483646 w 465"/>
                <a:gd name="T11" fmla="*/ 2147483646 h 458"/>
                <a:gd name="T12" fmla="*/ 2147483646 w 465"/>
                <a:gd name="T13" fmla="*/ 2147483646 h 458"/>
                <a:gd name="T14" fmla="*/ 2147483646 w 465"/>
                <a:gd name="T15" fmla="*/ 0 h 458"/>
                <a:gd name="T16" fmla="*/ 0 w 465"/>
                <a:gd name="T17" fmla="*/ 2147483646 h 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5" h="458">
                  <a:moveTo>
                    <a:pt x="0" y="4"/>
                  </a:moveTo>
                  <a:lnTo>
                    <a:pt x="0" y="366"/>
                  </a:lnTo>
                  <a:lnTo>
                    <a:pt x="0" y="453"/>
                  </a:lnTo>
                  <a:lnTo>
                    <a:pt x="464" y="457"/>
                  </a:lnTo>
                  <a:lnTo>
                    <a:pt x="464" y="335"/>
                  </a:lnTo>
                  <a:lnTo>
                    <a:pt x="464" y="280"/>
                  </a:lnTo>
                  <a:lnTo>
                    <a:pt x="463" y="4"/>
                  </a:lnTo>
                  <a:lnTo>
                    <a:pt x="96" y="0"/>
                  </a:lnTo>
                  <a:lnTo>
                    <a:pt x="0" y="4"/>
                  </a:lnTo>
                </a:path>
              </a:pathLst>
            </a:custGeom>
            <a:solidFill>
              <a:schemeClr val="tx2">
                <a:lumMod val="20000"/>
                <a:lumOff val="80000"/>
              </a:schemeClr>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7" name="Freeform 15">
              <a:extLst>
                <a:ext uri="{FF2B5EF4-FFF2-40B4-BE49-F238E27FC236}">
                  <a16:creationId xmlns:a16="http://schemas.microsoft.com/office/drawing/2014/main" id="{7BD42E33-DE12-8C57-0693-A36F66975015}"/>
                </a:ext>
              </a:extLst>
            </p:cNvPr>
            <p:cNvSpPr>
              <a:spLocks/>
            </p:cNvSpPr>
            <p:nvPr/>
          </p:nvSpPr>
          <p:spPr bwMode="auto">
            <a:xfrm>
              <a:off x="10803107" y="3205164"/>
              <a:ext cx="573088" cy="663575"/>
            </a:xfrm>
            <a:custGeom>
              <a:avLst/>
              <a:gdLst>
                <a:gd name="T0" fmla="*/ 0 w 562"/>
                <a:gd name="T1" fmla="*/ 2147483646 h 640"/>
                <a:gd name="T2" fmla="*/ 2147483646 w 562"/>
                <a:gd name="T3" fmla="*/ 2147483646 h 640"/>
                <a:gd name="T4" fmla="*/ 2147483646 w 562"/>
                <a:gd name="T5" fmla="*/ 2147483646 h 640"/>
                <a:gd name="T6" fmla="*/ 2147483646 w 562"/>
                <a:gd name="T7" fmla="*/ 2147483646 h 640"/>
                <a:gd name="T8" fmla="*/ 2147483646 w 562"/>
                <a:gd name="T9" fmla="*/ 2147483646 h 640"/>
                <a:gd name="T10" fmla="*/ 2147483646 w 562"/>
                <a:gd name="T11" fmla="*/ 2147483646 h 640"/>
                <a:gd name="T12" fmla="*/ 2147483646 w 562"/>
                <a:gd name="T13" fmla="*/ 2147483646 h 640"/>
                <a:gd name="T14" fmla="*/ 2147483646 w 562"/>
                <a:gd name="T15" fmla="*/ 2147483646 h 640"/>
                <a:gd name="T16" fmla="*/ 2147483646 w 562"/>
                <a:gd name="T17" fmla="*/ 2147483646 h 640"/>
                <a:gd name="T18" fmla="*/ 2147483646 w 562"/>
                <a:gd name="T19" fmla="*/ 2147483646 h 640"/>
                <a:gd name="T20" fmla="*/ 2147483646 w 562"/>
                <a:gd name="T21" fmla="*/ 2147483646 h 640"/>
                <a:gd name="T22" fmla="*/ 2147483646 w 562"/>
                <a:gd name="T23" fmla="*/ 2147483646 h 640"/>
                <a:gd name="T24" fmla="*/ 2147483646 w 562"/>
                <a:gd name="T25" fmla="*/ 2147483646 h 640"/>
                <a:gd name="T26" fmla="*/ 2147483646 w 562"/>
                <a:gd name="T27" fmla="*/ 2147483646 h 640"/>
                <a:gd name="T28" fmla="*/ 2147483646 w 562"/>
                <a:gd name="T29" fmla="*/ 2147483646 h 640"/>
                <a:gd name="T30" fmla="*/ 2147483646 w 562"/>
                <a:gd name="T31" fmla="*/ 2147483646 h 640"/>
                <a:gd name="T32" fmla="*/ 2147483646 w 562"/>
                <a:gd name="T33" fmla="*/ 0 h 640"/>
                <a:gd name="T34" fmla="*/ 2147483646 w 562"/>
                <a:gd name="T35" fmla="*/ 2147483646 h 640"/>
                <a:gd name="T36" fmla="*/ 2147483646 w 562"/>
                <a:gd name="T37" fmla="*/ 2147483646 h 640"/>
                <a:gd name="T38" fmla="*/ 2147483646 w 562"/>
                <a:gd name="T39" fmla="*/ 2147483646 h 640"/>
                <a:gd name="T40" fmla="*/ 2147483646 w 562"/>
                <a:gd name="T41" fmla="*/ 2147483646 h 640"/>
                <a:gd name="T42" fmla="*/ 2147483646 w 562"/>
                <a:gd name="T43" fmla="*/ 2147483646 h 640"/>
                <a:gd name="T44" fmla="*/ 2147483646 w 562"/>
                <a:gd name="T45" fmla="*/ 2147483646 h 640"/>
                <a:gd name="T46" fmla="*/ 2147483646 w 562"/>
                <a:gd name="T47" fmla="*/ 2147483646 h 640"/>
                <a:gd name="T48" fmla="*/ 2147483646 w 562"/>
                <a:gd name="T49" fmla="*/ 2147483646 h 640"/>
                <a:gd name="T50" fmla="*/ 2147483646 w 562"/>
                <a:gd name="T51" fmla="*/ 2147483646 h 640"/>
                <a:gd name="T52" fmla="*/ 0 w 562"/>
                <a:gd name="T53" fmla="*/ 2147483646 h 6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62" h="640">
                  <a:moveTo>
                    <a:pt x="0" y="639"/>
                  </a:moveTo>
                  <a:lnTo>
                    <a:pt x="86" y="468"/>
                  </a:lnTo>
                  <a:lnTo>
                    <a:pt x="108" y="449"/>
                  </a:lnTo>
                  <a:lnTo>
                    <a:pt x="146" y="460"/>
                  </a:lnTo>
                  <a:lnTo>
                    <a:pt x="233" y="410"/>
                  </a:lnTo>
                  <a:lnTo>
                    <a:pt x="263" y="454"/>
                  </a:lnTo>
                  <a:lnTo>
                    <a:pt x="283" y="439"/>
                  </a:lnTo>
                  <a:lnTo>
                    <a:pt x="272" y="386"/>
                  </a:lnTo>
                  <a:lnTo>
                    <a:pt x="296" y="289"/>
                  </a:lnTo>
                  <a:lnTo>
                    <a:pt x="374" y="172"/>
                  </a:lnTo>
                  <a:lnTo>
                    <a:pt x="372" y="122"/>
                  </a:lnTo>
                  <a:lnTo>
                    <a:pt x="433" y="126"/>
                  </a:lnTo>
                  <a:lnTo>
                    <a:pt x="431" y="103"/>
                  </a:lnTo>
                  <a:lnTo>
                    <a:pt x="464" y="93"/>
                  </a:lnTo>
                  <a:lnTo>
                    <a:pt x="453" y="41"/>
                  </a:lnTo>
                  <a:lnTo>
                    <a:pt x="488" y="27"/>
                  </a:lnTo>
                  <a:lnTo>
                    <a:pt x="491" y="0"/>
                  </a:lnTo>
                  <a:lnTo>
                    <a:pt x="553" y="6"/>
                  </a:lnTo>
                  <a:lnTo>
                    <a:pt x="561" y="33"/>
                  </a:lnTo>
                  <a:lnTo>
                    <a:pt x="516" y="110"/>
                  </a:lnTo>
                  <a:lnTo>
                    <a:pt x="509" y="197"/>
                  </a:lnTo>
                  <a:lnTo>
                    <a:pt x="459" y="228"/>
                  </a:lnTo>
                  <a:lnTo>
                    <a:pt x="404" y="341"/>
                  </a:lnTo>
                  <a:lnTo>
                    <a:pt x="400" y="395"/>
                  </a:lnTo>
                  <a:lnTo>
                    <a:pt x="319" y="501"/>
                  </a:lnTo>
                  <a:lnTo>
                    <a:pt x="278" y="635"/>
                  </a:lnTo>
                  <a:lnTo>
                    <a:pt x="0" y="639"/>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Freeform 16">
              <a:extLst>
                <a:ext uri="{FF2B5EF4-FFF2-40B4-BE49-F238E27FC236}">
                  <a16:creationId xmlns:a16="http://schemas.microsoft.com/office/drawing/2014/main" id="{27A7969A-BE8A-10D4-D140-6629312A5EF3}"/>
                </a:ext>
              </a:extLst>
            </p:cNvPr>
            <p:cNvSpPr>
              <a:spLocks/>
            </p:cNvSpPr>
            <p:nvPr/>
          </p:nvSpPr>
          <p:spPr bwMode="auto">
            <a:xfrm>
              <a:off x="7455071" y="1616075"/>
              <a:ext cx="522287" cy="604838"/>
            </a:xfrm>
            <a:custGeom>
              <a:avLst/>
              <a:gdLst>
                <a:gd name="T0" fmla="*/ 2147483646 w 513"/>
                <a:gd name="T1" fmla="*/ 2147483646 h 584"/>
                <a:gd name="T2" fmla="*/ 2147483646 w 513"/>
                <a:gd name="T3" fmla="*/ 2147483646 h 584"/>
                <a:gd name="T4" fmla="*/ 0 w 513"/>
                <a:gd name="T5" fmla="*/ 2147483646 h 584"/>
                <a:gd name="T6" fmla="*/ 2147483646 w 513"/>
                <a:gd name="T7" fmla="*/ 2147483646 h 584"/>
                <a:gd name="T8" fmla="*/ 2147483646 w 513"/>
                <a:gd name="T9" fmla="*/ 2147483646 h 584"/>
                <a:gd name="T10" fmla="*/ 2147483646 w 513"/>
                <a:gd name="T11" fmla="*/ 2147483646 h 584"/>
                <a:gd name="T12" fmla="*/ 2147483646 w 513"/>
                <a:gd name="T13" fmla="*/ 2147483646 h 584"/>
                <a:gd name="T14" fmla="*/ 2147483646 w 513"/>
                <a:gd name="T15" fmla="*/ 2147483646 h 584"/>
                <a:gd name="T16" fmla="*/ 2147483646 w 513"/>
                <a:gd name="T17" fmla="*/ 2147483646 h 584"/>
                <a:gd name="T18" fmla="*/ 2147483646 w 513"/>
                <a:gd name="T19" fmla="*/ 2147483646 h 584"/>
                <a:gd name="T20" fmla="*/ 2147483646 w 513"/>
                <a:gd name="T21" fmla="*/ 2147483646 h 584"/>
                <a:gd name="T22" fmla="*/ 2147483646 w 513"/>
                <a:gd name="T23" fmla="*/ 2147483646 h 584"/>
                <a:gd name="T24" fmla="*/ 2147483646 w 513"/>
                <a:gd name="T25" fmla="*/ 0 h 584"/>
                <a:gd name="T26" fmla="*/ 2147483646 w 513"/>
                <a:gd name="T27" fmla="*/ 2147483646 h 5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13" h="584">
                  <a:moveTo>
                    <a:pt x="14" y="80"/>
                  </a:moveTo>
                  <a:lnTo>
                    <a:pt x="10" y="316"/>
                  </a:lnTo>
                  <a:lnTo>
                    <a:pt x="0" y="583"/>
                  </a:lnTo>
                  <a:lnTo>
                    <a:pt x="172" y="583"/>
                  </a:lnTo>
                  <a:lnTo>
                    <a:pt x="512" y="579"/>
                  </a:lnTo>
                  <a:lnTo>
                    <a:pt x="512" y="20"/>
                  </a:lnTo>
                  <a:lnTo>
                    <a:pt x="498" y="15"/>
                  </a:lnTo>
                  <a:lnTo>
                    <a:pt x="359" y="74"/>
                  </a:lnTo>
                  <a:lnTo>
                    <a:pt x="281" y="80"/>
                  </a:lnTo>
                  <a:lnTo>
                    <a:pt x="159" y="6"/>
                  </a:lnTo>
                  <a:lnTo>
                    <a:pt x="129" y="58"/>
                  </a:lnTo>
                  <a:lnTo>
                    <a:pt x="113" y="47"/>
                  </a:lnTo>
                  <a:lnTo>
                    <a:pt x="122" y="0"/>
                  </a:lnTo>
                  <a:lnTo>
                    <a:pt x="14" y="80"/>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Freeform 17">
              <a:extLst>
                <a:ext uri="{FF2B5EF4-FFF2-40B4-BE49-F238E27FC236}">
                  <a16:creationId xmlns:a16="http://schemas.microsoft.com/office/drawing/2014/main" id="{D0FCBF40-AB3E-6099-E45D-A31EA4C6EDE2}"/>
                </a:ext>
              </a:extLst>
            </p:cNvPr>
            <p:cNvSpPr>
              <a:spLocks/>
            </p:cNvSpPr>
            <p:nvPr/>
          </p:nvSpPr>
          <p:spPr bwMode="auto">
            <a:xfrm>
              <a:off x="7483646" y="3205164"/>
              <a:ext cx="403225" cy="573087"/>
            </a:xfrm>
            <a:custGeom>
              <a:avLst/>
              <a:gdLst>
                <a:gd name="T0" fmla="*/ 2147483646 w 397"/>
                <a:gd name="T1" fmla="*/ 2147483646 h 552"/>
                <a:gd name="T2" fmla="*/ 0 w 397"/>
                <a:gd name="T3" fmla="*/ 0 h 552"/>
                <a:gd name="T4" fmla="*/ 2147483646 w 397"/>
                <a:gd name="T5" fmla="*/ 0 h 552"/>
                <a:gd name="T6" fmla="*/ 2147483646 w 397"/>
                <a:gd name="T7" fmla="*/ 2147483646 h 552"/>
                <a:gd name="T8" fmla="*/ 2147483646 w 397"/>
                <a:gd name="T9" fmla="*/ 2147483646 h 552"/>
                <a:gd name="T10" fmla="*/ 2147483646 w 397"/>
                <a:gd name="T11" fmla="*/ 2147483646 h 552"/>
                <a:gd name="T12" fmla="*/ 2147483646 w 397"/>
                <a:gd name="T13" fmla="*/ 2147483646 h 552"/>
                <a:gd name="T14" fmla="*/ 2147483646 w 397"/>
                <a:gd name="T15" fmla="*/ 2147483646 h 552"/>
                <a:gd name="T16" fmla="*/ 2147483646 w 397"/>
                <a:gd name="T17" fmla="*/ 2147483646 h 552"/>
                <a:gd name="T18" fmla="*/ 2147483646 w 397"/>
                <a:gd name="T19" fmla="*/ 2147483646 h 5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7" h="552">
                  <a:moveTo>
                    <a:pt x="24" y="94"/>
                  </a:moveTo>
                  <a:lnTo>
                    <a:pt x="0" y="0"/>
                  </a:lnTo>
                  <a:lnTo>
                    <a:pt x="372" y="0"/>
                  </a:lnTo>
                  <a:lnTo>
                    <a:pt x="396" y="119"/>
                  </a:lnTo>
                  <a:lnTo>
                    <a:pt x="396" y="375"/>
                  </a:lnTo>
                  <a:lnTo>
                    <a:pt x="396" y="551"/>
                  </a:lnTo>
                  <a:lnTo>
                    <a:pt x="24" y="551"/>
                  </a:lnTo>
                  <a:lnTo>
                    <a:pt x="26" y="354"/>
                  </a:lnTo>
                  <a:lnTo>
                    <a:pt x="24" y="92"/>
                  </a:lnTo>
                  <a:lnTo>
                    <a:pt x="24" y="94"/>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Freeform 18">
              <a:extLst>
                <a:ext uri="{FF2B5EF4-FFF2-40B4-BE49-F238E27FC236}">
                  <a16:creationId xmlns:a16="http://schemas.microsoft.com/office/drawing/2014/main" id="{14E83C6E-3096-50FB-423B-62BDE344AE5D}"/>
                </a:ext>
              </a:extLst>
            </p:cNvPr>
            <p:cNvSpPr>
              <a:spLocks/>
            </p:cNvSpPr>
            <p:nvPr/>
          </p:nvSpPr>
          <p:spPr bwMode="auto">
            <a:xfrm>
              <a:off x="7886871" y="3587751"/>
              <a:ext cx="542925" cy="296863"/>
            </a:xfrm>
            <a:custGeom>
              <a:avLst/>
              <a:gdLst>
                <a:gd name="T0" fmla="*/ 0 w 533"/>
                <a:gd name="T1" fmla="*/ 0 h 286"/>
                <a:gd name="T2" fmla="*/ 0 w 533"/>
                <a:gd name="T3" fmla="*/ 2147483646 h 286"/>
                <a:gd name="T4" fmla="*/ 0 w 533"/>
                <a:gd name="T5" fmla="*/ 2147483646 h 286"/>
                <a:gd name="T6" fmla="*/ 2147483646 w 533"/>
                <a:gd name="T7" fmla="*/ 2147483646 h 286"/>
                <a:gd name="T8" fmla="*/ 2147483646 w 533"/>
                <a:gd name="T9" fmla="*/ 2147483646 h 286"/>
                <a:gd name="T10" fmla="*/ 2147483646 w 533"/>
                <a:gd name="T11" fmla="*/ 2147483646 h 286"/>
                <a:gd name="T12" fmla="*/ 2147483646 w 533"/>
                <a:gd name="T13" fmla="*/ 2147483646 h 286"/>
                <a:gd name="T14" fmla="*/ 0 w 533"/>
                <a:gd name="T15" fmla="*/ 0 h 2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3" h="286">
                  <a:moveTo>
                    <a:pt x="0" y="0"/>
                  </a:moveTo>
                  <a:lnTo>
                    <a:pt x="0" y="175"/>
                  </a:lnTo>
                  <a:lnTo>
                    <a:pt x="0" y="281"/>
                  </a:lnTo>
                  <a:lnTo>
                    <a:pt x="184" y="285"/>
                  </a:lnTo>
                  <a:lnTo>
                    <a:pt x="353" y="285"/>
                  </a:lnTo>
                  <a:lnTo>
                    <a:pt x="532" y="285"/>
                  </a:lnTo>
                  <a:lnTo>
                    <a:pt x="532" y="5"/>
                  </a:lnTo>
                  <a:lnTo>
                    <a:pt x="0"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Freeform 19">
              <a:extLst>
                <a:ext uri="{FF2B5EF4-FFF2-40B4-BE49-F238E27FC236}">
                  <a16:creationId xmlns:a16="http://schemas.microsoft.com/office/drawing/2014/main" id="{74225F08-3910-F6D1-0D08-DC3BC6AA4566}"/>
                </a:ext>
              </a:extLst>
            </p:cNvPr>
            <p:cNvSpPr>
              <a:spLocks/>
            </p:cNvSpPr>
            <p:nvPr/>
          </p:nvSpPr>
          <p:spPr bwMode="auto">
            <a:xfrm>
              <a:off x="10115721" y="2430463"/>
              <a:ext cx="465137" cy="317500"/>
            </a:xfrm>
            <a:custGeom>
              <a:avLst/>
              <a:gdLst>
                <a:gd name="T0" fmla="*/ 2147483646 w 457"/>
                <a:gd name="T1" fmla="*/ 2147483646 h 307"/>
                <a:gd name="T2" fmla="*/ 0 w 457"/>
                <a:gd name="T3" fmla="*/ 2147483646 h 307"/>
                <a:gd name="T4" fmla="*/ 2147483646 w 457"/>
                <a:gd name="T5" fmla="*/ 2147483646 h 307"/>
                <a:gd name="T6" fmla="*/ 2147483646 w 457"/>
                <a:gd name="T7" fmla="*/ 2147483646 h 307"/>
                <a:gd name="T8" fmla="*/ 2147483646 w 457"/>
                <a:gd name="T9" fmla="*/ 2147483646 h 307"/>
                <a:gd name="T10" fmla="*/ 2147483646 w 457"/>
                <a:gd name="T11" fmla="*/ 2147483646 h 307"/>
                <a:gd name="T12" fmla="*/ 2147483646 w 457"/>
                <a:gd name="T13" fmla="*/ 2147483646 h 307"/>
                <a:gd name="T14" fmla="*/ 2147483646 w 457"/>
                <a:gd name="T15" fmla="*/ 2147483646 h 307"/>
                <a:gd name="T16" fmla="*/ 2147483646 w 457"/>
                <a:gd name="T17" fmla="*/ 2147483646 h 307"/>
                <a:gd name="T18" fmla="*/ 2147483646 w 457"/>
                <a:gd name="T19" fmla="*/ 2147483646 h 307"/>
                <a:gd name="T20" fmla="*/ 2147483646 w 457"/>
                <a:gd name="T21" fmla="*/ 2147483646 h 307"/>
                <a:gd name="T22" fmla="*/ 2147483646 w 457"/>
                <a:gd name="T23" fmla="*/ 0 h 307"/>
                <a:gd name="T24" fmla="*/ 2147483646 w 457"/>
                <a:gd name="T25" fmla="*/ 2147483646 h 307"/>
                <a:gd name="T26" fmla="*/ 2147483646 w 457"/>
                <a:gd name="T27" fmla="*/ 2147483646 h 307"/>
                <a:gd name="T28" fmla="*/ 2147483646 w 457"/>
                <a:gd name="T29" fmla="*/ 214748364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7" h="307">
                  <a:moveTo>
                    <a:pt x="1" y="5"/>
                  </a:moveTo>
                  <a:lnTo>
                    <a:pt x="0" y="306"/>
                  </a:lnTo>
                  <a:lnTo>
                    <a:pt x="214" y="304"/>
                  </a:lnTo>
                  <a:lnTo>
                    <a:pt x="456" y="305"/>
                  </a:lnTo>
                  <a:lnTo>
                    <a:pt x="456" y="230"/>
                  </a:lnTo>
                  <a:lnTo>
                    <a:pt x="406" y="190"/>
                  </a:lnTo>
                  <a:lnTo>
                    <a:pt x="403" y="168"/>
                  </a:lnTo>
                  <a:lnTo>
                    <a:pt x="437" y="132"/>
                  </a:lnTo>
                  <a:lnTo>
                    <a:pt x="411" y="89"/>
                  </a:lnTo>
                  <a:lnTo>
                    <a:pt x="373" y="58"/>
                  </a:lnTo>
                  <a:lnTo>
                    <a:pt x="258" y="51"/>
                  </a:lnTo>
                  <a:lnTo>
                    <a:pt x="113" y="0"/>
                  </a:lnTo>
                  <a:lnTo>
                    <a:pt x="64" y="5"/>
                  </a:lnTo>
                  <a:lnTo>
                    <a:pt x="43" y="22"/>
                  </a:lnTo>
                  <a:lnTo>
                    <a:pt x="1" y="5"/>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 name="Freeform 20">
              <a:extLst>
                <a:ext uri="{FF2B5EF4-FFF2-40B4-BE49-F238E27FC236}">
                  <a16:creationId xmlns:a16="http://schemas.microsoft.com/office/drawing/2014/main" id="{F1033B40-BD23-9F93-519B-6260A12C3643}"/>
                </a:ext>
              </a:extLst>
            </p:cNvPr>
            <p:cNvSpPr>
              <a:spLocks/>
            </p:cNvSpPr>
            <p:nvPr/>
          </p:nvSpPr>
          <p:spPr bwMode="auto">
            <a:xfrm>
              <a:off x="9858545" y="2376488"/>
              <a:ext cx="450850" cy="736600"/>
            </a:xfrm>
            <a:custGeom>
              <a:avLst/>
              <a:gdLst>
                <a:gd name="T0" fmla="*/ 0 w 442"/>
                <a:gd name="T1" fmla="*/ 2147483646 h 711"/>
                <a:gd name="T2" fmla="*/ 2147483646 w 442"/>
                <a:gd name="T3" fmla="*/ 2147483646 h 711"/>
                <a:gd name="T4" fmla="*/ 2147483646 w 442"/>
                <a:gd name="T5" fmla="*/ 2147483646 h 711"/>
                <a:gd name="T6" fmla="*/ 2147483646 w 442"/>
                <a:gd name="T7" fmla="*/ 2147483646 h 711"/>
                <a:gd name="T8" fmla="*/ 2147483646 w 442"/>
                <a:gd name="T9" fmla="*/ 2147483646 h 711"/>
                <a:gd name="T10" fmla="*/ 2147483646 w 442"/>
                <a:gd name="T11" fmla="*/ 2147483646 h 711"/>
                <a:gd name="T12" fmla="*/ 2147483646 w 442"/>
                <a:gd name="T13" fmla="*/ 2147483646 h 711"/>
                <a:gd name="T14" fmla="*/ 2147483646 w 442"/>
                <a:gd name="T15" fmla="*/ 2147483646 h 711"/>
                <a:gd name="T16" fmla="*/ 2147483646 w 442"/>
                <a:gd name="T17" fmla="*/ 2147483646 h 711"/>
                <a:gd name="T18" fmla="*/ 2147483646 w 442"/>
                <a:gd name="T19" fmla="*/ 2147483646 h 711"/>
                <a:gd name="T20" fmla="*/ 2147483646 w 442"/>
                <a:gd name="T21" fmla="*/ 2147483646 h 711"/>
                <a:gd name="T22" fmla="*/ 2147483646 w 442"/>
                <a:gd name="T23" fmla="*/ 0 h 711"/>
                <a:gd name="T24" fmla="*/ 2147483646 w 442"/>
                <a:gd name="T25" fmla="*/ 2147483646 h 711"/>
                <a:gd name="T26" fmla="*/ 0 w 442"/>
                <a:gd name="T27" fmla="*/ 2147483646 h 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2" h="711">
                  <a:moveTo>
                    <a:pt x="0" y="110"/>
                  </a:moveTo>
                  <a:lnTo>
                    <a:pt x="1" y="177"/>
                  </a:lnTo>
                  <a:lnTo>
                    <a:pt x="1" y="591"/>
                  </a:lnTo>
                  <a:lnTo>
                    <a:pt x="76" y="591"/>
                  </a:lnTo>
                  <a:lnTo>
                    <a:pt x="76" y="705"/>
                  </a:lnTo>
                  <a:lnTo>
                    <a:pt x="256" y="710"/>
                  </a:lnTo>
                  <a:lnTo>
                    <a:pt x="440" y="705"/>
                  </a:lnTo>
                  <a:lnTo>
                    <a:pt x="441" y="356"/>
                  </a:lnTo>
                  <a:lnTo>
                    <a:pt x="252" y="358"/>
                  </a:lnTo>
                  <a:lnTo>
                    <a:pt x="252" y="63"/>
                  </a:lnTo>
                  <a:lnTo>
                    <a:pt x="127" y="41"/>
                  </a:lnTo>
                  <a:lnTo>
                    <a:pt x="68" y="0"/>
                  </a:lnTo>
                  <a:lnTo>
                    <a:pt x="69" y="115"/>
                  </a:lnTo>
                  <a:lnTo>
                    <a:pt x="0" y="11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3" name="Freeform 21">
              <a:extLst>
                <a:ext uri="{FF2B5EF4-FFF2-40B4-BE49-F238E27FC236}">
                  <a16:creationId xmlns:a16="http://schemas.microsoft.com/office/drawing/2014/main" id="{6917F56F-8F16-20E7-5173-4B3CBBBB72DE}"/>
                </a:ext>
              </a:extLst>
            </p:cNvPr>
            <p:cNvSpPr>
              <a:spLocks/>
            </p:cNvSpPr>
            <p:nvPr/>
          </p:nvSpPr>
          <p:spPr bwMode="auto">
            <a:xfrm>
              <a:off x="8190082" y="5360989"/>
              <a:ext cx="552450" cy="744537"/>
            </a:xfrm>
            <a:custGeom>
              <a:avLst/>
              <a:gdLst>
                <a:gd name="T0" fmla="*/ 0 w 542"/>
                <a:gd name="T1" fmla="*/ 2147483646 h 717"/>
                <a:gd name="T2" fmla="*/ 2147483646 w 542"/>
                <a:gd name="T3" fmla="*/ 2147483646 h 717"/>
                <a:gd name="T4" fmla="*/ 2147483646 w 542"/>
                <a:gd name="T5" fmla="*/ 2147483646 h 717"/>
                <a:gd name="T6" fmla="*/ 2147483646 w 542"/>
                <a:gd name="T7" fmla="*/ 2147483646 h 717"/>
                <a:gd name="T8" fmla="*/ 2147483646 w 542"/>
                <a:gd name="T9" fmla="*/ 2147483646 h 717"/>
                <a:gd name="T10" fmla="*/ 2147483646 w 542"/>
                <a:gd name="T11" fmla="*/ 2147483646 h 717"/>
                <a:gd name="T12" fmla="*/ 2147483646 w 542"/>
                <a:gd name="T13" fmla="*/ 2147483646 h 717"/>
                <a:gd name="T14" fmla="*/ 2147483646 w 542"/>
                <a:gd name="T15" fmla="*/ 2147483646 h 717"/>
                <a:gd name="T16" fmla="*/ 2147483646 w 542"/>
                <a:gd name="T17" fmla="*/ 2147483646 h 717"/>
                <a:gd name="T18" fmla="*/ 2147483646 w 542"/>
                <a:gd name="T19" fmla="*/ 2147483646 h 717"/>
                <a:gd name="T20" fmla="*/ 2147483646 w 542"/>
                <a:gd name="T21" fmla="*/ 2147483646 h 717"/>
                <a:gd name="T22" fmla="*/ 2147483646 w 542"/>
                <a:gd name="T23" fmla="*/ 0 h 717"/>
                <a:gd name="T24" fmla="*/ 2147483646 w 542"/>
                <a:gd name="T25" fmla="*/ 2147483646 h 717"/>
                <a:gd name="T26" fmla="*/ 2147483646 w 542"/>
                <a:gd name="T27" fmla="*/ 2147483646 h 717"/>
                <a:gd name="T28" fmla="*/ 2147483646 w 542"/>
                <a:gd name="T29" fmla="*/ 2147483646 h 717"/>
                <a:gd name="T30" fmla="*/ 0 w 542"/>
                <a:gd name="T31" fmla="*/ 2147483646 h 7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2" h="717">
                  <a:moveTo>
                    <a:pt x="0" y="216"/>
                  </a:moveTo>
                  <a:lnTo>
                    <a:pt x="13" y="291"/>
                  </a:lnTo>
                  <a:lnTo>
                    <a:pt x="43" y="333"/>
                  </a:lnTo>
                  <a:lnTo>
                    <a:pt x="60" y="456"/>
                  </a:lnTo>
                  <a:lnTo>
                    <a:pt x="200" y="534"/>
                  </a:lnTo>
                  <a:lnTo>
                    <a:pt x="294" y="567"/>
                  </a:lnTo>
                  <a:lnTo>
                    <a:pt x="361" y="647"/>
                  </a:lnTo>
                  <a:lnTo>
                    <a:pt x="372" y="714"/>
                  </a:lnTo>
                  <a:lnTo>
                    <a:pt x="541" y="716"/>
                  </a:lnTo>
                  <a:lnTo>
                    <a:pt x="541" y="417"/>
                  </a:lnTo>
                  <a:lnTo>
                    <a:pt x="540" y="2"/>
                  </a:lnTo>
                  <a:lnTo>
                    <a:pt x="474" y="0"/>
                  </a:lnTo>
                  <a:lnTo>
                    <a:pt x="377" y="33"/>
                  </a:lnTo>
                  <a:lnTo>
                    <a:pt x="315" y="81"/>
                  </a:lnTo>
                  <a:lnTo>
                    <a:pt x="70" y="216"/>
                  </a:lnTo>
                  <a:lnTo>
                    <a:pt x="0" y="216"/>
                  </a:lnTo>
                </a:path>
              </a:pathLst>
            </a:custGeom>
            <a:solidFill>
              <a:schemeClr val="tx2">
                <a:lumMod val="60000"/>
                <a:lumOff val="40000"/>
              </a:schemeClr>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4" name="Freeform 22">
              <a:extLst>
                <a:ext uri="{FF2B5EF4-FFF2-40B4-BE49-F238E27FC236}">
                  <a16:creationId xmlns:a16="http://schemas.microsoft.com/office/drawing/2014/main" id="{3454A24A-F4EC-B74B-3818-624CB5C8AC82}"/>
                </a:ext>
              </a:extLst>
            </p:cNvPr>
            <p:cNvSpPr>
              <a:spLocks/>
            </p:cNvSpPr>
            <p:nvPr/>
          </p:nvSpPr>
          <p:spPr bwMode="auto">
            <a:xfrm>
              <a:off x="9194971" y="5746751"/>
              <a:ext cx="376237" cy="377825"/>
            </a:xfrm>
            <a:custGeom>
              <a:avLst/>
              <a:gdLst>
                <a:gd name="T0" fmla="*/ 0 w 369"/>
                <a:gd name="T1" fmla="*/ 0 h 363"/>
                <a:gd name="T2" fmla="*/ 0 w 369"/>
                <a:gd name="T3" fmla="*/ 2147483646 h 363"/>
                <a:gd name="T4" fmla="*/ 0 w 369"/>
                <a:gd name="T5" fmla="*/ 2147483646 h 363"/>
                <a:gd name="T6" fmla="*/ 2147483646 w 369"/>
                <a:gd name="T7" fmla="*/ 2147483646 h 363"/>
                <a:gd name="T8" fmla="*/ 2147483646 w 369"/>
                <a:gd name="T9" fmla="*/ 2147483646 h 363"/>
                <a:gd name="T10" fmla="*/ 2147483646 w 369"/>
                <a:gd name="T11" fmla="*/ 2147483646 h 363"/>
                <a:gd name="T12" fmla="*/ 2147483646 w 369"/>
                <a:gd name="T13" fmla="*/ 0 h 363"/>
                <a:gd name="T14" fmla="*/ 0 w 369"/>
                <a:gd name="T15" fmla="*/ 0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9" h="363">
                  <a:moveTo>
                    <a:pt x="0" y="0"/>
                  </a:moveTo>
                  <a:lnTo>
                    <a:pt x="0" y="154"/>
                  </a:lnTo>
                  <a:lnTo>
                    <a:pt x="0" y="354"/>
                  </a:lnTo>
                  <a:lnTo>
                    <a:pt x="344" y="358"/>
                  </a:lnTo>
                  <a:lnTo>
                    <a:pt x="368" y="362"/>
                  </a:lnTo>
                  <a:lnTo>
                    <a:pt x="368" y="17"/>
                  </a:lnTo>
                  <a:lnTo>
                    <a:pt x="368" y="0"/>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Freeform 23">
              <a:extLst>
                <a:ext uri="{FF2B5EF4-FFF2-40B4-BE49-F238E27FC236}">
                  <a16:creationId xmlns:a16="http://schemas.microsoft.com/office/drawing/2014/main" id="{D685BCB8-209F-611C-F240-8B00C39E5BE7}"/>
                </a:ext>
              </a:extLst>
            </p:cNvPr>
            <p:cNvSpPr>
              <a:spLocks/>
            </p:cNvSpPr>
            <p:nvPr/>
          </p:nvSpPr>
          <p:spPr bwMode="auto">
            <a:xfrm>
              <a:off x="9683921" y="4532313"/>
              <a:ext cx="274637" cy="393700"/>
            </a:xfrm>
            <a:custGeom>
              <a:avLst/>
              <a:gdLst>
                <a:gd name="T0" fmla="*/ 2147483646 w 269"/>
                <a:gd name="T1" fmla="*/ 2147483646 h 379"/>
                <a:gd name="T2" fmla="*/ 0 w 269"/>
                <a:gd name="T3" fmla="*/ 2147483646 h 379"/>
                <a:gd name="T4" fmla="*/ 2147483646 w 269"/>
                <a:gd name="T5" fmla="*/ 2147483646 h 379"/>
                <a:gd name="T6" fmla="*/ 2147483646 w 269"/>
                <a:gd name="T7" fmla="*/ 2147483646 h 379"/>
                <a:gd name="T8" fmla="*/ 2147483646 w 269"/>
                <a:gd name="T9" fmla="*/ 2147483646 h 379"/>
                <a:gd name="T10" fmla="*/ 2147483646 w 269"/>
                <a:gd name="T11" fmla="*/ 2147483646 h 379"/>
                <a:gd name="T12" fmla="*/ 2147483646 w 269"/>
                <a:gd name="T13" fmla="*/ 0 h 379"/>
                <a:gd name="T14" fmla="*/ 2147483646 w 269"/>
                <a:gd name="T15" fmla="*/ 2147483646 h 379"/>
                <a:gd name="T16" fmla="*/ 2147483646 w 269"/>
                <a:gd name="T17" fmla="*/ 2147483646 h 379"/>
                <a:gd name="T18" fmla="*/ 2147483646 w 269"/>
                <a:gd name="T19" fmla="*/ 2147483646 h 379"/>
                <a:gd name="T20" fmla="*/ 2147483646 w 269"/>
                <a:gd name="T21" fmla="*/ 2147483646 h 379"/>
                <a:gd name="T22" fmla="*/ 2147483646 w 269"/>
                <a:gd name="T23" fmla="*/ 2147483646 h 379"/>
                <a:gd name="T24" fmla="*/ 2147483646 w 269"/>
                <a:gd name="T25" fmla="*/ 2147483646 h 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9" h="379">
                  <a:moveTo>
                    <a:pt x="8" y="242"/>
                  </a:moveTo>
                  <a:lnTo>
                    <a:pt x="0" y="366"/>
                  </a:lnTo>
                  <a:lnTo>
                    <a:pt x="108" y="362"/>
                  </a:lnTo>
                  <a:lnTo>
                    <a:pt x="108" y="378"/>
                  </a:lnTo>
                  <a:lnTo>
                    <a:pt x="268" y="378"/>
                  </a:lnTo>
                  <a:lnTo>
                    <a:pt x="268" y="4"/>
                  </a:lnTo>
                  <a:lnTo>
                    <a:pt x="57" y="0"/>
                  </a:lnTo>
                  <a:lnTo>
                    <a:pt x="57" y="103"/>
                  </a:lnTo>
                  <a:lnTo>
                    <a:pt x="43" y="100"/>
                  </a:lnTo>
                  <a:lnTo>
                    <a:pt x="35" y="180"/>
                  </a:lnTo>
                  <a:lnTo>
                    <a:pt x="57" y="178"/>
                  </a:lnTo>
                  <a:lnTo>
                    <a:pt x="60" y="238"/>
                  </a:lnTo>
                  <a:lnTo>
                    <a:pt x="8" y="242"/>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Freeform 24">
              <a:extLst>
                <a:ext uri="{FF2B5EF4-FFF2-40B4-BE49-F238E27FC236}">
                  <a16:creationId xmlns:a16="http://schemas.microsoft.com/office/drawing/2014/main" id="{5BC34CE4-DDAB-D933-F035-9B1028BA42B9}"/>
                </a:ext>
              </a:extLst>
            </p:cNvPr>
            <p:cNvSpPr>
              <a:spLocks/>
            </p:cNvSpPr>
            <p:nvPr/>
          </p:nvSpPr>
          <p:spPr bwMode="auto">
            <a:xfrm>
              <a:off x="8739357" y="5360989"/>
              <a:ext cx="457200" cy="422275"/>
            </a:xfrm>
            <a:custGeom>
              <a:avLst/>
              <a:gdLst>
                <a:gd name="T0" fmla="*/ 2147483646 w 449"/>
                <a:gd name="T1" fmla="*/ 2147483646 h 408"/>
                <a:gd name="T2" fmla="*/ 0 w 449"/>
                <a:gd name="T3" fmla="*/ 2147483646 h 408"/>
                <a:gd name="T4" fmla="*/ 2147483646 w 449"/>
                <a:gd name="T5" fmla="*/ 2147483646 h 408"/>
                <a:gd name="T6" fmla="*/ 2147483646 w 449"/>
                <a:gd name="T7" fmla="*/ 2147483646 h 408"/>
                <a:gd name="T8" fmla="*/ 2147483646 w 449"/>
                <a:gd name="T9" fmla="*/ 2147483646 h 408"/>
                <a:gd name="T10" fmla="*/ 2147483646 w 449"/>
                <a:gd name="T11" fmla="*/ 2147483646 h 408"/>
                <a:gd name="T12" fmla="*/ 2147483646 w 449"/>
                <a:gd name="T13" fmla="*/ 2147483646 h 408"/>
                <a:gd name="T14" fmla="*/ 2147483646 w 449"/>
                <a:gd name="T15" fmla="*/ 2147483646 h 408"/>
                <a:gd name="T16" fmla="*/ 2147483646 w 449"/>
                <a:gd name="T17" fmla="*/ 0 h 408"/>
                <a:gd name="T18" fmla="*/ 2147483646 w 449"/>
                <a:gd name="T19" fmla="*/ 2147483646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9" h="408">
                  <a:moveTo>
                    <a:pt x="1" y="4"/>
                  </a:moveTo>
                  <a:lnTo>
                    <a:pt x="0" y="403"/>
                  </a:lnTo>
                  <a:lnTo>
                    <a:pt x="448" y="407"/>
                  </a:lnTo>
                  <a:lnTo>
                    <a:pt x="447" y="369"/>
                  </a:lnTo>
                  <a:lnTo>
                    <a:pt x="448" y="25"/>
                  </a:lnTo>
                  <a:lnTo>
                    <a:pt x="336" y="21"/>
                  </a:lnTo>
                  <a:lnTo>
                    <a:pt x="315" y="67"/>
                  </a:lnTo>
                  <a:lnTo>
                    <a:pt x="208" y="54"/>
                  </a:lnTo>
                  <a:lnTo>
                    <a:pt x="91" y="0"/>
                  </a:lnTo>
                  <a:lnTo>
                    <a:pt x="1" y="4"/>
                  </a:lnTo>
                </a:path>
              </a:pathLst>
            </a:custGeom>
            <a:solidFill>
              <a:schemeClr val="tx2">
                <a:lumMod val="20000"/>
                <a:lumOff val="80000"/>
              </a:schemeClr>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7" name="Freeform 25">
              <a:extLst>
                <a:ext uri="{FF2B5EF4-FFF2-40B4-BE49-F238E27FC236}">
                  <a16:creationId xmlns:a16="http://schemas.microsoft.com/office/drawing/2014/main" id="{26EC83F9-DF64-829C-E2DE-0E03489EDFCF}"/>
                </a:ext>
              </a:extLst>
            </p:cNvPr>
            <p:cNvSpPr>
              <a:spLocks/>
            </p:cNvSpPr>
            <p:nvPr/>
          </p:nvSpPr>
          <p:spPr bwMode="auto">
            <a:xfrm>
              <a:off x="8699671" y="1795464"/>
              <a:ext cx="466725" cy="631825"/>
            </a:xfrm>
            <a:custGeom>
              <a:avLst/>
              <a:gdLst>
                <a:gd name="T0" fmla="*/ 0 w 458"/>
                <a:gd name="T1" fmla="*/ 0 h 609"/>
                <a:gd name="T2" fmla="*/ 2147483646 w 458"/>
                <a:gd name="T3" fmla="*/ 2147483646 h 609"/>
                <a:gd name="T4" fmla="*/ 2147483646 w 458"/>
                <a:gd name="T5" fmla="*/ 2147483646 h 609"/>
                <a:gd name="T6" fmla="*/ 2147483646 w 458"/>
                <a:gd name="T7" fmla="*/ 2147483646 h 609"/>
                <a:gd name="T8" fmla="*/ 2147483646 w 458"/>
                <a:gd name="T9" fmla="*/ 2147483646 h 609"/>
                <a:gd name="T10" fmla="*/ 2147483646 w 458"/>
                <a:gd name="T11" fmla="*/ 2147483646 h 609"/>
                <a:gd name="T12" fmla="*/ 2147483646 w 458"/>
                <a:gd name="T13" fmla="*/ 2147483646 h 609"/>
                <a:gd name="T14" fmla="*/ 2147483646 w 458"/>
                <a:gd name="T15" fmla="*/ 2147483646 h 609"/>
                <a:gd name="T16" fmla="*/ 2147483646 w 458"/>
                <a:gd name="T17" fmla="*/ 2147483646 h 609"/>
                <a:gd name="T18" fmla="*/ 2147483646 w 458"/>
                <a:gd name="T19" fmla="*/ 2147483646 h 609"/>
                <a:gd name="T20" fmla="*/ 2147483646 w 458"/>
                <a:gd name="T21" fmla="*/ 2147483646 h 609"/>
                <a:gd name="T22" fmla="*/ 2147483646 w 458"/>
                <a:gd name="T23" fmla="*/ 2147483646 h 609"/>
                <a:gd name="T24" fmla="*/ 2147483646 w 458"/>
                <a:gd name="T25" fmla="*/ 2147483646 h 609"/>
                <a:gd name="T26" fmla="*/ 2147483646 w 458"/>
                <a:gd name="T27" fmla="*/ 2147483646 h 609"/>
                <a:gd name="T28" fmla="*/ 0 w 458"/>
                <a:gd name="T29" fmla="*/ 0 h 6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8" h="609">
                  <a:moveTo>
                    <a:pt x="0" y="0"/>
                  </a:moveTo>
                  <a:lnTo>
                    <a:pt x="4" y="356"/>
                  </a:lnTo>
                  <a:lnTo>
                    <a:pt x="83" y="362"/>
                  </a:lnTo>
                  <a:lnTo>
                    <a:pt x="84" y="440"/>
                  </a:lnTo>
                  <a:lnTo>
                    <a:pt x="175" y="441"/>
                  </a:lnTo>
                  <a:lnTo>
                    <a:pt x="175" y="604"/>
                  </a:lnTo>
                  <a:lnTo>
                    <a:pt x="387" y="608"/>
                  </a:lnTo>
                  <a:lnTo>
                    <a:pt x="456" y="606"/>
                  </a:lnTo>
                  <a:lnTo>
                    <a:pt x="457" y="308"/>
                  </a:lnTo>
                  <a:lnTo>
                    <a:pt x="315" y="261"/>
                  </a:lnTo>
                  <a:lnTo>
                    <a:pt x="244" y="94"/>
                  </a:lnTo>
                  <a:lnTo>
                    <a:pt x="172" y="80"/>
                  </a:lnTo>
                  <a:lnTo>
                    <a:pt x="160" y="52"/>
                  </a:lnTo>
                  <a:lnTo>
                    <a:pt x="103" y="33"/>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8" name="Freeform 26">
              <a:extLst>
                <a:ext uri="{FF2B5EF4-FFF2-40B4-BE49-F238E27FC236}">
                  <a16:creationId xmlns:a16="http://schemas.microsoft.com/office/drawing/2014/main" id="{41299AB3-F6FC-B331-E41C-1E470D857C2D}"/>
                </a:ext>
              </a:extLst>
            </p:cNvPr>
            <p:cNvSpPr>
              <a:spLocks/>
            </p:cNvSpPr>
            <p:nvPr/>
          </p:nvSpPr>
          <p:spPr bwMode="auto">
            <a:xfrm>
              <a:off x="8225008" y="3879850"/>
              <a:ext cx="620713" cy="584200"/>
            </a:xfrm>
            <a:custGeom>
              <a:avLst/>
              <a:gdLst>
                <a:gd name="T0" fmla="*/ 0 w 609"/>
                <a:gd name="T1" fmla="*/ 0 h 564"/>
                <a:gd name="T2" fmla="*/ 0 w 609"/>
                <a:gd name="T3" fmla="*/ 2147483646 h 564"/>
                <a:gd name="T4" fmla="*/ 0 w 609"/>
                <a:gd name="T5" fmla="*/ 2147483646 h 564"/>
                <a:gd name="T6" fmla="*/ 2147483646 w 609"/>
                <a:gd name="T7" fmla="*/ 2147483646 h 564"/>
                <a:gd name="T8" fmla="*/ 2147483646 w 609"/>
                <a:gd name="T9" fmla="*/ 2147483646 h 564"/>
                <a:gd name="T10" fmla="*/ 2147483646 w 609"/>
                <a:gd name="T11" fmla="*/ 2147483646 h 564"/>
                <a:gd name="T12" fmla="*/ 2147483646 w 609"/>
                <a:gd name="T13" fmla="*/ 2147483646 h 564"/>
                <a:gd name="T14" fmla="*/ 2147483646 w 609"/>
                <a:gd name="T15" fmla="*/ 2147483646 h 564"/>
                <a:gd name="T16" fmla="*/ 2147483646 w 609"/>
                <a:gd name="T17" fmla="*/ 2147483646 h 564"/>
                <a:gd name="T18" fmla="*/ 2147483646 w 609"/>
                <a:gd name="T19" fmla="*/ 2147483646 h 564"/>
                <a:gd name="T20" fmla="*/ 2147483646 w 609"/>
                <a:gd name="T21" fmla="*/ 2147483646 h 564"/>
                <a:gd name="T22" fmla="*/ 2147483646 w 609"/>
                <a:gd name="T23" fmla="*/ 2147483646 h 564"/>
                <a:gd name="T24" fmla="*/ 2147483646 w 609"/>
                <a:gd name="T25" fmla="*/ 2147483646 h 564"/>
                <a:gd name="T26" fmla="*/ 0 w 609"/>
                <a:gd name="T27" fmla="*/ 0 h 5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9" h="564">
                  <a:moveTo>
                    <a:pt x="0" y="0"/>
                  </a:moveTo>
                  <a:lnTo>
                    <a:pt x="0" y="535"/>
                  </a:lnTo>
                  <a:lnTo>
                    <a:pt x="0" y="559"/>
                  </a:lnTo>
                  <a:lnTo>
                    <a:pt x="119" y="563"/>
                  </a:lnTo>
                  <a:lnTo>
                    <a:pt x="119" y="480"/>
                  </a:lnTo>
                  <a:lnTo>
                    <a:pt x="165" y="445"/>
                  </a:lnTo>
                  <a:lnTo>
                    <a:pt x="608" y="449"/>
                  </a:lnTo>
                  <a:lnTo>
                    <a:pt x="608" y="184"/>
                  </a:lnTo>
                  <a:lnTo>
                    <a:pt x="464" y="189"/>
                  </a:lnTo>
                  <a:lnTo>
                    <a:pt x="291" y="189"/>
                  </a:lnTo>
                  <a:lnTo>
                    <a:pt x="291" y="102"/>
                  </a:lnTo>
                  <a:lnTo>
                    <a:pt x="200" y="98"/>
                  </a:lnTo>
                  <a:lnTo>
                    <a:pt x="200" y="4"/>
                  </a:lnTo>
                  <a:lnTo>
                    <a:pt x="0" y="0"/>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9" name="Freeform 27">
              <a:extLst>
                <a:ext uri="{FF2B5EF4-FFF2-40B4-BE49-F238E27FC236}">
                  <a16:creationId xmlns:a16="http://schemas.microsoft.com/office/drawing/2014/main" id="{A180F212-0A45-F07A-D3CD-3FC14B1EF779}"/>
                </a:ext>
              </a:extLst>
            </p:cNvPr>
            <p:cNvSpPr>
              <a:spLocks/>
            </p:cNvSpPr>
            <p:nvPr/>
          </p:nvSpPr>
          <p:spPr bwMode="auto">
            <a:xfrm>
              <a:off x="9869657" y="5391150"/>
              <a:ext cx="369888" cy="382588"/>
            </a:xfrm>
            <a:custGeom>
              <a:avLst/>
              <a:gdLst>
                <a:gd name="T0" fmla="*/ 2147483646 w 362"/>
                <a:gd name="T1" fmla="*/ 0 h 368"/>
                <a:gd name="T2" fmla="*/ 0 w 362"/>
                <a:gd name="T3" fmla="*/ 2147483646 h 368"/>
                <a:gd name="T4" fmla="*/ 2147483646 w 362"/>
                <a:gd name="T5" fmla="*/ 2147483646 h 368"/>
                <a:gd name="T6" fmla="*/ 2147483646 w 362"/>
                <a:gd name="T7" fmla="*/ 2147483646 h 368"/>
                <a:gd name="T8" fmla="*/ 2147483646 w 362"/>
                <a:gd name="T9" fmla="*/ 2147483646 h 368"/>
                <a:gd name="T10" fmla="*/ 2147483646 w 362"/>
                <a:gd name="T11" fmla="*/ 0 h 3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2" h="368">
                  <a:moveTo>
                    <a:pt x="1" y="0"/>
                  </a:moveTo>
                  <a:lnTo>
                    <a:pt x="0" y="365"/>
                  </a:lnTo>
                  <a:lnTo>
                    <a:pt x="162" y="367"/>
                  </a:lnTo>
                  <a:lnTo>
                    <a:pt x="360" y="366"/>
                  </a:lnTo>
                  <a:lnTo>
                    <a:pt x="361" y="4"/>
                  </a:lnTo>
                  <a:lnTo>
                    <a:pt x="1"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0" name="Freeform 28">
              <a:extLst>
                <a:ext uri="{FF2B5EF4-FFF2-40B4-BE49-F238E27FC236}">
                  <a16:creationId xmlns:a16="http://schemas.microsoft.com/office/drawing/2014/main" id="{364393DC-12AF-9DF0-9AFC-20A954B4F711}"/>
                </a:ext>
              </a:extLst>
            </p:cNvPr>
            <p:cNvSpPr>
              <a:spLocks/>
            </p:cNvSpPr>
            <p:nvPr/>
          </p:nvSpPr>
          <p:spPr bwMode="auto">
            <a:xfrm>
              <a:off x="8847308" y="4270376"/>
              <a:ext cx="428625" cy="650875"/>
            </a:xfrm>
            <a:custGeom>
              <a:avLst/>
              <a:gdLst>
                <a:gd name="T0" fmla="*/ 0 w 421"/>
                <a:gd name="T1" fmla="*/ 0 h 627"/>
                <a:gd name="T2" fmla="*/ 0 w 421"/>
                <a:gd name="T3" fmla="*/ 2147483646 h 627"/>
                <a:gd name="T4" fmla="*/ 0 w 421"/>
                <a:gd name="T5" fmla="*/ 2147483646 h 627"/>
                <a:gd name="T6" fmla="*/ 0 w 421"/>
                <a:gd name="T7" fmla="*/ 2147483646 h 627"/>
                <a:gd name="T8" fmla="*/ 2147483646 w 421"/>
                <a:gd name="T9" fmla="*/ 2147483646 h 627"/>
                <a:gd name="T10" fmla="*/ 2147483646 w 421"/>
                <a:gd name="T11" fmla="*/ 2147483646 h 627"/>
                <a:gd name="T12" fmla="*/ 2147483646 w 421"/>
                <a:gd name="T13" fmla="*/ 2147483646 h 627"/>
                <a:gd name="T14" fmla="*/ 2147483646 w 421"/>
                <a:gd name="T15" fmla="*/ 2147483646 h 627"/>
                <a:gd name="T16" fmla="*/ 2147483646 w 421"/>
                <a:gd name="T17" fmla="*/ 2147483646 h 627"/>
                <a:gd name="T18" fmla="*/ 2147483646 w 421"/>
                <a:gd name="T19" fmla="*/ 2147483646 h 627"/>
                <a:gd name="T20" fmla="*/ 2147483646 w 421"/>
                <a:gd name="T21" fmla="*/ 2147483646 h 627"/>
                <a:gd name="T22" fmla="*/ 2147483646 w 421"/>
                <a:gd name="T23" fmla="*/ 2147483646 h 627"/>
                <a:gd name="T24" fmla="*/ 2147483646 w 421"/>
                <a:gd name="T25" fmla="*/ 2147483646 h 627"/>
                <a:gd name="T26" fmla="*/ 2147483646 w 421"/>
                <a:gd name="T27" fmla="*/ 2147483646 h 627"/>
                <a:gd name="T28" fmla="*/ 2147483646 w 421"/>
                <a:gd name="T29" fmla="*/ 2147483646 h 627"/>
                <a:gd name="T30" fmla="*/ 2147483646 w 421"/>
                <a:gd name="T31" fmla="*/ 2147483646 h 627"/>
                <a:gd name="T32" fmla="*/ 2147483646 w 421"/>
                <a:gd name="T33" fmla="*/ 2147483646 h 627"/>
                <a:gd name="T34" fmla="*/ 2147483646 w 421"/>
                <a:gd name="T35" fmla="*/ 2147483646 h 627"/>
                <a:gd name="T36" fmla="*/ 0 w 421"/>
                <a:gd name="T37" fmla="*/ 0 h 6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1" h="627">
                  <a:moveTo>
                    <a:pt x="0" y="0"/>
                  </a:moveTo>
                  <a:lnTo>
                    <a:pt x="0" y="95"/>
                  </a:lnTo>
                  <a:lnTo>
                    <a:pt x="0" y="559"/>
                  </a:lnTo>
                  <a:lnTo>
                    <a:pt x="0" y="626"/>
                  </a:lnTo>
                  <a:lnTo>
                    <a:pt x="420" y="624"/>
                  </a:lnTo>
                  <a:lnTo>
                    <a:pt x="420" y="600"/>
                  </a:lnTo>
                  <a:lnTo>
                    <a:pt x="379" y="547"/>
                  </a:lnTo>
                  <a:lnTo>
                    <a:pt x="373" y="484"/>
                  </a:lnTo>
                  <a:lnTo>
                    <a:pt x="286" y="360"/>
                  </a:lnTo>
                  <a:lnTo>
                    <a:pt x="294" y="318"/>
                  </a:lnTo>
                  <a:lnTo>
                    <a:pt x="251" y="210"/>
                  </a:lnTo>
                  <a:lnTo>
                    <a:pt x="242" y="160"/>
                  </a:lnTo>
                  <a:lnTo>
                    <a:pt x="255" y="142"/>
                  </a:lnTo>
                  <a:lnTo>
                    <a:pt x="284" y="140"/>
                  </a:lnTo>
                  <a:lnTo>
                    <a:pt x="291" y="91"/>
                  </a:lnTo>
                  <a:lnTo>
                    <a:pt x="335" y="98"/>
                  </a:lnTo>
                  <a:lnTo>
                    <a:pt x="346" y="4"/>
                  </a:lnTo>
                  <a:lnTo>
                    <a:pt x="48" y="4"/>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Freeform 29">
              <a:extLst>
                <a:ext uri="{FF2B5EF4-FFF2-40B4-BE49-F238E27FC236}">
                  <a16:creationId xmlns:a16="http://schemas.microsoft.com/office/drawing/2014/main" id="{640D74D7-34A2-EEEA-7AAF-E9C98856BF45}"/>
                </a:ext>
              </a:extLst>
            </p:cNvPr>
            <p:cNvSpPr>
              <a:spLocks/>
            </p:cNvSpPr>
            <p:nvPr/>
          </p:nvSpPr>
          <p:spPr bwMode="auto">
            <a:xfrm>
              <a:off x="10393532" y="5949951"/>
              <a:ext cx="407988" cy="169863"/>
            </a:xfrm>
            <a:custGeom>
              <a:avLst/>
              <a:gdLst>
                <a:gd name="T0" fmla="*/ 0 w 401"/>
                <a:gd name="T1" fmla="*/ 2147483646 h 164"/>
                <a:gd name="T2" fmla="*/ 2147483646 w 401"/>
                <a:gd name="T3" fmla="*/ 2147483646 h 164"/>
                <a:gd name="T4" fmla="*/ 2147483646 w 401"/>
                <a:gd name="T5" fmla="*/ 2147483646 h 164"/>
                <a:gd name="T6" fmla="*/ 2147483646 w 401"/>
                <a:gd name="T7" fmla="*/ 2147483646 h 164"/>
                <a:gd name="T8" fmla="*/ 2147483646 w 401"/>
                <a:gd name="T9" fmla="*/ 2147483646 h 164"/>
                <a:gd name="T10" fmla="*/ 2147483646 w 401"/>
                <a:gd name="T11" fmla="*/ 0 h 164"/>
                <a:gd name="T12" fmla="*/ 2147483646 w 401"/>
                <a:gd name="T13" fmla="*/ 2147483646 h 164"/>
                <a:gd name="T14" fmla="*/ 2147483646 w 401"/>
                <a:gd name="T15" fmla="*/ 2147483646 h 164"/>
                <a:gd name="T16" fmla="*/ 0 w 401"/>
                <a:gd name="T17" fmla="*/ 2147483646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1" h="164">
                  <a:moveTo>
                    <a:pt x="0" y="63"/>
                  </a:moveTo>
                  <a:lnTo>
                    <a:pt x="1" y="159"/>
                  </a:lnTo>
                  <a:lnTo>
                    <a:pt x="94" y="163"/>
                  </a:lnTo>
                  <a:lnTo>
                    <a:pt x="391" y="163"/>
                  </a:lnTo>
                  <a:lnTo>
                    <a:pt x="381" y="91"/>
                  </a:lnTo>
                  <a:lnTo>
                    <a:pt x="400" y="0"/>
                  </a:lnTo>
                  <a:lnTo>
                    <a:pt x="92" y="4"/>
                  </a:lnTo>
                  <a:lnTo>
                    <a:pt x="92" y="63"/>
                  </a:lnTo>
                  <a:lnTo>
                    <a:pt x="0" y="63"/>
                  </a:lnTo>
                </a:path>
              </a:pathLst>
            </a:custGeom>
            <a:solidFill>
              <a:schemeClr val="bg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Freeform 30">
              <a:extLst>
                <a:ext uri="{FF2B5EF4-FFF2-40B4-BE49-F238E27FC236}">
                  <a16:creationId xmlns:a16="http://schemas.microsoft.com/office/drawing/2014/main" id="{C33DEC77-737D-824C-35A7-849CA248FDAA}"/>
                </a:ext>
              </a:extLst>
            </p:cNvPr>
            <p:cNvSpPr>
              <a:spLocks/>
            </p:cNvSpPr>
            <p:nvPr/>
          </p:nvSpPr>
          <p:spPr bwMode="auto">
            <a:xfrm>
              <a:off x="10799933" y="3865563"/>
              <a:ext cx="290513" cy="355600"/>
            </a:xfrm>
            <a:custGeom>
              <a:avLst/>
              <a:gdLst>
                <a:gd name="T0" fmla="*/ 0 w 285"/>
                <a:gd name="T1" fmla="*/ 2147483646 h 343"/>
                <a:gd name="T2" fmla="*/ 2147483646 w 285"/>
                <a:gd name="T3" fmla="*/ 2147483646 h 343"/>
                <a:gd name="T4" fmla="*/ 2147483646 w 285"/>
                <a:gd name="T5" fmla="*/ 0 h 343"/>
                <a:gd name="T6" fmla="*/ 2147483646 w 285"/>
                <a:gd name="T7" fmla="*/ 2147483646 h 343"/>
                <a:gd name="T8" fmla="*/ 2147483646 w 285"/>
                <a:gd name="T9" fmla="*/ 2147483646 h 343"/>
                <a:gd name="T10" fmla="*/ 0 w 285"/>
                <a:gd name="T11" fmla="*/ 2147483646 h 343"/>
                <a:gd name="T12" fmla="*/ 0 w 285"/>
                <a:gd name="T13" fmla="*/ 2147483646 h 3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5" h="343">
                  <a:moveTo>
                    <a:pt x="0" y="2"/>
                  </a:moveTo>
                  <a:lnTo>
                    <a:pt x="6" y="4"/>
                  </a:lnTo>
                  <a:lnTo>
                    <a:pt x="284" y="0"/>
                  </a:lnTo>
                  <a:lnTo>
                    <a:pt x="199" y="185"/>
                  </a:lnTo>
                  <a:lnTo>
                    <a:pt x="176" y="337"/>
                  </a:lnTo>
                  <a:lnTo>
                    <a:pt x="0" y="342"/>
                  </a:lnTo>
                  <a:lnTo>
                    <a:pt x="0" y="2"/>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3" name="Freeform 31">
              <a:extLst>
                <a:ext uri="{FF2B5EF4-FFF2-40B4-BE49-F238E27FC236}">
                  <a16:creationId xmlns:a16="http://schemas.microsoft.com/office/drawing/2014/main" id="{D5E9D0F7-C88B-C2F6-45D0-42411ABE3D81}"/>
                </a:ext>
              </a:extLst>
            </p:cNvPr>
            <p:cNvSpPr>
              <a:spLocks/>
            </p:cNvSpPr>
            <p:nvPr/>
          </p:nvSpPr>
          <p:spPr bwMode="auto">
            <a:xfrm>
              <a:off x="7996407" y="4435475"/>
              <a:ext cx="388938" cy="374650"/>
            </a:xfrm>
            <a:custGeom>
              <a:avLst/>
              <a:gdLst>
                <a:gd name="T0" fmla="*/ 0 w 381"/>
                <a:gd name="T1" fmla="*/ 2147483646 h 361"/>
                <a:gd name="T2" fmla="*/ 2147483646 w 381"/>
                <a:gd name="T3" fmla="*/ 2147483646 h 361"/>
                <a:gd name="T4" fmla="*/ 2147483646 w 381"/>
                <a:gd name="T5" fmla="*/ 2147483646 h 361"/>
                <a:gd name="T6" fmla="*/ 2147483646 w 381"/>
                <a:gd name="T7" fmla="*/ 2147483646 h 361"/>
                <a:gd name="T8" fmla="*/ 2147483646 w 381"/>
                <a:gd name="T9" fmla="*/ 2147483646 h 361"/>
                <a:gd name="T10" fmla="*/ 2147483646 w 381"/>
                <a:gd name="T11" fmla="*/ 2147483646 h 361"/>
                <a:gd name="T12" fmla="*/ 2147483646 w 381"/>
                <a:gd name="T13" fmla="*/ 0 h 361"/>
                <a:gd name="T14" fmla="*/ 2147483646 w 381"/>
                <a:gd name="T15" fmla="*/ 2147483646 h 361"/>
                <a:gd name="T16" fmla="*/ 2147483646 w 381"/>
                <a:gd name="T17" fmla="*/ 2147483646 h 361"/>
                <a:gd name="T18" fmla="*/ 2147483646 w 381"/>
                <a:gd name="T19" fmla="*/ 2147483646 h 361"/>
                <a:gd name="T20" fmla="*/ 2147483646 w 381"/>
                <a:gd name="T21" fmla="*/ 2147483646 h 361"/>
                <a:gd name="T22" fmla="*/ 2147483646 w 381"/>
                <a:gd name="T23" fmla="*/ 2147483646 h 361"/>
                <a:gd name="T24" fmla="*/ 2147483646 w 381"/>
                <a:gd name="T25" fmla="*/ 2147483646 h 361"/>
                <a:gd name="T26" fmla="*/ 0 w 381"/>
                <a:gd name="T27" fmla="*/ 2147483646 h 3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1" h="361">
                  <a:moveTo>
                    <a:pt x="0" y="92"/>
                  </a:moveTo>
                  <a:lnTo>
                    <a:pt x="79" y="99"/>
                  </a:lnTo>
                  <a:lnTo>
                    <a:pt x="74" y="32"/>
                  </a:lnTo>
                  <a:lnTo>
                    <a:pt x="120" y="20"/>
                  </a:lnTo>
                  <a:lnTo>
                    <a:pt x="155" y="23"/>
                  </a:lnTo>
                  <a:lnTo>
                    <a:pt x="167" y="4"/>
                  </a:lnTo>
                  <a:lnTo>
                    <a:pt x="225" y="0"/>
                  </a:lnTo>
                  <a:lnTo>
                    <a:pt x="225" y="27"/>
                  </a:lnTo>
                  <a:lnTo>
                    <a:pt x="345" y="25"/>
                  </a:lnTo>
                  <a:lnTo>
                    <a:pt x="380" y="27"/>
                  </a:lnTo>
                  <a:lnTo>
                    <a:pt x="380" y="358"/>
                  </a:lnTo>
                  <a:lnTo>
                    <a:pt x="128" y="360"/>
                  </a:lnTo>
                  <a:lnTo>
                    <a:pt x="107" y="233"/>
                  </a:lnTo>
                  <a:lnTo>
                    <a:pt x="0" y="92"/>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4" name="Freeform 32">
              <a:extLst>
                <a:ext uri="{FF2B5EF4-FFF2-40B4-BE49-F238E27FC236}">
                  <a16:creationId xmlns:a16="http://schemas.microsoft.com/office/drawing/2014/main" id="{19FFA32A-20AA-3ECB-DA5E-D1FBE4D5B4BD}"/>
                </a:ext>
              </a:extLst>
            </p:cNvPr>
            <p:cNvSpPr>
              <a:spLocks/>
            </p:cNvSpPr>
            <p:nvPr/>
          </p:nvSpPr>
          <p:spPr bwMode="auto">
            <a:xfrm>
              <a:off x="8739357" y="5783263"/>
              <a:ext cx="457200" cy="336550"/>
            </a:xfrm>
            <a:custGeom>
              <a:avLst/>
              <a:gdLst>
                <a:gd name="T0" fmla="*/ 2147483646 w 448"/>
                <a:gd name="T1" fmla="*/ 0 h 325"/>
                <a:gd name="T2" fmla="*/ 0 w 448"/>
                <a:gd name="T3" fmla="*/ 2147483646 h 325"/>
                <a:gd name="T4" fmla="*/ 2147483646 w 448"/>
                <a:gd name="T5" fmla="*/ 2147483646 h 325"/>
                <a:gd name="T6" fmla="*/ 2147483646 w 448"/>
                <a:gd name="T7" fmla="*/ 2147483646 h 325"/>
                <a:gd name="T8" fmla="*/ 2147483646 w 448"/>
                <a:gd name="T9" fmla="*/ 2147483646 h 325"/>
                <a:gd name="T10" fmla="*/ 2147483646 w 448"/>
                <a:gd name="T11" fmla="*/ 0 h 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8" h="325">
                  <a:moveTo>
                    <a:pt x="1" y="0"/>
                  </a:moveTo>
                  <a:lnTo>
                    <a:pt x="0" y="306"/>
                  </a:lnTo>
                  <a:lnTo>
                    <a:pt x="381" y="320"/>
                  </a:lnTo>
                  <a:lnTo>
                    <a:pt x="447" y="324"/>
                  </a:lnTo>
                  <a:lnTo>
                    <a:pt x="447" y="1"/>
                  </a:lnTo>
                  <a:lnTo>
                    <a:pt x="1"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5" name="Freeform 33">
              <a:extLst>
                <a:ext uri="{FF2B5EF4-FFF2-40B4-BE49-F238E27FC236}">
                  <a16:creationId xmlns:a16="http://schemas.microsoft.com/office/drawing/2014/main" id="{54DBDEDB-06BA-20C8-1C77-89222A2CB383}"/>
                </a:ext>
              </a:extLst>
            </p:cNvPr>
            <p:cNvSpPr>
              <a:spLocks/>
            </p:cNvSpPr>
            <p:nvPr/>
          </p:nvSpPr>
          <p:spPr bwMode="auto">
            <a:xfrm>
              <a:off x="9582321" y="2984500"/>
              <a:ext cx="566737" cy="450850"/>
            </a:xfrm>
            <a:custGeom>
              <a:avLst/>
              <a:gdLst>
                <a:gd name="T0" fmla="*/ 0 w 557"/>
                <a:gd name="T1" fmla="*/ 2147483646 h 434"/>
                <a:gd name="T2" fmla="*/ 0 w 557"/>
                <a:gd name="T3" fmla="*/ 2147483646 h 434"/>
                <a:gd name="T4" fmla="*/ 2147483646 w 557"/>
                <a:gd name="T5" fmla="*/ 2147483646 h 434"/>
                <a:gd name="T6" fmla="*/ 2147483646 w 557"/>
                <a:gd name="T7" fmla="*/ 2147483646 h 434"/>
                <a:gd name="T8" fmla="*/ 2147483646 w 557"/>
                <a:gd name="T9" fmla="*/ 2147483646 h 434"/>
                <a:gd name="T10" fmla="*/ 2147483646 w 557"/>
                <a:gd name="T11" fmla="*/ 2147483646 h 434"/>
                <a:gd name="T12" fmla="*/ 2147483646 w 557"/>
                <a:gd name="T13" fmla="*/ 2147483646 h 434"/>
                <a:gd name="T14" fmla="*/ 2147483646 w 557"/>
                <a:gd name="T15" fmla="*/ 2147483646 h 434"/>
                <a:gd name="T16" fmla="*/ 2147483646 w 557"/>
                <a:gd name="T17" fmla="*/ 2147483646 h 434"/>
                <a:gd name="T18" fmla="*/ 2147483646 w 557"/>
                <a:gd name="T19" fmla="*/ 2147483646 h 434"/>
                <a:gd name="T20" fmla="*/ 2147483646 w 557"/>
                <a:gd name="T21" fmla="*/ 2147483646 h 434"/>
                <a:gd name="T22" fmla="*/ 2147483646 w 557"/>
                <a:gd name="T23" fmla="*/ 0 h 434"/>
                <a:gd name="T24" fmla="*/ 2147483646 w 557"/>
                <a:gd name="T25" fmla="*/ 2147483646 h 434"/>
                <a:gd name="T26" fmla="*/ 0 w 557"/>
                <a:gd name="T27" fmla="*/ 2147483646 h 4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7" h="434">
                  <a:moveTo>
                    <a:pt x="0" y="4"/>
                  </a:moveTo>
                  <a:lnTo>
                    <a:pt x="0" y="346"/>
                  </a:lnTo>
                  <a:lnTo>
                    <a:pt x="132" y="346"/>
                  </a:lnTo>
                  <a:lnTo>
                    <a:pt x="132" y="426"/>
                  </a:lnTo>
                  <a:lnTo>
                    <a:pt x="321" y="433"/>
                  </a:lnTo>
                  <a:lnTo>
                    <a:pt x="317" y="344"/>
                  </a:lnTo>
                  <a:lnTo>
                    <a:pt x="556" y="346"/>
                  </a:lnTo>
                  <a:lnTo>
                    <a:pt x="556" y="256"/>
                  </a:lnTo>
                  <a:lnTo>
                    <a:pt x="528" y="256"/>
                  </a:lnTo>
                  <a:lnTo>
                    <a:pt x="528" y="122"/>
                  </a:lnTo>
                  <a:lnTo>
                    <a:pt x="348" y="118"/>
                  </a:lnTo>
                  <a:lnTo>
                    <a:pt x="348" y="0"/>
                  </a:lnTo>
                  <a:lnTo>
                    <a:pt x="264" y="4"/>
                  </a:lnTo>
                  <a:lnTo>
                    <a:pt x="0" y="4"/>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6" name="Freeform 34">
              <a:extLst>
                <a:ext uri="{FF2B5EF4-FFF2-40B4-BE49-F238E27FC236}">
                  <a16:creationId xmlns:a16="http://schemas.microsoft.com/office/drawing/2014/main" id="{5ED88784-13C4-ED17-5842-8171A807F456}"/>
                </a:ext>
              </a:extLst>
            </p:cNvPr>
            <p:cNvSpPr>
              <a:spLocks/>
            </p:cNvSpPr>
            <p:nvPr/>
          </p:nvSpPr>
          <p:spPr bwMode="auto">
            <a:xfrm>
              <a:off x="9114008" y="2903539"/>
              <a:ext cx="468313" cy="439737"/>
            </a:xfrm>
            <a:custGeom>
              <a:avLst/>
              <a:gdLst>
                <a:gd name="T0" fmla="*/ 0 w 461"/>
                <a:gd name="T1" fmla="*/ 0 h 425"/>
                <a:gd name="T2" fmla="*/ 0 w 461"/>
                <a:gd name="T3" fmla="*/ 2147483646 h 425"/>
                <a:gd name="T4" fmla="*/ 0 w 461"/>
                <a:gd name="T5" fmla="*/ 2147483646 h 425"/>
                <a:gd name="T6" fmla="*/ 2147483646 w 461"/>
                <a:gd name="T7" fmla="*/ 2147483646 h 425"/>
                <a:gd name="T8" fmla="*/ 2147483646 w 461"/>
                <a:gd name="T9" fmla="*/ 2147483646 h 425"/>
                <a:gd name="T10" fmla="*/ 2147483646 w 461"/>
                <a:gd name="T11" fmla="*/ 0 h 425"/>
                <a:gd name="T12" fmla="*/ 0 w 461"/>
                <a:gd name="T13" fmla="*/ 0 h 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 h="425">
                  <a:moveTo>
                    <a:pt x="0" y="0"/>
                  </a:moveTo>
                  <a:lnTo>
                    <a:pt x="0" y="161"/>
                  </a:lnTo>
                  <a:lnTo>
                    <a:pt x="0" y="420"/>
                  </a:lnTo>
                  <a:lnTo>
                    <a:pt x="459" y="424"/>
                  </a:lnTo>
                  <a:lnTo>
                    <a:pt x="459" y="81"/>
                  </a:lnTo>
                  <a:lnTo>
                    <a:pt x="460" y="0"/>
                  </a:lnTo>
                  <a:lnTo>
                    <a:pt x="0" y="0"/>
                  </a:lnTo>
                </a:path>
              </a:pathLst>
            </a:custGeom>
            <a:solidFill>
              <a:schemeClr val="tx2">
                <a:lumMod val="60000"/>
                <a:lumOff val="40000"/>
              </a:schemeClr>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Freeform 35">
              <a:extLst>
                <a:ext uri="{FF2B5EF4-FFF2-40B4-BE49-F238E27FC236}">
                  <a16:creationId xmlns:a16="http://schemas.microsoft.com/office/drawing/2014/main" id="{CBA9D9BE-2F38-A677-62B7-053561FF6951}"/>
                </a:ext>
              </a:extLst>
            </p:cNvPr>
            <p:cNvSpPr>
              <a:spLocks/>
            </p:cNvSpPr>
            <p:nvPr/>
          </p:nvSpPr>
          <p:spPr bwMode="auto">
            <a:xfrm>
              <a:off x="10588796" y="4219576"/>
              <a:ext cx="407987" cy="428625"/>
            </a:xfrm>
            <a:custGeom>
              <a:avLst/>
              <a:gdLst>
                <a:gd name="T0" fmla="*/ 0 w 401"/>
                <a:gd name="T1" fmla="*/ 2147483646 h 414"/>
                <a:gd name="T2" fmla="*/ 0 w 401"/>
                <a:gd name="T3" fmla="*/ 2147483646 h 414"/>
                <a:gd name="T4" fmla="*/ 2147483646 w 401"/>
                <a:gd name="T5" fmla="*/ 2147483646 h 414"/>
                <a:gd name="T6" fmla="*/ 2147483646 w 401"/>
                <a:gd name="T7" fmla="*/ 2147483646 h 414"/>
                <a:gd name="T8" fmla="*/ 2147483646 w 401"/>
                <a:gd name="T9" fmla="*/ 2147483646 h 414"/>
                <a:gd name="T10" fmla="*/ 2147483646 w 401"/>
                <a:gd name="T11" fmla="*/ 0 h 414"/>
                <a:gd name="T12" fmla="*/ 2147483646 w 401"/>
                <a:gd name="T13" fmla="*/ 2147483646 h 414"/>
                <a:gd name="T14" fmla="*/ 2147483646 w 401"/>
                <a:gd name="T15" fmla="*/ 0 h 414"/>
                <a:gd name="T16" fmla="*/ 2147483646 w 401"/>
                <a:gd name="T17" fmla="*/ 2147483646 h 414"/>
                <a:gd name="T18" fmla="*/ 0 w 401"/>
                <a:gd name="T19" fmla="*/ 2147483646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1" h="414">
                  <a:moveTo>
                    <a:pt x="0" y="47"/>
                  </a:moveTo>
                  <a:lnTo>
                    <a:pt x="0" y="413"/>
                  </a:lnTo>
                  <a:lnTo>
                    <a:pt x="265" y="409"/>
                  </a:lnTo>
                  <a:lnTo>
                    <a:pt x="295" y="225"/>
                  </a:lnTo>
                  <a:lnTo>
                    <a:pt x="400" y="131"/>
                  </a:lnTo>
                  <a:lnTo>
                    <a:pt x="385" y="0"/>
                  </a:lnTo>
                  <a:lnTo>
                    <a:pt x="209" y="1"/>
                  </a:lnTo>
                  <a:lnTo>
                    <a:pt x="144" y="0"/>
                  </a:lnTo>
                  <a:lnTo>
                    <a:pt x="144" y="47"/>
                  </a:lnTo>
                  <a:lnTo>
                    <a:pt x="0" y="47"/>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Freeform 36">
              <a:extLst>
                <a:ext uri="{FF2B5EF4-FFF2-40B4-BE49-F238E27FC236}">
                  <a16:creationId xmlns:a16="http://schemas.microsoft.com/office/drawing/2014/main" id="{A370EE81-3A4B-CC10-1C01-9FAFF25449FA}"/>
                </a:ext>
              </a:extLst>
            </p:cNvPr>
            <p:cNvSpPr>
              <a:spLocks/>
            </p:cNvSpPr>
            <p:nvPr/>
          </p:nvSpPr>
          <p:spPr bwMode="auto">
            <a:xfrm>
              <a:off x="8844133" y="3336925"/>
              <a:ext cx="873125" cy="469900"/>
            </a:xfrm>
            <a:custGeom>
              <a:avLst/>
              <a:gdLst>
                <a:gd name="T0" fmla="*/ 0 w 857"/>
                <a:gd name="T1" fmla="*/ 2147483646 h 454"/>
                <a:gd name="T2" fmla="*/ 0 w 857"/>
                <a:gd name="T3" fmla="*/ 2147483646 h 454"/>
                <a:gd name="T4" fmla="*/ 2147483646 w 857"/>
                <a:gd name="T5" fmla="*/ 2147483646 h 454"/>
                <a:gd name="T6" fmla="*/ 2147483646 w 857"/>
                <a:gd name="T7" fmla="*/ 2147483646 h 454"/>
                <a:gd name="T8" fmla="*/ 2147483646 w 857"/>
                <a:gd name="T9" fmla="*/ 2147483646 h 454"/>
                <a:gd name="T10" fmla="*/ 2147483646 w 857"/>
                <a:gd name="T11" fmla="*/ 2147483646 h 454"/>
                <a:gd name="T12" fmla="*/ 2147483646 w 857"/>
                <a:gd name="T13" fmla="*/ 2147483646 h 454"/>
                <a:gd name="T14" fmla="*/ 2147483646 w 857"/>
                <a:gd name="T15" fmla="*/ 0 h 454"/>
                <a:gd name="T16" fmla="*/ 2147483646 w 857"/>
                <a:gd name="T17" fmla="*/ 0 h 454"/>
                <a:gd name="T18" fmla="*/ 2147483646 w 857"/>
                <a:gd name="T19" fmla="*/ 2147483646 h 454"/>
                <a:gd name="T20" fmla="*/ 0 w 857"/>
                <a:gd name="T21" fmla="*/ 2147483646 h 4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7" h="454">
                  <a:moveTo>
                    <a:pt x="0" y="83"/>
                  </a:moveTo>
                  <a:lnTo>
                    <a:pt x="0" y="453"/>
                  </a:lnTo>
                  <a:lnTo>
                    <a:pt x="400" y="449"/>
                  </a:lnTo>
                  <a:lnTo>
                    <a:pt x="855" y="453"/>
                  </a:lnTo>
                  <a:lnTo>
                    <a:pt x="856" y="106"/>
                  </a:lnTo>
                  <a:lnTo>
                    <a:pt x="856" y="9"/>
                  </a:lnTo>
                  <a:lnTo>
                    <a:pt x="710" y="4"/>
                  </a:lnTo>
                  <a:lnTo>
                    <a:pt x="251" y="0"/>
                  </a:lnTo>
                  <a:lnTo>
                    <a:pt x="140" y="0"/>
                  </a:lnTo>
                  <a:lnTo>
                    <a:pt x="140" y="79"/>
                  </a:lnTo>
                  <a:lnTo>
                    <a:pt x="0" y="83"/>
                  </a:lnTo>
                </a:path>
              </a:pathLst>
            </a:custGeom>
            <a:solidFill>
              <a:schemeClr val="tx2">
                <a:lumMod val="20000"/>
                <a:lumOff val="80000"/>
              </a:schemeClr>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9" name="Freeform 37">
              <a:extLst>
                <a:ext uri="{FF2B5EF4-FFF2-40B4-BE49-F238E27FC236}">
                  <a16:creationId xmlns:a16="http://schemas.microsoft.com/office/drawing/2014/main" id="{290670B6-A619-FDEE-9FBD-40F2A8AB84A9}"/>
                </a:ext>
              </a:extLst>
            </p:cNvPr>
            <p:cNvSpPr>
              <a:spLocks/>
            </p:cNvSpPr>
            <p:nvPr/>
          </p:nvSpPr>
          <p:spPr bwMode="auto">
            <a:xfrm>
              <a:off x="10307807" y="2679700"/>
              <a:ext cx="623888" cy="863600"/>
            </a:xfrm>
            <a:custGeom>
              <a:avLst/>
              <a:gdLst>
                <a:gd name="T0" fmla="*/ 2147483646 w 612"/>
                <a:gd name="T1" fmla="*/ 2147483646 h 833"/>
                <a:gd name="T2" fmla="*/ 0 w 612"/>
                <a:gd name="T3" fmla="*/ 2147483646 h 833"/>
                <a:gd name="T4" fmla="*/ 2147483646 w 612"/>
                <a:gd name="T5" fmla="*/ 2147483646 h 833"/>
                <a:gd name="T6" fmla="*/ 2147483646 w 612"/>
                <a:gd name="T7" fmla="*/ 2147483646 h 833"/>
                <a:gd name="T8" fmla="*/ 2147483646 w 612"/>
                <a:gd name="T9" fmla="*/ 2147483646 h 833"/>
                <a:gd name="T10" fmla="*/ 2147483646 w 612"/>
                <a:gd name="T11" fmla="*/ 2147483646 h 833"/>
                <a:gd name="T12" fmla="*/ 2147483646 w 612"/>
                <a:gd name="T13" fmla="*/ 2147483646 h 833"/>
                <a:gd name="T14" fmla="*/ 2147483646 w 612"/>
                <a:gd name="T15" fmla="*/ 2147483646 h 833"/>
                <a:gd name="T16" fmla="*/ 2147483646 w 612"/>
                <a:gd name="T17" fmla="*/ 2147483646 h 833"/>
                <a:gd name="T18" fmla="*/ 2147483646 w 612"/>
                <a:gd name="T19" fmla="*/ 2147483646 h 833"/>
                <a:gd name="T20" fmla="*/ 2147483646 w 612"/>
                <a:gd name="T21" fmla="*/ 2147483646 h 833"/>
                <a:gd name="T22" fmla="*/ 2147483646 w 612"/>
                <a:gd name="T23" fmla="*/ 2147483646 h 833"/>
                <a:gd name="T24" fmla="*/ 2147483646 w 612"/>
                <a:gd name="T25" fmla="*/ 2147483646 h 833"/>
                <a:gd name="T26" fmla="*/ 2147483646 w 612"/>
                <a:gd name="T27" fmla="*/ 2147483646 h 833"/>
                <a:gd name="T28" fmla="*/ 2147483646 w 612"/>
                <a:gd name="T29" fmla="*/ 2147483646 h 833"/>
                <a:gd name="T30" fmla="*/ 2147483646 w 612"/>
                <a:gd name="T31" fmla="*/ 2147483646 h 833"/>
                <a:gd name="T32" fmla="*/ 2147483646 w 612"/>
                <a:gd name="T33" fmla="*/ 2147483646 h 833"/>
                <a:gd name="T34" fmla="*/ 2147483646 w 612"/>
                <a:gd name="T35" fmla="*/ 2147483646 h 833"/>
                <a:gd name="T36" fmla="*/ 2147483646 w 612"/>
                <a:gd name="T37" fmla="*/ 2147483646 h 833"/>
                <a:gd name="T38" fmla="*/ 2147483646 w 612"/>
                <a:gd name="T39" fmla="*/ 2147483646 h 833"/>
                <a:gd name="T40" fmla="*/ 2147483646 w 612"/>
                <a:gd name="T41" fmla="*/ 2147483646 h 833"/>
                <a:gd name="T42" fmla="*/ 2147483646 w 612"/>
                <a:gd name="T43" fmla="*/ 2147483646 h 833"/>
                <a:gd name="T44" fmla="*/ 2147483646 w 612"/>
                <a:gd name="T45" fmla="*/ 2147483646 h 833"/>
                <a:gd name="T46" fmla="*/ 2147483646 w 612"/>
                <a:gd name="T47" fmla="*/ 2147483646 h 833"/>
                <a:gd name="T48" fmla="*/ 2147483646 w 612"/>
                <a:gd name="T49" fmla="*/ 2147483646 h 833"/>
                <a:gd name="T50" fmla="*/ 2147483646 w 612"/>
                <a:gd name="T51" fmla="*/ 2147483646 h 833"/>
                <a:gd name="T52" fmla="*/ 2147483646 w 612"/>
                <a:gd name="T53" fmla="*/ 2147483646 h 833"/>
                <a:gd name="T54" fmla="*/ 2147483646 w 612"/>
                <a:gd name="T55" fmla="*/ 0 h 833"/>
                <a:gd name="T56" fmla="*/ 2147483646 w 612"/>
                <a:gd name="T57" fmla="*/ 0 h 833"/>
                <a:gd name="T58" fmla="*/ 2147483646 w 612"/>
                <a:gd name="T59" fmla="*/ 2147483646 h 833"/>
                <a:gd name="T60" fmla="*/ 2147483646 w 612"/>
                <a:gd name="T61" fmla="*/ 2147483646 h 8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12" h="833">
                  <a:moveTo>
                    <a:pt x="1" y="65"/>
                  </a:moveTo>
                  <a:lnTo>
                    <a:pt x="0" y="416"/>
                  </a:lnTo>
                  <a:lnTo>
                    <a:pt x="84" y="416"/>
                  </a:lnTo>
                  <a:lnTo>
                    <a:pt x="84" y="586"/>
                  </a:lnTo>
                  <a:lnTo>
                    <a:pt x="176" y="586"/>
                  </a:lnTo>
                  <a:lnTo>
                    <a:pt x="180" y="677"/>
                  </a:lnTo>
                  <a:lnTo>
                    <a:pt x="224" y="677"/>
                  </a:lnTo>
                  <a:lnTo>
                    <a:pt x="236" y="755"/>
                  </a:lnTo>
                  <a:lnTo>
                    <a:pt x="360" y="759"/>
                  </a:lnTo>
                  <a:lnTo>
                    <a:pt x="365" y="798"/>
                  </a:lnTo>
                  <a:lnTo>
                    <a:pt x="497" y="791"/>
                  </a:lnTo>
                  <a:lnTo>
                    <a:pt x="490" y="832"/>
                  </a:lnTo>
                  <a:lnTo>
                    <a:pt x="596" y="786"/>
                  </a:lnTo>
                  <a:lnTo>
                    <a:pt x="611" y="694"/>
                  </a:lnTo>
                  <a:lnTo>
                    <a:pt x="556" y="669"/>
                  </a:lnTo>
                  <a:lnTo>
                    <a:pt x="498" y="607"/>
                  </a:lnTo>
                  <a:lnTo>
                    <a:pt x="547" y="441"/>
                  </a:lnTo>
                  <a:lnTo>
                    <a:pt x="532" y="415"/>
                  </a:lnTo>
                  <a:lnTo>
                    <a:pt x="435" y="446"/>
                  </a:lnTo>
                  <a:lnTo>
                    <a:pt x="416" y="444"/>
                  </a:lnTo>
                  <a:lnTo>
                    <a:pt x="388" y="415"/>
                  </a:lnTo>
                  <a:lnTo>
                    <a:pt x="439" y="295"/>
                  </a:lnTo>
                  <a:lnTo>
                    <a:pt x="426" y="231"/>
                  </a:lnTo>
                  <a:lnTo>
                    <a:pt x="453" y="177"/>
                  </a:lnTo>
                  <a:lnTo>
                    <a:pt x="427" y="135"/>
                  </a:lnTo>
                  <a:lnTo>
                    <a:pt x="448" y="101"/>
                  </a:lnTo>
                  <a:lnTo>
                    <a:pt x="424" y="69"/>
                  </a:lnTo>
                  <a:lnTo>
                    <a:pt x="302" y="0"/>
                  </a:lnTo>
                  <a:lnTo>
                    <a:pt x="268" y="0"/>
                  </a:lnTo>
                  <a:lnTo>
                    <a:pt x="268" y="62"/>
                  </a:lnTo>
                  <a:lnTo>
                    <a:pt x="1" y="65"/>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0" name="Freeform 38">
              <a:extLst>
                <a:ext uri="{FF2B5EF4-FFF2-40B4-BE49-F238E27FC236}">
                  <a16:creationId xmlns:a16="http://schemas.microsoft.com/office/drawing/2014/main" id="{2D45ED82-B916-859D-DD5E-3573538A77E0}"/>
                </a:ext>
              </a:extLst>
            </p:cNvPr>
            <p:cNvSpPr>
              <a:spLocks/>
            </p:cNvSpPr>
            <p:nvPr/>
          </p:nvSpPr>
          <p:spPr bwMode="auto">
            <a:xfrm>
              <a:off x="9425157" y="4537076"/>
              <a:ext cx="325438" cy="377825"/>
            </a:xfrm>
            <a:custGeom>
              <a:avLst/>
              <a:gdLst>
                <a:gd name="T0" fmla="*/ 0 w 319"/>
                <a:gd name="T1" fmla="*/ 0 h 364"/>
                <a:gd name="T2" fmla="*/ 0 w 319"/>
                <a:gd name="T3" fmla="*/ 2147483646 h 364"/>
                <a:gd name="T4" fmla="*/ 2147483646 w 319"/>
                <a:gd name="T5" fmla="*/ 2147483646 h 364"/>
                <a:gd name="T6" fmla="*/ 2147483646 w 319"/>
                <a:gd name="T7" fmla="*/ 2147483646 h 364"/>
                <a:gd name="T8" fmla="*/ 2147483646 w 319"/>
                <a:gd name="T9" fmla="*/ 2147483646 h 364"/>
                <a:gd name="T10" fmla="*/ 2147483646 w 319"/>
                <a:gd name="T11" fmla="*/ 2147483646 h 364"/>
                <a:gd name="T12" fmla="*/ 2147483646 w 319"/>
                <a:gd name="T13" fmla="*/ 2147483646 h 364"/>
                <a:gd name="T14" fmla="*/ 2147483646 w 319"/>
                <a:gd name="T15" fmla="*/ 2147483646 h 364"/>
                <a:gd name="T16" fmla="*/ 2147483646 w 319"/>
                <a:gd name="T17" fmla="*/ 2147483646 h 364"/>
                <a:gd name="T18" fmla="*/ 2147483646 w 319"/>
                <a:gd name="T19" fmla="*/ 0 h 364"/>
                <a:gd name="T20" fmla="*/ 0 w 319"/>
                <a:gd name="T21" fmla="*/ 0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9" h="364">
                  <a:moveTo>
                    <a:pt x="0" y="0"/>
                  </a:moveTo>
                  <a:lnTo>
                    <a:pt x="0" y="363"/>
                  </a:lnTo>
                  <a:lnTo>
                    <a:pt x="260" y="359"/>
                  </a:lnTo>
                  <a:lnTo>
                    <a:pt x="265" y="240"/>
                  </a:lnTo>
                  <a:lnTo>
                    <a:pt x="318" y="237"/>
                  </a:lnTo>
                  <a:lnTo>
                    <a:pt x="314" y="176"/>
                  </a:lnTo>
                  <a:lnTo>
                    <a:pt x="293" y="178"/>
                  </a:lnTo>
                  <a:lnTo>
                    <a:pt x="300" y="98"/>
                  </a:lnTo>
                  <a:lnTo>
                    <a:pt x="314" y="100"/>
                  </a:lnTo>
                  <a:lnTo>
                    <a:pt x="315" y="0"/>
                  </a:lnTo>
                  <a:lnTo>
                    <a:pt x="0" y="0"/>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1" name="Freeform 39">
              <a:extLst>
                <a:ext uri="{FF2B5EF4-FFF2-40B4-BE49-F238E27FC236}">
                  <a16:creationId xmlns:a16="http://schemas.microsoft.com/office/drawing/2014/main" id="{6461467A-DFDD-1E9C-88A4-3CB7832252E5}"/>
                </a:ext>
              </a:extLst>
            </p:cNvPr>
            <p:cNvSpPr>
              <a:spLocks/>
            </p:cNvSpPr>
            <p:nvPr/>
          </p:nvSpPr>
          <p:spPr bwMode="auto">
            <a:xfrm>
              <a:off x="9899820" y="3340100"/>
              <a:ext cx="284162" cy="274638"/>
            </a:xfrm>
            <a:custGeom>
              <a:avLst/>
              <a:gdLst>
                <a:gd name="T0" fmla="*/ 2147483646 w 278"/>
                <a:gd name="T1" fmla="*/ 2147483646 h 265"/>
                <a:gd name="T2" fmla="*/ 2147483646 w 278"/>
                <a:gd name="T3" fmla="*/ 2147483646 h 265"/>
                <a:gd name="T4" fmla="*/ 0 w 278"/>
                <a:gd name="T5" fmla="*/ 2147483646 h 265"/>
                <a:gd name="T6" fmla="*/ 2147483646 w 278"/>
                <a:gd name="T7" fmla="*/ 2147483646 h 265"/>
                <a:gd name="T8" fmla="*/ 2147483646 w 278"/>
                <a:gd name="T9" fmla="*/ 2147483646 h 265"/>
                <a:gd name="T10" fmla="*/ 2147483646 w 278"/>
                <a:gd name="T11" fmla="*/ 2147483646 h 265"/>
                <a:gd name="T12" fmla="*/ 2147483646 w 278"/>
                <a:gd name="T13" fmla="*/ 0 h 265"/>
                <a:gd name="T14" fmla="*/ 2147483646 w 278"/>
                <a:gd name="T15" fmla="*/ 2147483646 h 265"/>
                <a:gd name="T16" fmla="*/ 2147483646 w 278"/>
                <a:gd name="T17" fmla="*/ 2147483646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8" h="265">
                  <a:moveTo>
                    <a:pt x="133" y="253"/>
                  </a:moveTo>
                  <a:lnTo>
                    <a:pt x="139" y="185"/>
                  </a:lnTo>
                  <a:lnTo>
                    <a:pt x="0" y="174"/>
                  </a:lnTo>
                  <a:lnTo>
                    <a:pt x="6" y="92"/>
                  </a:lnTo>
                  <a:lnTo>
                    <a:pt x="3" y="2"/>
                  </a:lnTo>
                  <a:lnTo>
                    <a:pt x="247" y="1"/>
                  </a:lnTo>
                  <a:lnTo>
                    <a:pt x="269" y="0"/>
                  </a:lnTo>
                  <a:lnTo>
                    <a:pt x="277" y="264"/>
                  </a:lnTo>
                  <a:lnTo>
                    <a:pt x="133" y="253"/>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2" name="Freeform 40">
              <a:extLst>
                <a:ext uri="{FF2B5EF4-FFF2-40B4-BE49-F238E27FC236}">
                  <a16:creationId xmlns:a16="http://schemas.microsoft.com/office/drawing/2014/main" id="{F9390AD0-6F32-EC23-F5A9-B132816BB286}"/>
                </a:ext>
              </a:extLst>
            </p:cNvPr>
            <p:cNvSpPr>
              <a:spLocks/>
            </p:cNvSpPr>
            <p:nvPr/>
          </p:nvSpPr>
          <p:spPr bwMode="auto">
            <a:xfrm>
              <a:off x="10582446" y="5391150"/>
              <a:ext cx="198437" cy="381000"/>
            </a:xfrm>
            <a:custGeom>
              <a:avLst/>
              <a:gdLst>
                <a:gd name="T0" fmla="*/ 0 w 194"/>
                <a:gd name="T1" fmla="*/ 0 h 367"/>
                <a:gd name="T2" fmla="*/ 2147483646 w 194"/>
                <a:gd name="T3" fmla="*/ 2147483646 h 367"/>
                <a:gd name="T4" fmla="*/ 2147483646 w 194"/>
                <a:gd name="T5" fmla="*/ 2147483646 h 367"/>
                <a:gd name="T6" fmla="*/ 2147483646 w 194"/>
                <a:gd name="T7" fmla="*/ 2147483646 h 367"/>
                <a:gd name="T8" fmla="*/ 2147483646 w 194"/>
                <a:gd name="T9" fmla="*/ 2147483646 h 367"/>
                <a:gd name="T10" fmla="*/ 2147483646 w 194"/>
                <a:gd name="T11" fmla="*/ 2147483646 h 367"/>
                <a:gd name="T12" fmla="*/ 2147483646 w 194"/>
                <a:gd name="T13" fmla="*/ 2147483646 h 367"/>
                <a:gd name="T14" fmla="*/ 0 w 194"/>
                <a:gd name="T15" fmla="*/ 0 h 3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367">
                  <a:moveTo>
                    <a:pt x="0" y="0"/>
                  </a:moveTo>
                  <a:lnTo>
                    <a:pt x="1" y="366"/>
                  </a:lnTo>
                  <a:lnTo>
                    <a:pt x="193" y="361"/>
                  </a:lnTo>
                  <a:lnTo>
                    <a:pt x="178" y="245"/>
                  </a:lnTo>
                  <a:lnTo>
                    <a:pt x="143" y="160"/>
                  </a:lnTo>
                  <a:lnTo>
                    <a:pt x="154" y="121"/>
                  </a:lnTo>
                  <a:lnTo>
                    <a:pt x="144" y="4"/>
                  </a:lnTo>
                  <a:lnTo>
                    <a:pt x="0" y="0"/>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Freeform 41">
              <a:extLst>
                <a:ext uri="{FF2B5EF4-FFF2-40B4-BE49-F238E27FC236}">
                  <a16:creationId xmlns:a16="http://schemas.microsoft.com/office/drawing/2014/main" id="{DCEDC3E4-DAD1-B40B-52F2-55EE2B8178F7}"/>
                </a:ext>
              </a:extLst>
            </p:cNvPr>
            <p:cNvSpPr>
              <a:spLocks/>
            </p:cNvSpPr>
            <p:nvPr/>
          </p:nvSpPr>
          <p:spPr bwMode="auto">
            <a:xfrm>
              <a:off x="8347246" y="4341813"/>
              <a:ext cx="498475" cy="468312"/>
            </a:xfrm>
            <a:custGeom>
              <a:avLst/>
              <a:gdLst>
                <a:gd name="T0" fmla="*/ 0 w 489"/>
                <a:gd name="T1" fmla="*/ 2147483646 h 452"/>
                <a:gd name="T2" fmla="*/ 0 w 489"/>
                <a:gd name="T3" fmla="*/ 2147483646 h 452"/>
                <a:gd name="T4" fmla="*/ 2147483646 w 489"/>
                <a:gd name="T5" fmla="*/ 2147483646 h 452"/>
                <a:gd name="T6" fmla="*/ 2147483646 w 489"/>
                <a:gd name="T7" fmla="*/ 2147483646 h 452"/>
                <a:gd name="T8" fmla="*/ 2147483646 w 489"/>
                <a:gd name="T9" fmla="*/ 2147483646 h 452"/>
                <a:gd name="T10" fmla="*/ 2147483646 w 489"/>
                <a:gd name="T11" fmla="*/ 2147483646 h 452"/>
                <a:gd name="T12" fmla="*/ 2147483646 w 489"/>
                <a:gd name="T13" fmla="*/ 0 h 452"/>
                <a:gd name="T14" fmla="*/ 0 w 489"/>
                <a:gd name="T15" fmla="*/ 2147483646 h 4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9" h="452">
                  <a:moveTo>
                    <a:pt x="0" y="32"/>
                  </a:moveTo>
                  <a:lnTo>
                    <a:pt x="0" y="114"/>
                  </a:lnTo>
                  <a:lnTo>
                    <a:pt x="36" y="117"/>
                  </a:lnTo>
                  <a:lnTo>
                    <a:pt x="36" y="449"/>
                  </a:lnTo>
                  <a:lnTo>
                    <a:pt x="487" y="451"/>
                  </a:lnTo>
                  <a:lnTo>
                    <a:pt x="488" y="4"/>
                  </a:lnTo>
                  <a:lnTo>
                    <a:pt x="48" y="0"/>
                  </a:lnTo>
                  <a:lnTo>
                    <a:pt x="0" y="32"/>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Freeform 42">
              <a:extLst>
                <a:ext uri="{FF2B5EF4-FFF2-40B4-BE49-F238E27FC236}">
                  <a16:creationId xmlns:a16="http://schemas.microsoft.com/office/drawing/2014/main" id="{AEEB148C-ED74-367A-ED25-5DD443F2D125}"/>
                </a:ext>
              </a:extLst>
            </p:cNvPr>
            <p:cNvSpPr>
              <a:spLocks/>
            </p:cNvSpPr>
            <p:nvPr/>
          </p:nvSpPr>
          <p:spPr bwMode="auto">
            <a:xfrm>
              <a:off x="10118896" y="3106739"/>
              <a:ext cx="693737" cy="720725"/>
            </a:xfrm>
            <a:custGeom>
              <a:avLst/>
              <a:gdLst>
                <a:gd name="T0" fmla="*/ 0 w 680"/>
                <a:gd name="T1" fmla="*/ 0 h 694"/>
                <a:gd name="T2" fmla="*/ 2147483646 w 680"/>
                <a:gd name="T3" fmla="*/ 2147483646 h 694"/>
                <a:gd name="T4" fmla="*/ 2147483646 w 680"/>
                <a:gd name="T5" fmla="*/ 2147483646 h 694"/>
                <a:gd name="T6" fmla="*/ 2147483646 w 680"/>
                <a:gd name="T7" fmla="*/ 2147483646 h 694"/>
                <a:gd name="T8" fmla="*/ 2147483646 w 680"/>
                <a:gd name="T9" fmla="*/ 2147483646 h 694"/>
                <a:gd name="T10" fmla="*/ 2147483646 w 680"/>
                <a:gd name="T11" fmla="*/ 2147483646 h 694"/>
                <a:gd name="T12" fmla="*/ 2147483646 w 680"/>
                <a:gd name="T13" fmla="*/ 2147483646 h 694"/>
                <a:gd name="T14" fmla="*/ 2147483646 w 680"/>
                <a:gd name="T15" fmla="*/ 2147483646 h 694"/>
                <a:gd name="T16" fmla="*/ 2147483646 w 680"/>
                <a:gd name="T17" fmla="*/ 2147483646 h 694"/>
                <a:gd name="T18" fmla="*/ 2147483646 w 680"/>
                <a:gd name="T19" fmla="*/ 2147483646 h 694"/>
                <a:gd name="T20" fmla="*/ 2147483646 w 680"/>
                <a:gd name="T21" fmla="*/ 2147483646 h 694"/>
                <a:gd name="T22" fmla="*/ 2147483646 w 680"/>
                <a:gd name="T23" fmla="*/ 2147483646 h 694"/>
                <a:gd name="T24" fmla="*/ 2147483646 w 680"/>
                <a:gd name="T25" fmla="*/ 2147483646 h 694"/>
                <a:gd name="T26" fmla="*/ 2147483646 w 680"/>
                <a:gd name="T27" fmla="*/ 2147483646 h 694"/>
                <a:gd name="T28" fmla="*/ 2147483646 w 680"/>
                <a:gd name="T29" fmla="*/ 2147483646 h 694"/>
                <a:gd name="T30" fmla="*/ 2147483646 w 680"/>
                <a:gd name="T31" fmla="*/ 2147483646 h 694"/>
                <a:gd name="T32" fmla="*/ 2147483646 w 680"/>
                <a:gd name="T33" fmla="*/ 2147483646 h 694"/>
                <a:gd name="T34" fmla="*/ 2147483646 w 680"/>
                <a:gd name="T35" fmla="*/ 2147483646 h 694"/>
                <a:gd name="T36" fmla="*/ 2147483646 w 680"/>
                <a:gd name="T37" fmla="*/ 2147483646 h 694"/>
                <a:gd name="T38" fmla="*/ 2147483646 w 680"/>
                <a:gd name="T39" fmla="*/ 2147483646 h 694"/>
                <a:gd name="T40" fmla="*/ 2147483646 w 680"/>
                <a:gd name="T41" fmla="*/ 2147483646 h 694"/>
                <a:gd name="T42" fmla="*/ 2147483646 w 680"/>
                <a:gd name="T43" fmla="*/ 2147483646 h 694"/>
                <a:gd name="T44" fmla="*/ 2147483646 w 680"/>
                <a:gd name="T45" fmla="*/ 2147483646 h 694"/>
                <a:gd name="T46" fmla="*/ 2147483646 w 680"/>
                <a:gd name="T47" fmla="*/ 0 h 694"/>
                <a:gd name="T48" fmla="*/ 2147483646 w 680"/>
                <a:gd name="T49" fmla="*/ 2147483646 h 694"/>
                <a:gd name="T50" fmla="*/ 0 w 680"/>
                <a:gd name="T51" fmla="*/ 0 h 6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80" h="694">
                  <a:moveTo>
                    <a:pt x="0" y="0"/>
                  </a:moveTo>
                  <a:lnTo>
                    <a:pt x="1" y="138"/>
                  </a:lnTo>
                  <a:lnTo>
                    <a:pt x="29" y="138"/>
                  </a:lnTo>
                  <a:lnTo>
                    <a:pt x="29" y="227"/>
                  </a:lnTo>
                  <a:lnTo>
                    <a:pt x="53" y="224"/>
                  </a:lnTo>
                  <a:lnTo>
                    <a:pt x="62" y="484"/>
                  </a:lnTo>
                  <a:lnTo>
                    <a:pt x="324" y="487"/>
                  </a:lnTo>
                  <a:lnTo>
                    <a:pt x="323" y="679"/>
                  </a:lnTo>
                  <a:lnTo>
                    <a:pt x="518" y="693"/>
                  </a:lnTo>
                  <a:lnTo>
                    <a:pt x="521" y="633"/>
                  </a:lnTo>
                  <a:lnTo>
                    <a:pt x="562" y="595"/>
                  </a:lnTo>
                  <a:lnTo>
                    <a:pt x="567" y="554"/>
                  </a:lnTo>
                  <a:lnTo>
                    <a:pt x="611" y="516"/>
                  </a:lnTo>
                  <a:lnTo>
                    <a:pt x="650" y="419"/>
                  </a:lnTo>
                  <a:lnTo>
                    <a:pt x="675" y="406"/>
                  </a:lnTo>
                  <a:lnTo>
                    <a:pt x="679" y="381"/>
                  </a:lnTo>
                  <a:lnTo>
                    <a:pt x="549" y="382"/>
                  </a:lnTo>
                  <a:lnTo>
                    <a:pt x="548" y="343"/>
                  </a:lnTo>
                  <a:lnTo>
                    <a:pt x="414" y="343"/>
                  </a:lnTo>
                  <a:lnTo>
                    <a:pt x="411" y="261"/>
                  </a:lnTo>
                  <a:lnTo>
                    <a:pt x="365" y="258"/>
                  </a:lnTo>
                  <a:lnTo>
                    <a:pt x="361" y="173"/>
                  </a:lnTo>
                  <a:lnTo>
                    <a:pt x="269" y="172"/>
                  </a:lnTo>
                  <a:lnTo>
                    <a:pt x="269" y="0"/>
                  </a:lnTo>
                  <a:lnTo>
                    <a:pt x="192" y="4"/>
                  </a:lnTo>
                  <a:lnTo>
                    <a:pt x="0" y="0"/>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5" name="Freeform 43">
              <a:extLst>
                <a:ext uri="{FF2B5EF4-FFF2-40B4-BE49-F238E27FC236}">
                  <a16:creationId xmlns:a16="http://schemas.microsoft.com/office/drawing/2014/main" id="{8DB1A1CF-6136-6079-E700-3EC12947B92F}"/>
                </a:ext>
              </a:extLst>
            </p:cNvPr>
            <p:cNvSpPr>
              <a:spLocks/>
            </p:cNvSpPr>
            <p:nvPr/>
          </p:nvSpPr>
          <p:spPr bwMode="auto">
            <a:xfrm>
              <a:off x="9114008" y="2530476"/>
              <a:ext cx="746125" cy="461963"/>
            </a:xfrm>
            <a:custGeom>
              <a:avLst/>
              <a:gdLst>
                <a:gd name="T0" fmla="*/ 0 w 733"/>
                <a:gd name="T1" fmla="*/ 0 h 445"/>
                <a:gd name="T2" fmla="*/ 0 w 733"/>
                <a:gd name="T3" fmla="*/ 2147483646 h 445"/>
                <a:gd name="T4" fmla="*/ 2147483646 w 733"/>
                <a:gd name="T5" fmla="*/ 2147483646 h 445"/>
                <a:gd name="T6" fmla="*/ 2147483646 w 733"/>
                <a:gd name="T7" fmla="*/ 2147483646 h 445"/>
                <a:gd name="T8" fmla="*/ 2147483646 w 733"/>
                <a:gd name="T9" fmla="*/ 2147483646 h 445"/>
                <a:gd name="T10" fmla="*/ 2147483646 w 733"/>
                <a:gd name="T11" fmla="*/ 0 h 445"/>
                <a:gd name="T12" fmla="*/ 2147483646 w 733"/>
                <a:gd name="T13" fmla="*/ 0 h 445"/>
                <a:gd name="T14" fmla="*/ 2147483646 w 733"/>
                <a:gd name="T15" fmla="*/ 2147483646 h 445"/>
                <a:gd name="T16" fmla="*/ 2147483646 w 733"/>
                <a:gd name="T17" fmla="*/ 2147483646 h 445"/>
                <a:gd name="T18" fmla="*/ 2147483646 w 733"/>
                <a:gd name="T19" fmla="*/ 2147483646 h 445"/>
                <a:gd name="T20" fmla="*/ 0 w 733"/>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3" h="445">
                  <a:moveTo>
                    <a:pt x="0" y="0"/>
                  </a:moveTo>
                  <a:lnTo>
                    <a:pt x="0" y="355"/>
                  </a:lnTo>
                  <a:lnTo>
                    <a:pt x="460" y="359"/>
                  </a:lnTo>
                  <a:lnTo>
                    <a:pt x="460" y="444"/>
                  </a:lnTo>
                  <a:lnTo>
                    <a:pt x="732" y="442"/>
                  </a:lnTo>
                  <a:lnTo>
                    <a:pt x="732" y="0"/>
                  </a:lnTo>
                  <a:lnTo>
                    <a:pt x="631" y="0"/>
                  </a:lnTo>
                  <a:lnTo>
                    <a:pt x="631" y="40"/>
                  </a:lnTo>
                  <a:lnTo>
                    <a:pt x="536" y="36"/>
                  </a:lnTo>
                  <a:lnTo>
                    <a:pt x="536" y="4"/>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6" name="Freeform 44">
              <a:extLst>
                <a:ext uri="{FF2B5EF4-FFF2-40B4-BE49-F238E27FC236}">
                  <a16:creationId xmlns:a16="http://schemas.microsoft.com/office/drawing/2014/main" id="{04296493-88B7-798A-4DF8-6C8702428FB5}"/>
                </a:ext>
              </a:extLst>
            </p:cNvPr>
            <p:cNvSpPr>
              <a:spLocks/>
            </p:cNvSpPr>
            <p:nvPr/>
          </p:nvSpPr>
          <p:spPr bwMode="auto">
            <a:xfrm>
              <a:off x="10082383" y="3913189"/>
              <a:ext cx="409575" cy="357187"/>
            </a:xfrm>
            <a:custGeom>
              <a:avLst/>
              <a:gdLst>
                <a:gd name="T0" fmla="*/ 0 w 401"/>
                <a:gd name="T1" fmla="*/ 2147483646 h 345"/>
                <a:gd name="T2" fmla="*/ 0 w 401"/>
                <a:gd name="T3" fmla="*/ 2147483646 h 345"/>
                <a:gd name="T4" fmla="*/ 2147483646 w 401"/>
                <a:gd name="T5" fmla="*/ 2147483646 h 345"/>
                <a:gd name="T6" fmla="*/ 2147483646 w 401"/>
                <a:gd name="T7" fmla="*/ 2147483646 h 345"/>
                <a:gd name="T8" fmla="*/ 2147483646 w 401"/>
                <a:gd name="T9" fmla="*/ 2147483646 h 345"/>
                <a:gd name="T10" fmla="*/ 2147483646 w 401"/>
                <a:gd name="T11" fmla="*/ 0 h 345"/>
                <a:gd name="T12" fmla="*/ 2147483646 w 401"/>
                <a:gd name="T13" fmla="*/ 2147483646 h 345"/>
                <a:gd name="T14" fmla="*/ 0 w 401"/>
                <a:gd name="T15" fmla="*/ 2147483646 h 3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1" h="345">
                  <a:moveTo>
                    <a:pt x="0" y="5"/>
                  </a:moveTo>
                  <a:lnTo>
                    <a:pt x="0" y="344"/>
                  </a:lnTo>
                  <a:lnTo>
                    <a:pt x="256" y="344"/>
                  </a:lnTo>
                  <a:lnTo>
                    <a:pt x="400" y="342"/>
                  </a:lnTo>
                  <a:lnTo>
                    <a:pt x="400" y="5"/>
                  </a:lnTo>
                  <a:lnTo>
                    <a:pt x="366" y="0"/>
                  </a:lnTo>
                  <a:lnTo>
                    <a:pt x="105" y="4"/>
                  </a:lnTo>
                  <a:lnTo>
                    <a:pt x="0" y="5"/>
                  </a:lnTo>
                </a:path>
              </a:pathLst>
            </a:custGeom>
            <a:solidFill>
              <a:schemeClr val="tx2">
                <a:lumMod val="60000"/>
                <a:lumOff val="40000"/>
              </a:schemeClr>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7" name="Freeform 45">
              <a:extLst>
                <a:ext uri="{FF2B5EF4-FFF2-40B4-BE49-F238E27FC236}">
                  <a16:creationId xmlns:a16="http://schemas.microsoft.com/office/drawing/2014/main" id="{1AE3D544-6545-3137-4BB9-11EEE0B867EB}"/>
                </a:ext>
              </a:extLst>
            </p:cNvPr>
            <p:cNvSpPr>
              <a:spLocks/>
            </p:cNvSpPr>
            <p:nvPr/>
          </p:nvSpPr>
          <p:spPr bwMode="auto">
            <a:xfrm>
              <a:off x="10580858" y="5035551"/>
              <a:ext cx="233363" cy="360363"/>
            </a:xfrm>
            <a:custGeom>
              <a:avLst/>
              <a:gdLst>
                <a:gd name="T0" fmla="*/ 0 w 229"/>
                <a:gd name="T1" fmla="*/ 2147483646 h 347"/>
                <a:gd name="T2" fmla="*/ 0 w 229"/>
                <a:gd name="T3" fmla="*/ 2147483646 h 347"/>
                <a:gd name="T4" fmla="*/ 2147483646 w 229"/>
                <a:gd name="T5" fmla="*/ 2147483646 h 347"/>
                <a:gd name="T6" fmla="*/ 2147483646 w 229"/>
                <a:gd name="T7" fmla="*/ 2147483646 h 347"/>
                <a:gd name="T8" fmla="*/ 2147483646 w 229"/>
                <a:gd name="T9" fmla="*/ 2147483646 h 347"/>
                <a:gd name="T10" fmla="*/ 2147483646 w 229"/>
                <a:gd name="T11" fmla="*/ 0 h 347"/>
                <a:gd name="T12" fmla="*/ 0 w 229"/>
                <a:gd name="T13" fmla="*/ 2147483646 h 3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9" h="347">
                  <a:moveTo>
                    <a:pt x="0" y="4"/>
                  </a:moveTo>
                  <a:lnTo>
                    <a:pt x="0" y="344"/>
                  </a:lnTo>
                  <a:lnTo>
                    <a:pt x="136" y="346"/>
                  </a:lnTo>
                  <a:lnTo>
                    <a:pt x="141" y="211"/>
                  </a:lnTo>
                  <a:lnTo>
                    <a:pt x="214" y="61"/>
                  </a:lnTo>
                  <a:lnTo>
                    <a:pt x="228" y="0"/>
                  </a:lnTo>
                  <a:lnTo>
                    <a:pt x="0" y="4"/>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8" name="Freeform 46">
              <a:extLst>
                <a:ext uri="{FF2B5EF4-FFF2-40B4-BE49-F238E27FC236}">
                  <a16:creationId xmlns:a16="http://schemas.microsoft.com/office/drawing/2014/main" id="{AB43F3AD-ABA7-3687-C4F7-9132CD0931DF}"/>
                </a:ext>
              </a:extLst>
            </p:cNvPr>
            <p:cNvSpPr>
              <a:spLocks/>
            </p:cNvSpPr>
            <p:nvPr/>
          </p:nvSpPr>
          <p:spPr bwMode="auto">
            <a:xfrm>
              <a:off x="7326483" y="3776664"/>
              <a:ext cx="563563" cy="295275"/>
            </a:xfrm>
            <a:custGeom>
              <a:avLst/>
              <a:gdLst>
                <a:gd name="T0" fmla="*/ 0 w 554"/>
                <a:gd name="T1" fmla="*/ 2147483646 h 285"/>
                <a:gd name="T2" fmla="*/ 2147483646 w 554"/>
                <a:gd name="T3" fmla="*/ 2147483646 h 285"/>
                <a:gd name="T4" fmla="*/ 2147483646 w 554"/>
                <a:gd name="T5" fmla="*/ 2147483646 h 285"/>
                <a:gd name="T6" fmla="*/ 2147483646 w 554"/>
                <a:gd name="T7" fmla="*/ 2147483646 h 285"/>
                <a:gd name="T8" fmla="*/ 2147483646 w 554"/>
                <a:gd name="T9" fmla="*/ 2147483646 h 285"/>
                <a:gd name="T10" fmla="*/ 2147483646 w 554"/>
                <a:gd name="T11" fmla="*/ 2147483646 h 285"/>
                <a:gd name="T12" fmla="*/ 2147483646 w 554"/>
                <a:gd name="T13" fmla="*/ 0 h 285"/>
                <a:gd name="T14" fmla="*/ 2147483646 w 554"/>
                <a:gd name="T15" fmla="*/ 2147483646 h 285"/>
                <a:gd name="T16" fmla="*/ 0 w 554"/>
                <a:gd name="T17" fmla="*/ 2147483646 h 2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4" h="285">
                  <a:moveTo>
                    <a:pt x="0" y="141"/>
                  </a:moveTo>
                  <a:lnTo>
                    <a:pt x="60" y="229"/>
                  </a:lnTo>
                  <a:lnTo>
                    <a:pt x="201" y="284"/>
                  </a:lnTo>
                  <a:lnTo>
                    <a:pt x="256" y="103"/>
                  </a:lnTo>
                  <a:lnTo>
                    <a:pt x="553" y="99"/>
                  </a:lnTo>
                  <a:lnTo>
                    <a:pt x="553" y="1"/>
                  </a:lnTo>
                  <a:lnTo>
                    <a:pt x="181" y="0"/>
                  </a:lnTo>
                  <a:lnTo>
                    <a:pt x="181" y="146"/>
                  </a:lnTo>
                  <a:lnTo>
                    <a:pt x="0" y="141"/>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Freeform 47">
              <a:extLst>
                <a:ext uri="{FF2B5EF4-FFF2-40B4-BE49-F238E27FC236}">
                  <a16:creationId xmlns:a16="http://schemas.microsoft.com/office/drawing/2014/main" id="{8A276ED4-0687-2FAC-8143-51A912802689}"/>
                </a:ext>
              </a:extLst>
            </p:cNvPr>
            <p:cNvSpPr>
              <a:spLocks/>
            </p:cNvSpPr>
            <p:nvPr/>
          </p:nvSpPr>
          <p:spPr bwMode="auto">
            <a:xfrm>
              <a:off x="7020095" y="3568701"/>
              <a:ext cx="488950" cy="360363"/>
            </a:xfrm>
            <a:custGeom>
              <a:avLst/>
              <a:gdLst>
                <a:gd name="T0" fmla="*/ 0 w 480"/>
                <a:gd name="T1" fmla="*/ 2147483646 h 348"/>
                <a:gd name="T2" fmla="*/ 2147483646 w 480"/>
                <a:gd name="T3" fmla="*/ 2147483646 h 348"/>
                <a:gd name="T4" fmla="*/ 2147483646 w 480"/>
                <a:gd name="T5" fmla="*/ 0 h 348"/>
                <a:gd name="T6" fmla="*/ 2147483646 w 480"/>
                <a:gd name="T7" fmla="*/ 2147483646 h 348"/>
                <a:gd name="T8" fmla="*/ 2147483646 w 480"/>
                <a:gd name="T9" fmla="*/ 2147483646 h 348"/>
                <a:gd name="T10" fmla="*/ 2147483646 w 480"/>
                <a:gd name="T11" fmla="*/ 2147483646 h 348"/>
                <a:gd name="T12" fmla="*/ 2147483646 w 480"/>
                <a:gd name="T13" fmla="*/ 2147483646 h 348"/>
                <a:gd name="T14" fmla="*/ 2147483646 w 480"/>
                <a:gd name="T15" fmla="*/ 2147483646 h 348"/>
                <a:gd name="T16" fmla="*/ 0 w 480"/>
                <a:gd name="T17" fmla="*/ 2147483646 h 3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0" h="348">
                  <a:moveTo>
                    <a:pt x="0" y="115"/>
                  </a:moveTo>
                  <a:lnTo>
                    <a:pt x="30" y="1"/>
                  </a:lnTo>
                  <a:lnTo>
                    <a:pt x="479" y="0"/>
                  </a:lnTo>
                  <a:lnTo>
                    <a:pt x="479" y="201"/>
                  </a:lnTo>
                  <a:lnTo>
                    <a:pt x="479" y="347"/>
                  </a:lnTo>
                  <a:lnTo>
                    <a:pt x="303" y="343"/>
                  </a:lnTo>
                  <a:lnTo>
                    <a:pt x="151" y="275"/>
                  </a:lnTo>
                  <a:lnTo>
                    <a:pt x="44" y="163"/>
                  </a:lnTo>
                  <a:lnTo>
                    <a:pt x="0" y="115"/>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Freeform 48">
              <a:extLst>
                <a:ext uri="{FF2B5EF4-FFF2-40B4-BE49-F238E27FC236}">
                  <a16:creationId xmlns:a16="http://schemas.microsoft.com/office/drawing/2014/main" id="{70A6F9E0-C9F7-F308-075F-ED1902F64BF4}"/>
                </a:ext>
              </a:extLst>
            </p:cNvPr>
            <p:cNvSpPr>
              <a:spLocks/>
            </p:cNvSpPr>
            <p:nvPr/>
          </p:nvSpPr>
          <p:spPr bwMode="auto">
            <a:xfrm>
              <a:off x="6991520" y="2674938"/>
              <a:ext cx="520700" cy="531812"/>
            </a:xfrm>
            <a:custGeom>
              <a:avLst/>
              <a:gdLst>
                <a:gd name="T0" fmla="*/ 0 w 512"/>
                <a:gd name="T1" fmla="*/ 2147483646 h 513"/>
                <a:gd name="T2" fmla="*/ 2147483646 w 512"/>
                <a:gd name="T3" fmla="*/ 2147483646 h 513"/>
                <a:gd name="T4" fmla="*/ 2147483646 w 512"/>
                <a:gd name="T5" fmla="*/ 2147483646 h 513"/>
                <a:gd name="T6" fmla="*/ 2147483646 w 512"/>
                <a:gd name="T7" fmla="*/ 0 h 513"/>
                <a:gd name="T8" fmla="*/ 2147483646 w 512"/>
                <a:gd name="T9" fmla="*/ 2147483646 h 513"/>
                <a:gd name="T10" fmla="*/ 2147483646 w 512"/>
                <a:gd name="T11" fmla="*/ 2147483646 h 513"/>
                <a:gd name="T12" fmla="*/ 2147483646 w 512"/>
                <a:gd name="T13" fmla="*/ 2147483646 h 513"/>
                <a:gd name="T14" fmla="*/ 2147483646 w 512"/>
                <a:gd name="T15" fmla="*/ 2147483646 h 513"/>
                <a:gd name="T16" fmla="*/ 2147483646 w 512"/>
                <a:gd name="T17" fmla="*/ 2147483646 h 513"/>
                <a:gd name="T18" fmla="*/ 2147483646 w 512"/>
                <a:gd name="T19" fmla="*/ 2147483646 h 513"/>
                <a:gd name="T20" fmla="*/ 2147483646 w 512"/>
                <a:gd name="T21" fmla="*/ 2147483646 h 513"/>
                <a:gd name="T22" fmla="*/ 0 w 512"/>
                <a:gd name="T23" fmla="*/ 2147483646 h 5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2" h="513">
                  <a:moveTo>
                    <a:pt x="0" y="121"/>
                  </a:moveTo>
                  <a:lnTo>
                    <a:pt x="9" y="64"/>
                  </a:lnTo>
                  <a:lnTo>
                    <a:pt x="271" y="62"/>
                  </a:lnTo>
                  <a:lnTo>
                    <a:pt x="272" y="0"/>
                  </a:lnTo>
                  <a:lnTo>
                    <a:pt x="511" y="2"/>
                  </a:lnTo>
                  <a:lnTo>
                    <a:pt x="511" y="58"/>
                  </a:lnTo>
                  <a:lnTo>
                    <a:pt x="511" y="512"/>
                  </a:lnTo>
                  <a:lnTo>
                    <a:pt x="83" y="512"/>
                  </a:lnTo>
                  <a:lnTo>
                    <a:pt x="98" y="413"/>
                  </a:lnTo>
                  <a:lnTo>
                    <a:pt x="161" y="256"/>
                  </a:lnTo>
                  <a:lnTo>
                    <a:pt x="97" y="143"/>
                  </a:lnTo>
                  <a:lnTo>
                    <a:pt x="0" y="121"/>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1" name="Freeform 49">
              <a:extLst>
                <a:ext uri="{FF2B5EF4-FFF2-40B4-BE49-F238E27FC236}">
                  <a16:creationId xmlns:a16="http://schemas.microsoft.com/office/drawing/2014/main" id="{EADAB7B8-3775-61C8-4F30-A9E0233E88FC}"/>
                </a:ext>
              </a:extLst>
            </p:cNvPr>
            <p:cNvSpPr>
              <a:spLocks/>
            </p:cNvSpPr>
            <p:nvPr/>
          </p:nvSpPr>
          <p:spPr bwMode="auto">
            <a:xfrm>
              <a:off x="9255296" y="3805239"/>
              <a:ext cx="466725" cy="466725"/>
            </a:xfrm>
            <a:custGeom>
              <a:avLst/>
              <a:gdLst>
                <a:gd name="T0" fmla="*/ 0 w 458"/>
                <a:gd name="T1" fmla="*/ 0 h 451"/>
                <a:gd name="T2" fmla="*/ 0 w 458"/>
                <a:gd name="T3" fmla="*/ 2147483646 h 451"/>
                <a:gd name="T4" fmla="*/ 2147483646 w 458"/>
                <a:gd name="T5" fmla="*/ 2147483646 h 451"/>
                <a:gd name="T6" fmla="*/ 2147483646 w 458"/>
                <a:gd name="T7" fmla="*/ 2147483646 h 451"/>
                <a:gd name="T8" fmla="*/ 2147483646 w 458"/>
                <a:gd name="T9" fmla="*/ 2147483646 h 451"/>
                <a:gd name="T10" fmla="*/ 2147483646 w 458"/>
                <a:gd name="T11" fmla="*/ 2147483646 h 451"/>
                <a:gd name="T12" fmla="*/ 2147483646 w 458"/>
                <a:gd name="T13" fmla="*/ 0 h 451"/>
                <a:gd name="T14" fmla="*/ 0 w 458"/>
                <a:gd name="T15" fmla="*/ 0 h 4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8" h="451">
                  <a:moveTo>
                    <a:pt x="0" y="0"/>
                  </a:moveTo>
                  <a:lnTo>
                    <a:pt x="0" y="168"/>
                  </a:lnTo>
                  <a:lnTo>
                    <a:pt x="84" y="172"/>
                  </a:lnTo>
                  <a:lnTo>
                    <a:pt x="84" y="446"/>
                  </a:lnTo>
                  <a:lnTo>
                    <a:pt x="268" y="450"/>
                  </a:lnTo>
                  <a:lnTo>
                    <a:pt x="456" y="450"/>
                  </a:lnTo>
                  <a:lnTo>
                    <a:pt x="457" y="0"/>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2" name="Freeform 50">
              <a:extLst>
                <a:ext uri="{FF2B5EF4-FFF2-40B4-BE49-F238E27FC236}">
                  <a16:creationId xmlns:a16="http://schemas.microsoft.com/office/drawing/2014/main" id="{440397E8-087F-03A3-F203-637310741BA5}"/>
                </a:ext>
              </a:extLst>
            </p:cNvPr>
            <p:cNvSpPr>
              <a:spLocks/>
            </p:cNvSpPr>
            <p:nvPr/>
          </p:nvSpPr>
          <p:spPr bwMode="auto">
            <a:xfrm>
              <a:off x="8615533" y="2416175"/>
              <a:ext cx="498475" cy="642938"/>
            </a:xfrm>
            <a:custGeom>
              <a:avLst/>
              <a:gdLst>
                <a:gd name="T0" fmla="*/ 0 w 489"/>
                <a:gd name="T1" fmla="*/ 0 h 620"/>
                <a:gd name="T2" fmla="*/ 0 w 489"/>
                <a:gd name="T3" fmla="*/ 2147483646 h 620"/>
                <a:gd name="T4" fmla="*/ 2147483646 w 489"/>
                <a:gd name="T5" fmla="*/ 2147483646 h 620"/>
                <a:gd name="T6" fmla="*/ 2147483646 w 489"/>
                <a:gd name="T7" fmla="*/ 2147483646 h 620"/>
                <a:gd name="T8" fmla="*/ 2147483646 w 489"/>
                <a:gd name="T9" fmla="*/ 2147483646 h 620"/>
                <a:gd name="T10" fmla="*/ 2147483646 w 489"/>
                <a:gd name="T11" fmla="*/ 2147483646 h 620"/>
                <a:gd name="T12" fmla="*/ 2147483646 w 489"/>
                <a:gd name="T13" fmla="*/ 2147483646 h 620"/>
                <a:gd name="T14" fmla="*/ 2147483646 w 489"/>
                <a:gd name="T15" fmla="*/ 2147483646 h 620"/>
                <a:gd name="T16" fmla="*/ 0 w 489"/>
                <a:gd name="T17" fmla="*/ 0 h 6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9" h="620">
                  <a:moveTo>
                    <a:pt x="0" y="0"/>
                  </a:moveTo>
                  <a:lnTo>
                    <a:pt x="0" y="358"/>
                  </a:lnTo>
                  <a:lnTo>
                    <a:pt x="1" y="619"/>
                  </a:lnTo>
                  <a:lnTo>
                    <a:pt x="488" y="619"/>
                  </a:lnTo>
                  <a:lnTo>
                    <a:pt x="488" y="442"/>
                  </a:lnTo>
                  <a:lnTo>
                    <a:pt x="488" y="102"/>
                  </a:lnTo>
                  <a:lnTo>
                    <a:pt x="488" y="4"/>
                  </a:lnTo>
                  <a:lnTo>
                    <a:pt x="275" y="4"/>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Freeform 51">
              <a:extLst>
                <a:ext uri="{FF2B5EF4-FFF2-40B4-BE49-F238E27FC236}">
                  <a16:creationId xmlns:a16="http://schemas.microsoft.com/office/drawing/2014/main" id="{C994E171-8D85-CCA7-42F2-969034008802}"/>
                </a:ext>
              </a:extLst>
            </p:cNvPr>
            <p:cNvSpPr>
              <a:spLocks/>
            </p:cNvSpPr>
            <p:nvPr/>
          </p:nvSpPr>
          <p:spPr bwMode="auto">
            <a:xfrm>
              <a:off x="10393532" y="5767389"/>
              <a:ext cx="431800" cy="249237"/>
            </a:xfrm>
            <a:custGeom>
              <a:avLst/>
              <a:gdLst>
                <a:gd name="T0" fmla="*/ 0 w 424"/>
                <a:gd name="T1" fmla="*/ 2147483646 h 241"/>
                <a:gd name="T2" fmla="*/ 0 w 424"/>
                <a:gd name="T3" fmla="*/ 2147483646 h 241"/>
                <a:gd name="T4" fmla="*/ 2147483646 w 424"/>
                <a:gd name="T5" fmla="*/ 2147483646 h 241"/>
                <a:gd name="T6" fmla="*/ 2147483646 w 424"/>
                <a:gd name="T7" fmla="*/ 2147483646 h 241"/>
                <a:gd name="T8" fmla="*/ 2147483646 w 424"/>
                <a:gd name="T9" fmla="*/ 2147483646 h 241"/>
                <a:gd name="T10" fmla="*/ 2147483646 w 424"/>
                <a:gd name="T11" fmla="*/ 2147483646 h 241"/>
                <a:gd name="T12" fmla="*/ 2147483646 w 424"/>
                <a:gd name="T13" fmla="*/ 0 h 241"/>
                <a:gd name="T14" fmla="*/ 2147483646 w 424"/>
                <a:gd name="T15" fmla="*/ 2147483646 h 241"/>
                <a:gd name="T16" fmla="*/ 0 w 424"/>
                <a:gd name="T17" fmla="*/ 2147483646 h 2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 h="241">
                  <a:moveTo>
                    <a:pt x="0" y="4"/>
                  </a:moveTo>
                  <a:lnTo>
                    <a:pt x="0" y="240"/>
                  </a:lnTo>
                  <a:lnTo>
                    <a:pt x="92" y="236"/>
                  </a:lnTo>
                  <a:lnTo>
                    <a:pt x="92" y="181"/>
                  </a:lnTo>
                  <a:lnTo>
                    <a:pt x="404" y="179"/>
                  </a:lnTo>
                  <a:lnTo>
                    <a:pt x="423" y="77"/>
                  </a:lnTo>
                  <a:lnTo>
                    <a:pt x="379" y="0"/>
                  </a:lnTo>
                  <a:lnTo>
                    <a:pt x="186" y="5"/>
                  </a:lnTo>
                  <a:lnTo>
                    <a:pt x="0" y="4"/>
                  </a:lnTo>
                </a:path>
              </a:pathLst>
            </a:custGeom>
            <a:solidFill>
              <a:schemeClr val="tx2">
                <a:lumMod val="20000"/>
                <a:lumOff val="80000"/>
              </a:schemeClr>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Freeform 52">
              <a:extLst>
                <a:ext uri="{FF2B5EF4-FFF2-40B4-BE49-F238E27FC236}">
                  <a16:creationId xmlns:a16="http://schemas.microsoft.com/office/drawing/2014/main" id="{7E75776C-EF5B-E61A-444E-8B6EDC515939}"/>
                </a:ext>
              </a:extLst>
            </p:cNvPr>
            <p:cNvSpPr>
              <a:spLocks/>
            </p:cNvSpPr>
            <p:nvPr/>
          </p:nvSpPr>
          <p:spPr bwMode="auto">
            <a:xfrm>
              <a:off x="8579021" y="4995863"/>
              <a:ext cx="369887" cy="419100"/>
            </a:xfrm>
            <a:custGeom>
              <a:avLst/>
              <a:gdLst>
                <a:gd name="T0" fmla="*/ 0 w 364"/>
                <a:gd name="T1" fmla="*/ 2147483646 h 403"/>
                <a:gd name="T2" fmla="*/ 0 w 364"/>
                <a:gd name="T3" fmla="*/ 2147483646 h 403"/>
                <a:gd name="T4" fmla="*/ 0 w 364"/>
                <a:gd name="T5" fmla="*/ 2147483646 h 403"/>
                <a:gd name="T6" fmla="*/ 0 w 364"/>
                <a:gd name="T7" fmla="*/ 2147483646 h 403"/>
                <a:gd name="T8" fmla="*/ 2147483646 w 364"/>
                <a:gd name="T9" fmla="*/ 2147483646 h 403"/>
                <a:gd name="T10" fmla="*/ 2147483646 w 364"/>
                <a:gd name="T11" fmla="*/ 2147483646 h 403"/>
                <a:gd name="T12" fmla="*/ 2147483646 w 364"/>
                <a:gd name="T13" fmla="*/ 2147483646 h 403"/>
                <a:gd name="T14" fmla="*/ 2147483646 w 364"/>
                <a:gd name="T15" fmla="*/ 2147483646 h 403"/>
                <a:gd name="T16" fmla="*/ 2147483646 w 364"/>
                <a:gd name="T17" fmla="*/ 0 h 403"/>
                <a:gd name="T18" fmla="*/ 2147483646 w 364"/>
                <a:gd name="T19" fmla="*/ 0 h 403"/>
                <a:gd name="T20" fmla="*/ 0 w 364"/>
                <a:gd name="T21" fmla="*/ 2147483646 h 4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4" h="403">
                  <a:moveTo>
                    <a:pt x="0" y="1"/>
                  </a:moveTo>
                  <a:lnTo>
                    <a:pt x="0" y="130"/>
                  </a:lnTo>
                  <a:lnTo>
                    <a:pt x="0" y="254"/>
                  </a:lnTo>
                  <a:lnTo>
                    <a:pt x="0" y="382"/>
                  </a:lnTo>
                  <a:lnTo>
                    <a:pt x="90" y="352"/>
                  </a:lnTo>
                  <a:lnTo>
                    <a:pt x="254" y="355"/>
                  </a:lnTo>
                  <a:lnTo>
                    <a:pt x="252" y="354"/>
                  </a:lnTo>
                  <a:lnTo>
                    <a:pt x="363" y="402"/>
                  </a:lnTo>
                  <a:lnTo>
                    <a:pt x="363" y="0"/>
                  </a:lnTo>
                  <a:lnTo>
                    <a:pt x="204" y="0"/>
                  </a:lnTo>
                  <a:lnTo>
                    <a:pt x="0" y="1"/>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Freeform 53">
              <a:extLst>
                <a:ext uri="{FF2B5EF4-FFF2-40B4-BE49-F238E27FC236}">
                  <a16:creationId xmlns:a16="http://schemas.microsoft.com/office/drawing/2014/main" id="{2E064E06-64E6-0500-7C9A-639C4F73776E}"/>
                </a:ext>
              </a:extLst>
            </p:cNvPr>
            <p:cNvSpPr>
              <a:spLocks/>
            </p:cNvSpPr>
            <p:nvPr/>
          </p:nvSpPr>
          <p:spPr bwMode="auto">
            <a:xfrm>
              <a:off x="9569621" y="5768975"/>
              <a:ext cx="465137" cy="357188"/>
            </a:xfrm>
            <a:custGeom>
              <a:avLst/>
              <a:gdLst>
                <a:gd name="T0" fmla="*/ 0 w 457"/>
                <a:gd name="T1" fmla="*/ 0 h 344"/>
                <a:gd name="T2" fmla="*/ 0 w 457"/>
                <a:gd name="T3" fmla="*/ 2147483646 h 344"/>
                <a:gd name="T4" fmla="*/ 2147483646 w 457"/>
                <a:gd name="T5" fmla="*/ 2147483646 h 344"/>
                <a:gd name="T6" fmla="*/ 2147483646 w 457"/>
                <a:gd name="T7" fmla="*/ 2147483646 h 344"/>
                <a:gd name="T8" fmla="*/ 2147483646 w 457"/>
                <a:gd name="T9" fmla="*/ 0 h 344"/>
                <a:gd name="T10" fmla="*/ 2147483646 w 457"/>
                <a:gd name="T11" fmla="*/ 0 h 344"/>
                <a:gd name="T12" fmla="*/ 0 w 457"/>
                <a:gd name="T13" fmla="*/ 0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44">
                  <a:moveTo>
                    <a:pt x="0" y="0"/>
                  </a:moveTo>
                  <a:lnTo>
                    <a:pt x="0" y="339"/>
                  </a:lnTo>
                  <a:lnTo>
                    <a:pt x="219" y="343"/>
                  </a:lnTo>
                  <a:lnTo>
                    <a:pt x="456" y="339"/>
                  </a:lnTo>
                  <a:lnTo>
                    <a:pt x="456" y="0"/>
                  </a:lnTo>
                  <a:lnTo>
                    <a:pt x="274" y="0"/>
                  </a:lnTo>
                  <a:lnTo>
                    <a:pt x="0" y="0"/>
                  </a:lnTo>
                </a:path>
              </a:pathLst>
            </a:custGeom>
            <a:solidFill>
              <a:schemeClr val="tx2">
                <a:lumMod val="60000"/>
                <a:lumOff val="40000"/>
              </a:schemeClr>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Freeform 54">
              <a:extLst>
                <a:ext uri="{FF2B5EF4-FFF2-40B4-BE49-F238E27FC236}">
                  <a16:creationId xmlns:a16="http://schemas.microsoft.com/office/drawing/2014/main" id="{59AE4212-C963-3577-C3F2-63CFAF665ADA}"/>
                </a:ext>
              </a:extLst>
            </p:cNvPr>
            <p:cNvSpPr>
              <a:spLocks/>
            </p:cNvSpPr>
            <p:nvPr/>
          </p:nvSpPr>
          <p:spPr bwMode="auto">
            <a:xfrm>
              <a:off x="7980532" y="2730501"/>
              <a:ext cx="636588" cy="398463"/>
            </a:xfrm>
            <a:custGeom>
              <a:avLst/>
              <a:gdLst>
                <a:gd name="T0" fmla="*/ 0 w 625"/>
                <a:gd name="T1" fmla="*/ 0 h 384"/>
                <a:gd name="T2" fmla="*/ 0 w 625"/>
                <a:gd name="T3" fmla="*/ 2147483646 h 384"/>
                <a:gd name="T4" fmla="*/ 2147483646 w 625"/>
                <a:gd name="T5" fmla="*/ 2147483646 h 384"/>
                <a:gd name="T6" fmla="*/ 2147483646 w 625"/>
                <a:gd name="T7" fmla="*/ 2147483646 h 384"/>
                <a:gd name="T8" fmla="*/ 2147483646 w 625"/>
                <a:gd name="T9" fmla="*/ 2147483646 h 384"/>
                <a:gd name="T10" fmla="*/ 2147483646 w 625"/>
                <a:gd name="T11" fmla="*/ 2147483646 h 384"/>
                <a:gd name="T12" fmla="*/ 0 w 625"/>
                <a:gd name="T13" fmla="*/ 0 h 3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5" h="384">
                  <a:moveTo>
                    <a:pt x="0" y="0"/>
                  </a:moveTo>
                  <a:lnTo>
                    <a:pt x="0" y="383"/>
                  </a:lnTo>
                  <a:lnTo>
                    <a:pt x="442" y="382"/>
                  </a:lnTo>
                  <a:lnTo>
                    <a:pt x="441" y="317"/>
                  </a:lnTo>
                  <a:lnTo>
                    <a:pt x="624" y="317"/>
                  </a:lnTo>
                  <a:lnTo>
                    <a:pt x="624" y="4"/>
                  </a:lnTo>
                  <a:lnTo>
                    <a:pt x="0" y="0"/>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7" name="Freeform 55">
              <a:extLst>
                <a:ext uri="{FF2B5EF4-FFF2-40B4-BE49-F238E27FC236}">
                  <a16:creationId xmlns:a16="http://schemas.microsoft.com/office/drawing/2014/main" id="{92405612-E0BD-EF6E-25E0-F2429B46DC3D}"/>
                </a:ext>
              </a:extLst>
            </p:cNvPr>
            <p:cNvSpPr>
              <a:spLocks/>
            </p:cNvSpPr>
            <p:nvPr/>
          </p:nvSpPr>
          <p:spPr bwMode="auto">
            <a:xfrm>
              <a:off x="7042321" y="3205164"/>
              <a:ext cx="466725" cy="365125"/>
            </a:xfrm>
            <a:custGeom>
              <a:avLst/>
              <a:gdLst>
                <a:gd name="T0" fmla="*/ 2147483646 w 457"/>
                <a:gd name="T1" fmla="*/ 0 h 351"/>
                <a:gd name="T2" fmla="*/ 0 w 457"/>
                <a:gd name="T3" fmla="*/ 2147483646 h 351"/>
                <a:gd name="T4" fmla="*/ 2147483646 w 457"/>
                <a:gd name="T5" fmla="*/ 2147483646 h 351"/>
                <a:gd name="T6" fmla="*/ 2147483646 w 457"/>
                <a:gd name="T7" fmla="*/ 2147483646 h 351"/>
                <a:gd name="T8" fmla="*/ 2147483646 w 457"/>
                <a:gd name="T9" fmla="*/ 2147483646 h 351"/>
                <a:gd name="T10" fmla="*/ 2147483646 w 457"/>
                <a:gd name="T11" fmla="*/ 0 h 351"/>
                <a:gd name="T12" fmla="*/ 2147483646 w 457"/>
                <a:gd name="T13" fmla="*/ 0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51">
                  <a:moveTo>
                    <a:pt x="31" y="0"/>
                  </a:moveTo>
                  <a:lnTo>
                    <a:pt x="0" y="350"/>
                  </a:lnTo>
                  <a:lnTo>
                    <a:pt x="456" y="350"/>
                  </a:lnTo>
                  <a:lnTo>
                    <a:pt x="455" y="84"/>
                  </a:lnTo>
                  <a:lnTo>
                    <a:pt x="443" y="63"/>
                  </a:lnTo>
                  <a:lnTo>
                    <a:pt x="432" y="0"/>
                  </a:lnTo>
                  <a:lnTo>
                    <a:pt x="31" y="0"/>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8" name="Freeform 56">
              <a:extLst>
                <a:ext uri="{FF2B5EF4-FFF2-40B4-BE49-F238E27FC236}">
                  <a16:creationId xmlns:a16="http://schemas.microsoft.com/office/drawing/2014/main" id="{B5B88E44-637E-6BF7-4AA6-80B4E28CCDA4}"/>
                </a:ext>
              </a:extLst>
            </p:cNvPr>
            <p:cNvSpPr>
              <a:spLocks/>
            </p:cNvSpPr>
            <p:nvPr/>
          </p:nvSpPr>
          <p:spPr bwMode="auto">
            <a:xfrm>
              <a:off x="8844133" y="4913313"/>
              <a:ext cx="612775" cy="520700"/>
            </a:xfrm>
            <a:custGeom>
              <a:avLst/>
              <a:gdLst>
                <a:gd name="T0" fmla="*/ 0 w 601"/>
                <a:gd name="T1" fmla="*/ 0 h 502"/>
                <a:gd name="T2" fmla="*/ 0 w 601"/>
                <a:gd name="T3" fmla="*/ 2147483646 h 502"/>
                <a:gd name="T4" fmla="*/ 2147483646 w 601"/>
                <a:gd name="T5" fmla="*/ 2147483646 h 502"/>
                <a:gd name="T6" fmla="*/ 2147483646 w 601"/>
                <a:gd name="T7" fmla="*/ 2147483646 h 502"/>
                <a:gd name="T8" fmla="*/ 2147483646 w 601"/>
                <a:gd name="T9" fmla="*/ 2147483646 h 502"/>
                <a:gd name="T10" fmla="*/ 2147483646 w 601"/>
                <a:gd name="T11" fmla="*/ 2147483646 h 502"/>
                <a:gd name="T12" fmla="*/ 2147483646 w 601"/>
                <a:gd name="T13" fmla="*/ 2147483646 h 502"/>
                <a:gd name="T14" fmla="*/ 2147483646 w 601"/>
                <a:gd name="T15" fmla="*/ 2147483646 h 502"/>
                <a:gd name="T16" fmla="*/ 2147483646 w 601"/>
                <a:gd name="T17" fmla="*/ 2147483646 h 502"/>
                <a:gd name="T18" fmla="*/ 2147483646 w 601"/>
                <a:gd name="T19" fmla="*/ 2147483646 h 502"/>
                <a:gd name="T20" fmla="*/ 2147483646 w 601"/>
                <a:gd name="T21" fmla="*/ 2147483646 h 502"/>
                <a:gd name="T22" fmla="*/ 2147483646 w 601"/>
                <a:gd name="T23" fmla="*/ 2147483646 h 502"/>
                <a:gd name="T24" fmla="*/ 2147483646 w 601"/>
                <a:gd name="T25" fmla="*/ 2147483646 h 502"/>
                <a:gd name="T26" fmla="*/ 2147483646 w 601"/>
                <a:gd name="T27" fmla="*/ 2147483646 h 502"/>
                <a:gd name="T28" fmla="*/ 2147483646 w 601"/>
                <a:gd name="T29" fmla="*/ 2147483646 h 502"/>
                <a:gd name="T30" fmla="*/ 2147483646 w 601"/>
                <a:gd name="T31" fmla="*/ 2147483646 h 502"/>
                <a:gd name="T32" fmla="*/ 2147483646 w 601"/>
                <a:gd name="T33" fmla="*/ 2147483646 h 502"/>
                <a:gd name="T34" fmla="*/ 2147483646 w 601"/>
                <a:gd name="T35" fmla="*/ 2147483646 h 502"/>
                <a:gd name="T36" fmla="*/ 0 w 601"/>
                <a:gd name="T37" fmla="*/ 0 h 5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1" h="502">
                  <a:moveTo>
                    <a:pt x="0" y="0"/>
                  </a:moveTo>
                  <a:lnTo>
                    <a:pt x="0" y="82"/>
                  </a:lnTo>
                  <a:lnTo>
                    <a:pt x="100" y="87"/>
                  </a:lnTo>
                  <a:lnTo>
                    <a:pt x="101" y="484"/>
                  </a:lnTo>
                  <a:lnTo>
                    <a:pt x="213" y="501"/>
                  </a:lnTo>
                  <a:lnTo>
                    <a:pt x="239" y="457"/>
                  </a:lnTo>
                  <a:lnTo>
                    <a:pt x="406" y="461"/>
                  </a:lnTo>
                  <a:lnTo>
                    <a:pt x="432" y="400"/>
                  </a:lnTo>
                  <a:lnTo>
                    <a:pt x="510" y="376"/>
                  </a:lnTo>
                  <a:lnTo>
                    <a:pt x="513" y="349"/>
                  </a:lnTo>
                  <a:lnTo>
                    <a:pt x="537" y="305"/>
                  </a:lnTo>
                  <a:lnTo>
                    <a:pt x="573" y="300"/>
                  </a:lnTo>
                  <a:lnTo>
                    <a:pt x="600" y="276"/>
                  </a:lnTo>
                  <a:lnTo>
                    <a:pt x="600" y="195"/>
                  </a:lnTo>
                  <a:lnTo>
                    <a:pt x="600" y="90"/>
                  </a:lnTo>
                  <a:lnTo>
                    <a:pt x="523" y="90"/>
                  </a:lnTo>
                  <a:lnTo>
                    <a:pt x="475" y="54"/>
                  </a:lnTo>
                  <a:lnTo>
                    <a:pt x="468" y="5"/>
                  </a:lnTo>
                  <a:lnTo>
                    <a:pt x="0" y="0"/>
                  </a:lnTo>
                </a:path>
              </a:pathLst>
            </a:custGeom>
            <a:solidFill>
              <a:schemeClr val="tx2"/>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9" name="Freeform 57">
              <a:extLst>
                <a:ext uri="{FF2B5EF4-FFF2-40B4-BE49-F238E27FC236}">
                  <a16:creationId xmlns:a16="http://schemas.microsoft.com/office/drawing/2014/main" id="{1B7ED9AA-9B9A-B6AB-D7F8-E14072674B30}"/>
                </a:ext>
              </a:extLst>
            </p:cNvPr>
            <p:cNvSpPr>
              <a:spLocks/>
            </p:cNvSpPr>
            <p:nvPr/>
          </p:nvSpPr>
          <p:spPr bwMode="auto">
            <a:xfrm>
              <a:off x="7980532" y="2220914"/>
              <a:ext cx="636588" cy="515937"/>
            </a:xfrm>
            <a:custGeom>
              <a:avLst/>
              <a:gdLst>
                <a:gd name="T0" fmla="*/ 0 w 625"/>
                <a:gd name="T1" fmla="*/ 0 h 498"/>
                <a:gd name="T2" fmla="*/ 0 w 625"/>
                <a:gd name="T3" fmla="*/ 2147483646 h 498"/>
                <a:gd name="T4" fmla="*/ 2147483646 w 625"/>
                <a:gd name="T5" fmla="*/ 2147483646 h 498"/>
                <a:gd name="T6" fmla="*/ 2147483646 w 625"/>
                <a:gd name="T7" fmla="*/ 2147483646 h 498"/>
                <a:gd name="T8" fmla="*/ 2147483646 w 625"/>
                <a:gd name="T9" fmla="*/ 2147483646 h 498"/>
                <a:gd name="T10" fmla="*/ 2147483646 w 625"/>
                <a:gd name="T11" fmla="*/ 0 h 498"/>
                <a:gd name="T12" fmla="*/ 0 w 625"/>
                <a:gd name="T13" fmla="*/ 0 h 4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5" h="498">
                  <a:moveTo>
                    <a:pt x="0" y="0"/>
                  </a:moveTo>
                  <a:lnTo>
                    <a:pt x="0" y="492"/>
                  </a:lnTo>
                  <a:lnTo>
                    <a:pt x="624" y="497"/>
                  </a:lnTo>
                  <a:lnTo>
                    <a:pt x="624" y="189"/>
                  </a:lnTo>
                  <a:lnTo>
                    <a:pt x="444" y="193"/>
                  </a:lnTo>
                  <a:lnTo>
                    <a:pt x="444" y="0"/>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0" name="Freeform 58">
              <a:extLst>
                <a:ext uri="{FF2B5EF4-FFF2-40B4-BE49-F238E27FC236}">
                  <a16:creationId xmlns:a16="http://schemas.microsoft.com/office/drawing/2014/main" id="{3116077A-E8D7-1F0F-57BD-B285EF952D48}"/>
                </a:ext>
              </a:extLst>
            </p:cNvPr>
            <p:cNvSpPr>
              <a:spLocks/>
            </p:cNvSpPr>
            <p:nvPr/>
          </p:nvSpPr>
          <p:spPr bwMode="auto">
            <a:xfrm>
              <a:off x="9717258" y="3425825"/>
              <a:ext cx="733425" cy="495300"/>
            </a:xfrm>
            <a:custGeom>
              <a:avLst/>
              <a:gdLst>
                <a:gd name="T0" fmla="*/ 0 w 721"/>
                <a:gd name="T1" fmla="*/ 0 h 478"/>
                <a:gd name="T2" fmla="*/ 0 w 721"/>
                <a:gd name="T3" fmla="*/ 2147483646 h 478"/>
                <a:gd name="T4" fmla="*/ 2147483646 w 721"/>
                <a:gd name="T5" fmla="*/ 2147483646 h 478"/>
                <a:gd name="T6" fmla="*/ 2147483646 w 721"/>
                <a:gd name="T7" fmla="*/ 2147483646 h 478"/>
                <a:gd name="T8" fmla="*/ 2147483646 w 721"/>
                <a:gd name="T9" fmla="*/ 2147483646 h 478"/>
                <a:gd name="T10" fmla="*/ 2147483646 w 721"/>
                <a:gd name="T11" fmla="*/ 2147483646 h 478"/>
                <a:gd name="T12" fmla="*/ 2147483646 w 721"/>
                <a:gd name="T13" fmla="*/ 2147483646 h 478"/>
                <a:gd name="T14" fmla="*/ 2147483646 w 721"/>
                <a:gd name="T15" fmla="*/ 2147483646 h 478"/>
                <a:gd name="T16" fmla="*/ 2147483646 w 721"/>
                <a:gd name="T17" fmla="*/ 2147483646 h 478"/>
                <a:gd name="T18" fmla="*/ 2147483646 w 721"/>
                <a:gd name="T19" fmla="*/ 2147483646 h 478"/>
                <a:gd name="T20" fmla="*/ 2147483646 w 721"/>
                <a:gd name="T21" fmla="*/ 2147483646 h 478"/>
                <a:gd name="T22" fmla="*/ 2147483646 w 721"/>
                <a:gd name="T23" fmla="*/ 2147483646 h 478"/>
                <a:gd name="T24" fmla="*/ 2147483646 w 721"/>
                <a:gd name="T25" fmla="*/ 2147483646 h 478"/>
                <a:gd name="T26" fmla="*/ 2147483646 w 721"/>
                <a:gd name="T27" fmla="*/ 2147483646 h 478"/>
                <a:gd name="T28" fmla="*/ 2147483646 w 721"/>
                <a:gd name="T29" fmla="*/ 2147483646 h 478"/>
                <a:gd name="T30" fmla="*/ 0 w 721"/>
                <a:gd name="T31" fmla="*/ 0 h 4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1" h="478">
                  <a:moveTo>
                    <a:pt x="0" y="0"/>
                  </a:moveTo>
                  <a:lnTo>
                    <a:pt x="0" y="370"/>
                  </a:lnTo>
                  <a:lnTo>
                    <a:pt x="448" y="367"/>
                  </a:lnTo>
                  <a:lnTo>
                    <a:pt x="448" y="477"/>
                  </a:lnTo>
                  <a:lnTo>
                    <a:pt x="720" y="473"/>
                  </a:lnTo>
                  <a:lnTo>
                    <a:pt x="720" y="418"/>
                  </a:lnTo>
                  <a:lnTo>
                    <a:pt x="720" y="382"/>
                  </a:lnTo>
                  <a:lnTo>
                    <a:pt x="720" y="331"/>
                  </a:lnTo>
                  <a:lnTo>
                    <a:pt x="720" y="252"/>
                  </a:lnTo>
                  <a:lnTo>
                    <a:pt x="720" y="182"/>
                  </a:lnTo>
                  <a:lnTo>
                    <a:pt x="462" y="180"/>
                  </a:lnTo>
                  <a:lnTo>
                    <a:pt x="317" y="170"/>
                  </a:lnTo>
                  <a:lnTo>
                    <a:pt x="322" y="101"/>
                  </a:lnTo>
                  <a:lnTo>
                    <a:pt x="181" y="90"/>
                  </a:lnTo>
                  <a:lnTo>
                    <a:pt x="188" y="6"/>
                  </a:lnTo>
                  <a:lnTo>
                    <a:pt x="0" y="0"/>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1" name="Freeform 59">
              <a:extLst>
                <a:ext uri="{FF2B5EF4-FFF2-40B4-BE49-F238E27FC236}">
                  <a16:creationId xmlns:a16="http://schemas.microsoft.com/office/drawing/2014/main" id="{A546C0C9-A9E7-D026-9293-C756C97497CA}"/>
                </a:ext>
              </a:extLst>
            </p:cNvPr>
            <p:cNvSpPr>
              <a:spLocks/>
            </p:cNvSpPr>
            <p:nvPr/>
          </p:nvSpPr>
          <p:spPr bwMode="auto">
            <a:xfrm>
              <a:off x="10507832" y="4643438"/>
              <a:ext cx="368300" cy="398462"/>
            </a:xfrm>
            <a:custGeom>
              <a:avLst/>
              <a:gdLst>
                <a:gd name="T0" fmla="*/ 0 w 362"/>
                <a:gd name="T1" fmla="*/ 0 h 383"/>
                <a:gd name="T2" fmla="*/ 2147483646 w 362"/>
                <a:gd name="T3" fmla="*/ 2147483646 h 383"/>
                <a:gd name="T4" fmla="*/ 2147483646 w 362"/>
                <a:gd name="T5" fmla="*/ 2147483646 h 383"/>
                <a:gd name="T6" fmla="*/ 2147483646 w 362"/>
                <a:gd name="T7" fmla="*/ 2147483646 h 383"/>
                <a:gd name="T8" fmla="*/ 2147483646 w 362"/>
                <a:gd name="T9" fmla="*/ 2147483646 h 383"/>
                <a:gd name="T10" fmla="*/ 2147483646 w 362"/>
                <a:gd name="T11" fmla="*/ 2147483646 h 383"/>
                <a:gd name="T12" fmla="*/ 2147483646 w 362"/>
                <a:gd name="T13" fmla="*/ 2147483646 h 383"/>
                <a:gd name="T14" fmla="*/ 2147483646 w 362"/>
                <a:gd name="T15" fmla="*/ 2147483646 h 383"/>
                <a:gd name="T16" fmla="*/ 2147483646 w 362"/>
                <a:gd name="T17" fmla="*/ 2147483646 h 383"/>
                <a:gd name="T18" fmla="*/ 0 w 362"/>
                <a:gd name="T19" fmla="*/ 0 h 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2" h="383">
                  <a:moveTo>
                    <a:pt x="0" y="0"/>
                  </a:moveTo>
                  <a:lnTo>
                    <a:pt x="1" y="382"/>
                  </a:lnTo>
                  <a:lnTo>
                    <a:pt x="151" y="382"/>
                  </a:lnTo>
                  <a:lnTo>
                    <a:pt x="304" y="382"/>
                  </a:lnTo>
                  <a:lnTo>
                    <a:pt x="316" y="293"/>
                  </a:lnTo>
                  <a:lnTo>
                    <a:pt x="361" y="197"/>
                  </a:lnTo>
                  <a:lnTo>
                    <a:pt x="336" y="41"/>
                  </a:lnTo>
                  <a:lnTo>
                    <a:pt x="340" y="2"/>
                  </a:lnTo>
                  <a:lnTo>
                    <a:pt x="72" y="2"/>
                  </a:lnTo>
                  <a:lnTo>
                    <a:pt x="0" y="0"/>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2" name="Freeform 60">
              <a:extLst>
                <a:ext uri="{FF2B5EF4-FFF2-40B4-BE49-F238E27FC236}">
                  <a16:creationId xmlns:a16="http://schemas.microsoft.com/office/drawing/2014/main" id="{747DF874-C6AA-AD44-235A-6ADF2ACD1AE4}"/>
                </a:ext>
              </a:extLst>
            </p:cNvPr>
            <p:cNvSpPr>
              <a:spLocks/>
            </p:cNvSpPr>
            <p:nvPr/>
          </p:nvSpPr>
          <p:spPr bwMode="auto">
            <a:xfrm>
              <a:off x="8428207" y="3059114"/>
              <a:ext cx="685800" cy="363537"/>
            </a:xfrm>
            <a:custGeom>
              <a:avLst/>
              <a:gdLst>
                <a:gd name="T0" fmla="*/ 0 w 673"/>
                <a:gd name="T1" fmla="*/ 0 h 351"/>
                <a:gd name="T2" fmla="*/ 0 w 673"/>
                <a:gd name="T3" fmla="*/ 2147483646 h 351"/>
                <a:gd name="T4" fmla="*/ 0 w 673"/>
                <a:gd name="T5" fmla="*/ 2147483646 h 351"/>
                <a:gd name="T6" fmla="*/ 2147483646 w 673"/>
                <a:gd name="T7" fmla="*/ 2147483646 h 351"/>
                <a:gd name="T8" fmla="*/ 2147483646 w 673"/>
                <a:gd name="T9" fmla="*/ 2147483646 h 351"/>
                <a:gd name="T10" fmla="*/ 2147483646 w 673"/>
                <a:gd name="T11" fmla="*/ 2147483646 h 351"/>
                <a:gd name="T12" fmla="*/ 2147483646 w 673"/>
                <a:gd name="T13" fmla="*/ 2147483646 h 351"/>
                <a:gd name="T14" fmla="*/ 2147483646 w 673"/>
                <a:gd name="T15" fmla="*/ 0 h 351"/>
                <a:gd name="T16" fmla="*/ 2147483646 w 673"/>
                <a:gd name="T17" fmla="*/ 2147483646 h 351"/>
                <a:gd name="T18" fmla="*/ 0 w 673"/>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3" h="351">
                  <a:moveTo>
                    <a:pt x="0" y="0"/>
                  </a:moveTo>
                  <a:lnTo>
                    <a:pt x="0" y="78"/>
                  </a:lnTo>
                  <a:lnTo>
                    <a:pt x="0" y="346"/>
                  </a:lnTo>
                  <a:lnTo>
                    <a:pt x="458" y="349"/>
                  </a:lnTo>
                  <a:lnTo>
                    <a:pt x="549" y="350"/>
                  </a:lnTo>
                  <a:lnTo>
                    <a:pt x="549" y="268"/>
                  </a:lnTo>
                  <a:lnTo>
                    <a:pt x="672" y="268"/>
                  </a:lnTo>
                  <a:lnTo>
                    <a:pt x="672" y="0"/>
                  </a:lnTo>
                  <a:lnTo>
                    <a:pt x="187" y="1"/>
                  </a:lnTo>
                  <a:lnTo>
                    <a:pt x="0" y="0"/>
                  </a:lnTo>
                </a:path>
              </a:pathLst>
            </a:custGeom>
            <a:solidFill>
              <a:schemeClr val="tx2">
                <a:lumMod val="20000"/>
                <a:lumOff val="80000"/>
              </a:schemeClr>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 name="Freeform 61">
              <a:extLst>
                <a:ext uri="{FF2B5EF4-FFF2-40B4-BE49-F238E27FC236}">
                  <a16:creationId xmlns:a16="http://schemas.microsoft.com/office/drawing/2014/main" id="{D6CDB4F5-8786-24EB-DEE1-7E3B247C3B8C}"/>
                </a:ext>
              </a:extLst>
            </p:cNvPr>
            <p:cNvSpPr>
              <a:spLocks/>
            </p:cNvSpPr>
            <p:nvPr/>
          </p:nvSpPr>
          <p:spPr bwMode="auto">
            <a:xfrm>
              <a:off x="7878933" y="3884613"/>
              <a:ext cx="347663" cy="654050"/>
            </a:xfrm>
            <a:custGeom>
              <a:avLst/>
              <a:gdLst>
                <a:gd name="T0" fmla="*/ 0 w 341"/>
                <a:gd name="T1" fmla="*/ 2147483646 h 631"/>
                <a:gd name="T2" fmla="*/ 2147483646 w 341"/>
                <a:gd name="T3" fmla="*/ 2147483646 h 631"/>
                <a:gd name="T4" fmla="*/ 2147483646 w 341"/>
                <a:gd name="T5" fmla="*/ 2147483646 h 631"/>
                <a:gd name="T6" fmla="*/ 2147483646 w 341"/>
                <a:gd name="T7" fmla="*/ 2147483646 h 631"/>
                <a:gd name="T8" fmla="*/ 2147483646 w 341"/>
                <a:gd name="T9" fmla="*/ 2147483646 h 631"/>
                <a:gd name="T10" fmla="*/ 2147483646 w 341"/>
                <a:gd name="T11" fmla="*/ 2147483646 h 631"/>
                <a:gd name="T12" fmla="*/ 2147483646 w 341"/>
                <a:gd name="T13" fmla="*/ 2147483646 h 631"/>
                <a:gd name="T14" fmla="*/ 2147483646 w 341"/>
                <a:gd name="T15" fmla="*/ 2147483646 h 631"/>
                <a:gd name="T16" fmla="*/ 2147483646 w 341"/>
                <a:gd name="T17" fmla="*/ 2147483646 h 631"/>
                <a:gd name="T18" fmla="*/ 2147483646 w 341"/>
                <a:gd name="T19" fmla="*/ 2147483646 h 631"/>
                <a:gd name="T20" fmla="*/ 2147483646 w 341"/>
                <a:gd name="T21" fmla="*/ 0 h 631"/>
                <a:gd name="T22" fmla="*/ 2147483646 w 341"/>
                <a:gd name="T23" fmla="*/ 0 h 631"/>
                <a:gd name="T24" fmla="*/ 2147483646 w 341"/>
                <a:gd name="T25" fmla="*/ 2147483646 h 631"/>
                <a:gd name="T26" fmla="*/ 0 w 341"/>
                <a:gd name="T27" fmla="*/ 2147483646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1" h="631">
                  <a:moveTo>
                    <a:pt x="0" y="382"/>
                  </a:moveTo>
                  <a:lnTo>
                    <a:pt x="36" y="495"/>
                  </a:lnTo>
                  <a:lnTo>
                    <a:pt x="34" y="558"/>
                  </a:lnTo>
                  <a:lnTo>
                    <a:pt x="116" y="630"/>
                  </a:lnTo>
                  <a:lnTo>
                    <a:pt x="191" y="630"/>
                  </a:lnTo>
                  <a:lnTo>
                    <a:pt x="195" y="554"/>
                  </a:lnTo>
                  <a:lnTo>
                    <a:pt x="232" y="551"/>
                  </a:lnTo>
                  <a:lnTo>
                    <a:pt x="264" y="554"/>
                  </a:lnTo>
                  <a:lnTo>
                    <a:pt x="284" y="528"/>
                  </a:lnTo>
                  <a:lnTo>
                    <a:pt x="340" y="532"/>
                  </a:lnTo>
                  <a:lnTo>
                    <a:pt x="340" y="0"/>
                  </a:lnTo>
                  <a:lnTo>
                    <a:pt x="52" y="0"/>
                  </a:lnTo>
                  <a:lnTo>
                    <a:pt x="53" y="340"/>
                  </a:lnTo>
                  <a:lnTo>
                    <a:pt x="0" y="382"/>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4" name="Freeform 62">
              <a:extLst>
                <a:ext uri="{FF2B5EF4-FFF2-40B4-BE49-F238E27FC236}">
                  <a16:creationId xmlns:a16="http://schemas.microsoft.com/office/drawing/2014/main" id="{3E6C79FF-AC56-354F-E6FF-F0A729D0A787}"/>
                </a:ext>
              </a:extLst>
            </p:cNvPr>
            <p:cNvSpPr>
              <a:spLocks/>
            </p:cNvSpPr>
            <p:nvPr/>
          </p:nvSpPr>
          <p:spPr bwMode="auto">
            <a:xfrm>
              <a:off x="8129758" y="4808538"/>
              <a:ext cx="715963" cy="323850"/>
            </a:xfrm>
            <a:custGeom>
              <a:avLst/>
              <a:gdLst>
                <a:gd name="T0" fmla="*/ 0 w 702"/>
                <a:gd name="T1" fmla="*/ 2147483646 h 313"/>
                <a:gd name="T2" fmla="*/ 2147483646 w 702"/>
                <a:gd name="T3" fmla="*/ 2147483646 h 313"/>
                <a:gd name="T4" fmla="*/ 2147483646 w 702"/>
                <a:gd name="T5" fmla="*/ 2147483646 h 313"/>
                <a:gd name="T6" fmla="*/ 2147483646 w 702"/>
                <a:gd name="T7" fmla="*/ 2147483646 h 313"/>
                <a:gd name="T8" fmla="*/ 2147483646 w 702"/>
                <a:gd name="T9" fmla="*/ 2147483646 h 313"/>
                <a:gd name="T10" fmla="*/ 2147483646 w 702"/>
                <a:gd name="T11" fmla="*/ 2147483646 h 313"/>
                <a:gd name="T12" fmla="*/ 2147483646 w 702"/>
                <a:gd name="T13" fmla="*/ 2147483646 h 313"/>
                <a:gd name="T14" fmla="*/ 2147483646 w 702"/>
                <a:gd name="T15" fmla="*/ 0 h 313"/>
                <a:gd name="T16" fmla="*/ 2147483646 w 702"/>
                <a:gd name="T17" fmla="*/ 2147483646 h 313"/>
                <a:gd name="T18" fmla="*/ 0 w 702"/>
                <a:gd name="T19" fmla="*/ 2147483646 h 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2" h="313">
                  <a:moveTo>
                    <a:pt x="0" y="2"/>
                  </a:moveTo>
                  <a:lnTo>
                    <a:pt x="18" y="236"/>
                  </a:lnTo>
                  <a:lnTo>
                    <a:pt x="30" y="310"/>
                  </a:lnTo>
                  <a:lnTo>
                    <a:pt x="440" y="312"/>
                  </a:lnTo>
                  <a:lnTo>
                    <a:pt x="440" y="183"/>
                  </a:lnTo>
                  <a:lnTo>
                    <a:pt x="701" y="184"/>
                  </a:lnTo>
                  <a:lnTo>
                    <a:pt x="701" y="101"/>
                  </a:lnTo>
                  <a:lnTo>
                    <a:pt x="701" y="0"/>
                  </a:lnTo>
                  <a:lnTo>
                    <a:pt x="245" y="4"/>
                  </a:lnTo>
                  <a:lnTo>
                    <a:pt x="0" y="2"/>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5" name="Freeform 63">
              <a:extLst>
                <a:ext uri="{FF2B5EF4-FFF2-40B4-BE49-F238E27FC236}">
                  <a16:creationId xmlns:a16="http://schemas.microsoft.com/office/drawing/2014/main" id="{F710437D-F9F1-F556-A0E0-3A5FE0679848}"/>
                </a:ext>
              </a:extLst>
            </p:cNvPr>
            <p:cNvSpPr>
              <a:spLocks/>
            </p:cNvSpPr>
            <p:nvPr/>
          </p:nvSpPr>
          <p:spPr bwMode="auto">
            <a:xfrm>
              <a:off x="9115596" y="2109788"/>
              <a:ext cx="815975" cy="463550"/>
            </a:xfrm>
            <a:custGeom>
              <a:avLst/>
              <a:gdLst>
                <a:gd name="T0" fmla="*/ 0 w 801"/>
                <a:gd name="T1" fmla="*/ 2147483646 h 446"/>
                <a:gd name="T2" fmla="*/ 0 w 801"/>
                <a:gd name="T3" fmla="*/ 2147483646 h 446"/>
                <a:gd name="T4" fmla="*/ 2147483646 w 801"/>
                <a:gd name="T5" fmla="*/ 2147483646 h 446"/>
                <a:gd name="T6" fmla="*/ 2147483646 w 801"/>
                <a:gd name="T7" fmla="*/ 2147483646 h 446"/>
                <a:gd name="T8" fmla="*/ 2147483646 w 801"/>
                <a:gd name="T9" fmla="*/ 2147483646 h 446"/>
                <a:gd name="T10" fmla="*/ 2147483646 w 801"/>
                <a:gd name="T11" fmla="*/ 2147483646 h 446"/>
                <a:gd name="T12" fmla="*/ 2147483646 w 801"/>
                <a:gd name="T13" fmla="*/ 2147483646 h 446"/>
                <a:gd name="T14" fmla="*/ 2147483646 w 801"/>
                <a:gd name="T15" fmla="*/ 2147483646 h 446"/>
                <a:gd name="T16" fmla="*/ 2147483646 w 801"/>
                <a:gd name="T17" fmla="*/ 2147483646 h 446"/>
                <a:gd name="T18" fmla="*/ 2147483646 w 801"/>
                <a:gd name="T19" fmla="*/ 2147483646 h 446"/>
                <a:gd name="T20" fmla="*/ 2147483646 w 801"/>
                <a:gd name="T21" fmla="*/ 2147483646 h 446"/>
                <a:gd name="T22" fmla="*/ 2147483646 w 801"/>
                <a:gd name="T23" fmla="*/ 2147483646 h 446"/>
                <a:gd name="T24" fmla="*/ 2147483646 w 801"/>
                <a:gd name="T25" fmla="*/ 0 h 446"/>
                <a:gd name="T26" fmla="*/ 2147483646 w 801"/>
                <a:gd name="T27" fmla="*/ 2147483646 h 446"/>
                <a:gd name="T28" fmla="*/ 2147483646 w 801"/>
                <a:gd name="T29" fmla="*/ 2147483646 h 446"/>
                <a:gd name="T30" fmla="*/ 0 w 801"/>
                <a:gd name="T31" fmla="*/ 2147483646 h 4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1" h="446">
                  <a:moveTo>
                    <a:pt x="0" y="299"/>
                  </a:moveTo>
                  <a:lnTo>
                    <a:pt x="0" y="410"/>
                  </a:lnTo>
                  <a:lnTo>
                    <a:pt x="537" y="410"/>
                  </a:lnTo>
                  <a:lnTo>
                    <a:pt x="537" y="445"/>
                  </a:lnTo>
                  <a:lnTo>
                    <a:pt x="632" y="445"/>
                  </a:lnTo>
                  <a:lnTo>
                    <a:pt x="632" y="407"/>
                  </a:lnTo>
                  <a:lnTo>
                    <a:pt x="732" y="407"/>
                  </a:lnTo>
                  <a:lnTo>
                    <a:pt x="732" y="370"/>
                  </a:lnTo>
                  <a:lnTo>
                    <a:pt x="800" y="370"/>
                  </a:lnTo>
                  <a:lnTo>
                    <a:pt x="800" y="256"/>
                  </a:lnTo>
                  <a:lnTo>
                    <a:pt x="713" y="193"/>
                  </a:lnTo>
                  <a:lnTo>
                    <a:pt x="622" y="153"/>
                  </a:lnTo>
                  <a:lnTo>
                    <a:pt x="43" y="0"/>
                  </a:lnTo>
                  <a:lnTo>
                    <a:pt x="42" y="100"/>
                  </a:lnTo>
                  <a:lnTo>
                    <a:pt x="44" y="299"/>
                  </a:lnTo>
                  <a:lnTo>
                    <a:pt x="0" y="299"/>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6" name="Freeform 64">
              <a:extLst>
                <a:ext uri="{FF2B5EF4-FFF2-40B4-BE49-F238E27FC236}">
                  <a16:creationId xmlns:a16="http://schemas.microsoft.com/office/drawing/2014/main" id="{D59D29A1-C41C-C1AE-C3BA-5F5D9451B4DC}"/>
                </a:ext>
              </a:extLst>
            </p:cNvPr>
            <p:cNvSpPr>
              <a:spLocks/>
            </p:cNvSpPr>
            <p:nvPr/>
          </p:nvSpPr>
          <p:spPr bwMode="auto">
            <a:xfrm>
              <a:off x="10034758" y="5770564"/>
              <a:ext cx="360363" cy="350837"/>
            </a:xfrm>
            <a:custGeom>
              <a:avLst/>
              <a:gdLst>
                <a:gd name="T0" fmla="*/ 0 w 354"/>
                <a:gd name="T1" fmla="*/ 0 h 338"/>
                <a:gd name="T2" fmla="*/ 2147483646 w 354"/>
                <a:gd name="T3" fmla="*/ 2147483646 h 338"/>
                <a:gd name="T4" fmla="*/ 2147483646 w 354"/>
                <a:gd name="T5" fmla="*/ 2147483646 h 338"/>
                <a:gd name="T6" fmla="*/ 2147483646 w 354"/>
                <a:gd name="T7" fmla="*/ 2147483646 h 338"/>
                <a:gd name="T8" fmla="*/ 2147483646 w 354"/>
                <a:gd name="T9" fmla="*/ 2147483646 h 338"/>
                <a:gd name="T10" fmla="*/ 2147483646 w 354"/>
                <a:gd name="T11" fmla="*/ 0 h 338"/>
                <a:gd name="T12" fmla="*/ 2147483646 w 354"/>
                <a:gd name="T13" fmla="*/ 0 h 338"/>
                <a:gd name="T14" fmla="*/ 0 w 354"/>
                <a:gd name="T15" fmla="*/ 0 h 3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4" h="338">
                  <a:moveTo>
                    <a:pt x="0" y="0"/>
                  </a:moveTo>
                  <a:lnTo>
                    <a:pt x="1" y="337"/>
                  </a:lnTo>
                  <a:lnTo>
                    <a:pt x="55" y="337"/>
                  </a:lnTo>
                  <a:lnTo>
                    <a:pt x="353" y="335"/>
                  </a:lnTo>
                  <a:lnTo>
                    <a:pt x="353" y="217"/>
                  </a:lnTo>
                  <a:lnTo>
                    <a:pt x="352" y="0"/>
                  </a:lnTo>
                  <a:lnTo>
                    <a:pt x="177" y="0"/>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7" name="Freeform 65">
              <a:extLst>
                <a:ext uri="{FF2B5EF4-FFF2-40B4-BE49-F238E27FC236}">
                  <a16:creationId xmlns:a16="http://schemas.microsoft.com/office/drawing/2014/main" id="{9DEA4F68-EADA-014C-9FA0-155370AB6090}"/>
                </a:ext>
              </a:extLst>
            </p:cNvPr>
            <p:cNvSpPr>
              <a:spLocks/>
            </p:cNvSpPr>
            <p:nvPr/>
          </p:nvSpPr>
          <p:spPr bwMode="auto">
            <a:xfrm>
              <a:off x="7626520" y="2216150"/>
              <a:ext cx="355600" cy="515938"/>
            </a:xfrm>
            <a:custGeom>
              <a:avLst/>
              <a:gdLst>
                <a:gd name="T0" fmla="*/ 0 w 349"/>
                <a:gd name="T1" fmla="*/ 2147483646 h 497"/>
                <a:gd name="T2" fmla="*/ 2147483646 w 349"/>
                <a:gd name="T3" fmla="*/ 2147483646 h 497"/>
                <a:gd name="T4" fmla="*/ 2147483646 w 349"/>
                <a:gd name="T5" fmla="*/ 2147483646 h 497"/>
                <a:gd name="T6" fmla="*/ 2147483646 w 349"/>
                <a:gd name="T7" fmla="*/ 0 h 497"/>
                <a:gd name="T8" fmla="*/ 0 w 349"/>
                <a:gd name="T9" fmla="*/ 2147483646 h 4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 h="497">
                  <a:moveTo>
                    <a:pt x="0" y="4"/>
                  </a:moveTo>
                  <a:lnTo>
                    <a:pt x="1" y="496"/>
                  </a:lnTo>
                  <a:lnTo>
                    <a:pt x="348" y="492"/>
                  </a:lnTo>
                  <a:lnTo>
                    <a:pt x="348" y="0"/>
                  </a:lnTo>
                  <a:lnTo>
                    <a:pt x="0" y="4"/>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8" name="Freeform 66">
              <a:extLst>
                <a:ext uri="{FF2B5EF4-FFF2-40B4-BE49-F238E27FC236}">
                  <a16:creationId xmlns:a16="http://schemas.microsoft.com/office/drawing/2014/main" id="{51C15FDA-6B0F-B90A-F088-B1A0ED302427}"/>
                </a:ext>
              </a:extLst>
            </p:cNvPr>
            <p:cNvSpPr>
              <a:spLocks/>
            </p:cNvSpPr>
            <p:nvPr/>
          </p:nvSpPr>
          <p:spPr bwMode="auto">
            <a:xfrm>
              <a:off x="10344321" y="5037138"/>
              <a:ext cx="236537" cy="360362"/>
            </a:xfrm>
            <a:custGeom>
              <a:avLst/>
              <a:gdLst>
                <a:gd name="T0" fmla="*/ 0 w 233"/>
                <a:gd name="T1" fmla="*/ 2147483646 h 347"/>
                <a:gd name="T2" fmla="*/ 0 w 233"/>
                <a:gd name="T3" fmla="*/ 2147483646 h 347"/>
                <a:gd name="T4" fmla="*/ 2147483646 w 233"/>
                <a:gd name="T5" fmla="*/ 2147483646 h 347"/>
                <a:gd name="T6" fmla="*/ 2147483646 w 233"/>
                <a:gd name="T7" fmla="*/ 2147483646 h 347"/>
                <a:gd name="T8" fmla="*/ 2147483646 w 233"/>
                <a:gd name="T9" fmla="*/ 0 h 347"/>
                <a:gd name="T10" fmla="*/ 0 w 233"/>
                <a:gd name="T11" fmla="*/ 2147483646 h 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3" h="347">
                  <a:moveTo>
                    <a:pt x="0" y="2"/>
                  </a:moveTo>
                  <a:lnTo>
                    <a:pt x="0" y="346"/>
                  </a:lnTo>
                  <a:lnTo>
                    <a:pt x="232" y="345"/>
                  </a:lnTo>
                  <a:lnTo>
                    <a:pt x="232" y="2"/>
                  </a:lnTo>
                  <a:lnTo>
                    <a:pt x="183" y="0"/>
                  </a:lnTo>
                  <a:lnTo>
                    <a:pt x="0" y="2"/>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9" name="Freeform 67">
              <a:extLst>
                <a:ext uri="{FF2B5EF4-FFF2-40B4-BE49-F238E27FC236}">
                  <a16:creationId xmlns:a16="http://schemas.microsoft.com/office/drawing/2014/main" id="{7A16C766-8867-49AF-4D8E-D15E4AD53506}"/>
                </a:ext>
              </a:extLst>
            </p:cNvPr>
            <p:cNvSpPr>
              <a:spLocks/>
            </p:cNvSpPr>
            <p:nvPr/>
          </p:nvSpPr>
          <p:spPr bwMode="auto">
            <a:xfrm>
              <a:off x="10237957" y="5391150"/>
              <a:ext cx="342900" cy="382588"/>
            </a:xfrm>
            <a:custGeom>
              <a:avLst/>
              <a:gdLst>
                <a:gd name="T0" fmla="*/ 2147483646 w 338"/>
                <a:gd name="T1" fmla="*/ 2147483646 h 368"/>
                <a:gd name="T2" fmla="*/ 0 w 338"/>
                <a:gd name="T3" fmla="*/ 2147483646 h 368"/>
                <a:gd name="T4" fmla="*/ 2147483646 w 338"/>
                <a:gd name="T5" fmla="*/ 2147483646 h 368"/>
                <a:gd name="T6" fmla="*/ 2147483646 w 338"/>
                <a:gd name="T7" fmla="*/ 2147483646 h 368"/>
                <a:gd name="T8" fmla="*/ 2147483646 w 338"/>
                <a:gd name="T9" fmla="*/ 0 h 368"/>
                <a:gd name="T10" fmla="*/ 2147483646 w 338"/>
                <a:gd name="T11" fmla="*/ 2147483646 h 368"/>
                <a:gd name="T12" fmla="*/ 2147483646 w 338"/>
                <a:gd name="T13" fmla="*/ 2147483646 h 3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8" h="368">
                  <a:moveTo>
                    <a:pt x="1" y="4"/>
                  </a:moveTo>
                  <a:lnTo>
                    <a:pt x="0" y="366"/>
                  </a:lnTo>
                  <a:lnTo>
                    <a:pt x="164" y="367"/>
                  </a:lnTo>
                  <a:lnTo>
                    <a:pt x="337" y="366"/>
                  </a:lnTo>
                  <a:lnTo>
                    <a:pt x="337" y="0"/>
                  </a:lnTo>
                  <a:lnTo>
                    <a:pt x="88" y="4"/>
                  </a:lnTo>
                  <a:lnTo>
                    <a:pt x="1" y="4"/>
                  </a:lnTo>
                </a:path>
              </a:pathLst>
            </a:custGeom>
            <a:solidFill>
              <a:schemeClr val="tx2"/>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0" name="Freeform 68">
              <a:extLst>
                <a:ext uri="{FF2B5EF4-FFF2-40B4-BE49-F238E27FC236}">
                  <a16:creationId xmlns:a16="http://schemas.microsoft.com/office/drawing/2014/main" id="{1E8ED350-D999-F59B-4425-593908462007}"/>
                </a:ext>
              </a:extLst>
            </p:cNvPr>
            <p:cNvSpPr>
              <a:spLocks/>
            </p:cNvSpPr>
            <p:nvPr/>
          </p:nvSpPr>
          <p:spPr bwMode="auto">
            <a:xfrm>
              <a:off x="9723608" y="3806826"/>
              <a:ext cx="454025" cy="461963"/>
            </a:xfrm>
            <a:custGeom>
              <a:avLst/>
              <a:gdLst>
                <a:gd name="T0" fmla="*/ 0 w 446"/>
                <a:gd name="T1" fmla="*/ 2147483646 h 446"/>
                <a:gd name="T2" fmla="*/ 2147483646 w 446"/>
                <a:gd name="T3" fmla="*/ 2147483646 h 446"/>
                <a:gd name="T4" fmla="*/ 2147483646 w 446"/>
                <a:gd name="T5" fmla="*/ 2147483646 h 446"/>
                <a:gd name="T6" fmla="*/ 2147483646 w 446"/>
                <a:gd name="T7" fmla="*/ 2147483646 h 446"/>
                <a:gd name="T8" fmla="*/ 2147483646 w 446"/>
                <a:gd name="T9" fmla="*/ 2147483646 h 446"/>
                <a:gd name="T10" fmla="*/ 2147483646 w 446"/>
                <a:gd name="T11" fmla="*/ 2147483646 h 446"/>
                <a:gd name="T12" fmla="*/ 2147483646 w 446"/>
                <a:gd name="T13" fmla="*/ 0 h 446"/>
                <a:gd name="T14" fmla="*/ 0 w 446"/>
                <a:gd name="T15" fmla="*/ 2147483646 h 4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6" h="446">
                  <a:moveTo>
                    <a:pt x="0" y="1"/>
                  </a:moveTo>
                  <a:lnTo>
                    <a:pt x="1" y="445"/>
                  </a:lnTo>
                  <a:lnTo>
                    <a:pt x="241" y="445"/>
                  </a:lnTo>
                  <a:lnTo>
                    <a:pt x="353" y="445"/>
                  </a:lnTo>
                  <a:lnTo>
                    <a:pt x="353" y="106"/>
                  </a:lnTo>
                  <a:lnTo>
                    <a:pt x="445" y="101"/>
                  </a:lnTo>
                  <a:lnTo>
                    <a:pt x="445" y="0"/>
                  </a:lnTo>
                  <a:lnTo>
                    <a:pt x="0" y="1"/>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1" name="Freeform 69">
              <a:extLst>
                <a:ext uri="{FF2B5EF4-FFF2-40B4-BE49-F238E27FC236}">
                  <a16:creationId xmlns:a16="http://schemas.microsoft.com/office/drawing/2014/main" id="{9E3B5874-2FB3-ACC0-C4F4-B1D3B3443633}"/>
                </a:ext>
              </a:extLst>
            </p:cNvPr>
            <p:cNvSpPr>
              <a:spLocks/>
            </p:cNvSpPr>
            <p:nvPr/>
          </p:nvSpPr>
          <p:spPr bwMode="auto">
            <a:xfrm>
              <a:off x="9418807" y="4267201"/>
              <a:ext cx="539750" cy="269875"/>
            </a:xfrm>
            <a:custGeom>
              <a:avLst/>
              <a:gdLst>
                <a:gd name="T0" fmla="*/ 0 w 529"/>
                <a:gd name="T1" fmla="*/ 0 h 260"/>
                <a:gd name="T2" fmla="*/ 2147483646 w 529"/>
                <a:gd name="T3" fmla="*/ 2147483646 h 260"/>
                <a:gd name="T4" fmla="*/ 2147483646 w 529"/>
                <a:gd name="T5" fmla="*/ 2147483646 h 260"/>
                <a:gd name="T6" fmla="*/ 2147483646 w 529"/>
                <a:gd name="T7" fmla="*/ 2147483646 h 260"/>
                <a:gd name="T8" fmla="*/ 2147483646 w 529"/>
                <a:gd name="T9" fmla="*/ 0 h 260"/>
                <a:gd name="T10" fmla="*/ 2147483646 w 529"/>
                <a:gd name="T11" fmla="*/ 2147483646 h 260"/>
                <a:gd name="T12" fmla="*/ 0 w 529"/>
                <a:gd name="T13" fmla="*/ 0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9" h="260">
                  <a:moveTo>
                    <a:pt x="0" y="0"/>
                  </a:moveTo>
                  <a:lnTo>
                    <a:pt x="1" y="254"/>
                  </a:lnTo>
                  <a:lnTo>
                    <a:pt x="308" y="259"/>
                  </a:lnTo>
                  <a:lnTo>
                    <a:pt x="528" y="257"/>
                  </a:lnTo>
                  <a:lnTo>
                    <a:pt x="528" y="0"/>
                  </a:lnTo>
                  <a:lnTo>
                    <a:pt x="272" y="4"/>
                  </a:lnTo>
                  <a:lnTo>
                    <a:pt x="0" y="0"/>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2" name="Freeform 70">
              <a:extLst>
                <a:ext uri="{FF2B5EF4-FFF2-40B4-BE49-F238E27FC236}">
                  <a16:creationId xmlns:a16="http://schemas.microsoft.com/office/drawing/2014/main" id="{90313FDE-2F93-BC03-8B2E-912CFEAA5C95}"/>
                </a:ext>
              </a:extLst>
            </p:cNvPr>
            <p:cNvSpPr>
              <a:spLocks/>
            </p:cNvSpPr>
            <p:nvPr/>
          </p:nvSpPr>
          <p:spPr bwMode="auto">
            <a:xfrm>
              <a:off x="8844133" y="3802063"/>
              <a:ext cx="498475" cy="469900"/>
            </a:xfrm>
            <a:custGeom>
              <a:avLst/>
              <a:gdLst>
                <a:gd name="T0" fmla="*/ 0 w 489"/>
                <a:gd name="T1" fmla="*/ 0 h 454"/>
                <a:gd name="T2" fmla="*/ 0 w 489"/>
                <a:gd name="T3" fmla="*/ 2147483646 h 454"/>
                <a:gd name="T4" fmla="*/ 0 w 489"/>
                <a:gd name="T5" fmla="*/ 2147483646 h 454"/>
                <a:gd name="T6" fmla="*/ 2147483646 w 489"/>
                <a:gd name="T7" fmla="*/ 2147483646 h 454"/>
                <a:gd name="T8" fmla="*/ 2147483646 w 489"/>
                <a:gd name="T9" fmla="*/ 2147483646 h 454"/>
                <a:gd name="T10" fmla="*/ 2147483646 w 489"/>
                <a:gd name="T11" fmla="*/ 2147483646 h 454"/>
                <a:gd name="T12" fmla="*/ 2147483646 w 489"/>
                <a:gd name="T13" fmla="*/ 2147483646 h 454"/>
                <a:gd name="T14" fmla="*/ 2147483646 w 489"/>
                <a:gd name="T15" fmla="*/ 2147483646 h 454"/>
                <a:gd name="T16" fmla="*/ 0 w 489"/>
                <a:gd name="T17" fmla="*/ 0 h 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9" h="454">
                  <a:moveTo>
                    <a:pt x="0" y="0"/>
                  </a:moveTo>
                  <a:lnTo>
                    <a:pt x="0" y="260"/>
                  </a:lnTo>
                  <a:lnTo>
                    <a:pt x="0" y="449"/>
                  </a:lnTo>
                  <a:lnTo>
                    <a:pt x="356" y="453"/>
                  </a:lnTo>
                  <a:lnTo>
                    <a:pt x="488" y="452"/>
                  </a:lnTo>
                  <a:lnTo>
                    <a:pt x="488" y="173"/>
                  </a:lnTo>
                  <a:lnTo>
                    <a:pt x="404" y="177"/>
                  </a:lnTo>
                  <a:lnTo>
                    <a:pt x="404" y="4"/>
                  </a:lnTo>
                  <a:lnTo>
                    <a:pt x="0" y="0"/>
                  </a:lnTo>
                </a:path>
              </a:pathLst>
            </a:custGeom>
            <a:solidFill>
              <a:schemeClr val="bg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3" name="Freeform 71">
              <a:extLst>
                <a:ext uri="{FF2B5EF4-FFF2-40B4-BE49-F238E27FC236}">
                  <a16:creationId xmlns:a16="http://schemas.microsoft.com/office/drawing/2014/main" id="{A2C2141A-1626-A489-3EB7-667167BE419F}"/>
                </a:ext>
              </a:extLst>
            </p:cNvPr>
            <p:cNvSpPr>
              <a:spLocks/>
            </p:cNvSpPr>
            <p:nvPr/>
          </p:nvSpPr>
          <p:spPr bwMode="auto">
            <a:xfrm>
              <a:off x="10212558" y="4268788"/>
              <a:ext cx="219075" cy="400050"/>
            </a:xfrm>
            <a:custGeom>
              <a:avLst/>
              <a:gdLst>
                <a:gd name="T0" fmla="*/ 2147483646 w 215"/>
                <a:gd name="T1" fmla="*/ 2147483646 h 386"/>
                <a:gd name="T2" fmla="*/ 2147483646 w 215"/>
                <a:gd name="T3" fmla="*/ 2147483646 h 386"/>
                <a:gd name="T4" fmla="*/ 2147483646 w 215"/>
                <a:gd name="T5" fmla="*/ 2147483646 h 386"/>
                <a:gd name="T6" fmla="*/ 2147483646 w 215"/>
                <a:gd name="T7" fmla="*/ 2147483646 h 386"/>
                <a:gd name="T8" fmla="*/ 2147483646 w 215"/>
                <a:gd name="T9" fmla="*/ 2147483646 h 386"/>
                <a:gd name="T10" fmla="*/ 2147483646 w 215"/>
                <a:gd name="T11" fmla="*/ 2147483646 h 386"/>
                <a:gd name="T12" fmla="*/ 2147483646 w 215"/>
                <a:gd name="T13" fmla="*/ 2147483646 h 386"/>
                <a:gd name="T14" fmla="*/ 2147483646 w 215"/>
                <a:gd name="T15" fmla="*/ 2147483646 h 386"/>
                <a:gd name="T16" fmla="*/ 2147483646 w 215"/>
                <a:gd name="T17" fmla="*/ 2147483646 h 386"/>
                <a:gd name="T18" fmla="*/ 2147483646 w 215"/>
                <a:gd name="T19" fmla="*/ 2147483646 h 386"/>
                <a:gd name="T20" fmla="*/ 2147483646 w 215"/>
                <a:gd name="T21" fmla="*/ 2147483646 h 386"/>
                <a:gd name="T22" fmla="*/ 2147483646 w 215"/>
                <a:gd name="T23" fmla="*/ 2147483646 h 386"/>
                <a:gd name="T24" fmla="*/ 2147483646 w 215"/>
                <a:gd name="T25" fmla="*/ 2147483646 h 386"/>
                <a:gd name="T26" fmla="*/ 2147483646 w 215"/>
                <a:gd name="T27" fmla="*/ 2147483646 h 386"/>
                <a:gd name="T28" fmla="*/ 2147483646 w 215"/>
                <a:gd name="T29" fmla="*/ 2147483646 h 386"/>
                <a:gd name="T30" fmla="*/ 2147483646 w 215"/>
                <a:gd name="T31" fmla="*/ 2147483646 h 386"/>
                <a:gd name="T32" fmla="*/ 2147483646 w 215"/>
                <a:gd name="T33" fmla="*/ 2147483646 h 386"/>
                <a:gd name="T34" fmla="*/ 2147483646 w 215"/>
                <a:gd name="T35" fmla="*/ 2147483646 h 386"/>
                <a:gd name="T36" fmla="*/ 2147483646 w 215"/>
                <a:gd name="T37" fmla="*/ 2147483646 h 386"/>
                <a:gd name="T38" fmla="*/ 2147483646 w 215"/>
                <a:gd name="T39" fmla="*/ 2147483646 h 386"/>
                <a:gd name="T40" fmla="*/ 2147483646 w 215"/>
                <a:gd name="T41" fmla="*/ 2147483646 h 386"/>
                <a:gd name="T42" fmla="*/ 2147483646 w 215"/>
                <a:gd name="T43" fmla="*/ 2147483646 h 386"/>
                <a:gd name="T44" fmla="*/ 2147483646 w 215"/>
                <a:gd name="T45" fmla="*/ 2147483646 h 386"/>
                <a:gd name="T46" fmla="*/ 2147483646 w 215"/>
                <a:gd name="T47" fmla="*/ 2147483646 h 386"/>
                <a:gd name="T48" fmla="*/ 2147483646 w 215"/>
                <a:gd name="T49" fmla="*/ 2147483646 h 386"/>
                <a:gd name="T50" fmla="*/ 2147483646 w 215"/>
                <a:gd name="T51" fmla="*/ 2147483646 h 386"/>
                <a:gd name="T52" fmla="*/ 2147483646 w 215"/>
                <a:gd name="T53" fmla="*/ 2147483646 h 386"/>
                <a:gd name="T54" fmla="*/ 2147483646 w 215"/>
                <a:gd name="T55" fmla="*/ 2147483646 h 386"/>
                <a:gd name="T56" fmla="*/ 2147483646 w 215"/>
                <a:gd name="T57" fmla="*/ 2147483646 h 386"/>
                <a:gd name="T58" fmla="*/ 2147483646 w 215"/>
                <a:gd name="T59" fmla="*/ 2147483646 h 386"/>
                <a:gd name="T60" fmla="*/ 2147483646 w 215"/>
                <a:gd name="T61" fmla="*/ 2147483646 h 386"/>
                <a:gd name="T62" fmla="*/ 2147483646 w 215"/>
                <a:gd name="T63" fmla="*/ 2147483646 h 386"/>
                <a:gd name="T64" fmla="*/ 2147483646 w 215"/>
                <a:gd name="T65" fmla="*/ 2147483646 h 386"/>
                <a:gd name="T66" fmla="*/ 2147483646 w 215"/>
                <a:gd name="T67" fmla="*/ 2147483646 h 386"/>
                <a:gd name="T68" fmla="*/ 2147483646 w 215"/>
                <a:gd name="T69" fmla="*/ 2147483646 h 386"/>
                <a:gd name="T70" fmla="*/ 2147483646 w 215"/>
                <a:gd name="T71" fmla="*/ 2147483646 h 386"/>
                <a:gd name="T72" fmla="*/ 2147483646 w 215"/>
                <a:gd name="T73" fmla="*/ 2147483646 h 386"/>
                <a:gd name="T74" fmla="*/ 2147483646 w 215"/>
                <a:gd name="T75" fmla="*/ 2147483646 h 386"/>
                <a:gd name="T76" fmla="*/ 2147483646 w 215"/>
                <a:gd name="T77" fmla="*/ 2147483646 h 386"/>
                <a:gd name="T78" fmla="*/ 2147483646 w 215"/>
                <a:gd name="T79" fmla="*/ 2147483646 h 386"/>
                <a:gd name="T80" fmla="*/ 2147483646 w 215"/>
                <a:gd name="T81" fmla="*/ 2147483646 h 386"/>
                <a:gd name="T82" fmla="*/ 2147483646 w 215"/>
                <a:gd name="T83" fmla="*/ 2147483646 h 386"/>
                <a:gd name="T84" fmla="*/ 2147483646 w 215"/>
                <a:gd name="T85" fmla="*/ 2147483646 h 386"/>
                <a:gd name="T86" fmla="*/ 2147483646 w 215"/>
                <a:gd name="T87" fmla="*/ 2147483646 h 386"/>
                <a:gd name="T88" fmla="*/ 2147483646 w 215"/>
                <a:gd name="T89" fmla="*/ 2147483646 h 386"/>
                <a:gd name="T90" fmla="*/ 2147483646 w 215"/>
                <a:gd name="T91" fmla="*/ 2147483646 h 386"/>
                <a:gd name="T92" fmla="*/ 2147483646 w 215"/>
                <a:gd name="T93" fmla="*/ 2147483646 h 386"/>
                <a:gd name="T94" fmla="*/ 2147483646 w 215"/>
                <a:gd name="T95" fmla="*/ 0 h 3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5" h="386">
                  <a:moveTo>
                    <a:pt x="60" y="1"/>
                  </a:moveTo>
                  <a:lnTo>
                    <a:pt x="45" y="5"/>
                  </a:lnTo>
                  <a:lnTo>
                    <a:pt x="34" y="10"/>
                  </a:lnTo>
                  <a:lnTo>
                    <a:pt x="31" y="20"/>
                  </a:lnTo>
                  <a:lnTo>
                    <a:pt x="30" y="31"/>
                  </a:lnTo>
                  <a:lnTo>
                    <a:pt x="37" y="33"/>
                  </a:lnTo>
                  <a:lnTo>
                    <a:pt x="37" y="38"/>
                  </a:lnTo>
                  <a:lnTo>
                    <a:pt x="40" y="41"/>
                  </a:lnTo>
                  <a:lnTo>
                    <a:pt x="43" y="42"/>
                  </a:lnTo>
                  <a:lnTo>
                    <a:pt x="39" y="31"/>
                  </a:lnTo>
                  <a:lnTo>
                    <a:pt x="37" y="33"/>
                  </a:lnTo>
                  <a:lnTo>
                    <a:pt x="45" y="46"/>
                  </a:lnTo>
                  <a:lnTo>
                    <a:pt x="49" y="40"/>
                  </a:lnTo>
                  <a:lnTo>
                    <a:pt x="43" y="44"/>
                  </a:lnTo>
                  <a:lnTo>
                    <a:pt x="47" y="51"/>
                  </a:lnTo>
                  <a:lnTo>
                    <a:pt x="48" y="58"/>
                  </a:lnTo>
                  <a:lnTo>
                    <a:pt x="45" y="68"/>
                  </a:lnTo>
                  <a:lnTo>
                    <a:pt x="49" y="49"/>
                  </a:lnTo>
                  <a:lnTo>
                    <a:pt x="33" y="79"/>
                  </a:lnTo>
                  <a:lnTo>
                    <a:pt x="28" y="94"/>
                  </a:lnTo>
                  <a:lnTo>
                    <a:pt x="39" y="69"/>
                  </a:lnTo>
                  <a:lnTo>
                    <a:pt x="21" y="107"/>
                  </a:lnTo>
                  <a:lnTo>
                    <a:pt x="15" y="116"/>
                  </a:lnTo>
                  <a:lnTo>
                    <a:pt x="8" y="121"/>
                  </a:lnTo>
                  <a:lnTo>
                    <a:pt x="8" y="132"/>
                  </a:lnTo>
                  <a:lnTo>
                    <a:pt x="20" y="133"/>
                  </a:lnTo>
                  <a:lnTo>
                    <a:pt x="20" y="139"/>
                  </a:lnTo>
                  <a:lnTo>
                    <a:pt x="20" y="148"/>
                  </a:lnTo>
                  <a:lnTo>
                    <a:pt x="20" y="152"/>
                  </a:lnTo>
                  <a:lnTo>
                    <a:pt x="23" y="152"/>
                  </a:lnTo>
                  <a:lnTo>
                    <a:pt x="23" y="154"/>
                  </a:lnTo>
                  <a:lnTo>
                    <a:pt x="23" y="160"/>
                  </a:lnTo>
                  <a:lnTo>
                    <a:pt x="20" y="161"/>
                  </a:lnTo>
                  <a:lnTo>
                    <a:pt x="13" y="169"/>
                  </a:lnTo>
                  <a:lnTo>
                    <a:pt x="15" y="165"/>
                  </a:lnTo>
                  <a:lnTo>
                    <a:pt x="10" y="172"/>
                  </a:lnTo>
                  <a:lnTo>
                    <a:pt x="0" y="169"/>
                  </a:lnTo>
                  <a:lnTo>
                    <a:pt x="3" y="179"/>
                  </a:lnTo>
                  <a:lnTo>
                    <a:pt x="3" y="196"/>
                  </a:lnTo>
                  <a:lnTo>
                    <a:pt x="9" y="215"/>
                  </a:lnTo>
                  <a:lnTo>
                    <a:pt x="33" y="221"/>
                  </a:lnTo>
                  <a:lnTo>
                    <a:pt x="39" y="227"/>
                  </a:lnTo>
                  <a:lnTo>
                    <a:pt x="42" y="238"/>
                  </a:lnTo>
                  <a:lnTo>
                    <a:pt x="42" y="247"/>
                  </a:lnTo>
                  <a:lnTo>
                    <a:pt x="44" y="262"/>
                  </a:lnTo>
                  <a:lnTo>
                    <a:pt x="47" y="274"/>
                  </a:lnTo>
                  <a:lnTo>
                    <a:pt x="50" y="286"/>
                  </a:lnTo>
                  <a:lnTo>
                    <a:pt x="47" y="306"/>
                  </a:lnTo>
                  <a:lnTo>
                    <a:pt x="47" y="326"/>
                  </a:lnTo>
                  <a:lnTo>
                    <a:pt x="47" y="345"/>
                  </a:lnTo>
                  <a:lnTo>
                    <a:pt x="54" y="360"/>
                  </a:lnTo>
                  <a:lnTo>
                    <a:pt x="63" y="371"/>
                  </a:lnTo>
                  <a:lnTo>
                    <a:pt x="69" y="374"/>
                  </a:lnTo>
                  <a:lnTo>
                    <a:pt x="74" y="378"/>
                  </a:lnTo>
                  <a:lnTo>
                    <a:pt x="79" y="378"/>
                  </a:lnTo>
                  <a:lnTo>
                    <a:pt x="82" y="383"/>
                  </a:lnTo>
                  <a:lnTo>
                    <a:pt x="99" y="385"/>
                  </a:lnTo>
                  <a:lnTo>
                    <a:pt x="112" y="385"/>
                  </a:lnTo>
                  <a:lnTo>
                    <a:pt x="121" y="376"/>
                  </a:lnTo>
                  <a:lnTo>
                    <a:pt x="126" y="371"/>
                  </a:lnTo>
                  <a:lnTo>
                    <a:pt x="131" y="364"/>
                  </a:lnTo>
                  <a:lnTo>
                    <a:pt x="138" y="355"/>
                  </a:lnTo>
                  <a:lnTo>
                    <a:pt x="147" y="345"/>
                  </a:lnTo>
                  <a:lnTo>
                    <a:pt x="157" y="332"/>
                  </a:lnTo>
                  <a:lnTo>
                    <a:pt x="166" y="317"/>
                  </a:lnTo>
                  <a:lnTo>
                    <a:pt x="174" y="299"/>
                  </a:lnTo>
                  <a:lnTo>
                    <a:pt x="172" y="282"/>
                  </a:lnTo>
                  <a:lnTo>
                    <a:pt x="189" y="263"/>
                  </a:lnTo>
                  <a:lnTo>
                    <a:pt x="185" y="263"/>
                  </a:lnTo>
                  <a:lnTo>
                    <a:pt x="190" y="259"/>
                  </a:lnTo>
                  <a:lnTo>
                    <a:pt x="193" y="247"/>
                  </a:lnTo>
                  <a:lnTo>
                    <a:pt x="211" y="228"/>
                  </a:lnTo>
                  <a:lnTo>
                    <a:pt x="210" y="206"/>
                  </a:lnTo>
                  <a:lnTo>
                    <a:pt x="208" y="185"/>
                  </a:lnTo>
                  <a:lnTo>
                    <a:pt x="208" y="153"/>
                  </a:lnTo>
                  <a:lnTo>
                    <a:pt x="208" y="165"/>
                  </a:lnTo>
                  <a:lnTo>
                    <a:pt x="208" y="141"/>
                  </a:lnTo>
                  <a:lnTo>
                    <a:pt x="201" y="132"/>
                  </a:lnTo>
                  <a:lnTo>
                    <a:pt x="204" y="114"/>
                  </a:lnTo>
                  <a:lnTo>
                    <a:pt x="208" y="88"/>
                  </a:lnTo>
                  <a:lnTo>
                    <a:pt x="208" y="73"/>
                  </a:lnTo>
                  <a:lnTo>
                    <a:pt x="214" y="54"/>
                  </a:lnTo>
                  <a:lnTo>
                    <a:pt x="214" y="41"/>
                  </a:lnTo>
                  <a:lnTo>
                    <a:pt x="201" y="32"/>
                  </a:lnTo>
                  <a:lnTo>
                    <a:pt x="189" y="25"/>
                  </a:lnTo>
                  <a:lnTo>
                    <a:pt x="171" y="22"/>
                  </a:lnTo>
                  <a:lnTo>
                    <a:pt x="154" y="22"/>
                  </a:lnTo>
                  <a:lnTo>
                    <a:pt x="136" y="22"/>
                  </a:lnTo>
                  <a:lnTo>
                    <a:pt x="128" y="14"/>
                  </a:lnTo>
                  <a:lnTo>
                    <a:pt x="130" y="4"/>
                  </a:lnTo>
                  <a:lnTo>
                    <a:pt x="123" y="1"/>
                  </a:lnTo>
                  <a:lnTo>
                    <a:pt x="108" y="1"/>
                  </a:lnTo>
                  <a:lnTo>
                    <a:pt x="89" y="1"/>
                  </a:lnTo>
                  <a:lnTo>
                    <a:pt x="81" y="1"/>
                  </a:lnTo>
                  <a:lnTo>
                    <a:pt x="65" y="1"/>
                  </a:lnTo>
                  <a:lnTo>
                    <a:pt x="63" y="0"/>
                  </a:lnTo>
                  <a:lnTo>
                    <a:pt x="55" y="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4" name="Freeform 72">
              <a:extLst>
                <a:ext uri="{FF2B5EF4-FFF2-40B4-BE49-F238E27FC236}">
                  <a16:creationId xmlns:a16="http://schemas.microsoft.com/office/drawing/2014/main" id="{9363DE47-DC89-AB1C-C311-53D865CBAD43}"/>
                </a:ext>
              </a:extLst>
            </p:cNvPr>
            <p:cNvSpPr>
              <a:spLocks/>
            </p:cNvSpPr>
            <p:nvPr/>
          </p:nvSpPr>
          <p:spPr bwMode="auto">
            <a:xfrm>
              <a:off x="10337970" y="4267200"/>
              <a:ext cx="252412" cy="381000"/>
            </a:xfrm>
            <a:custGeom>
              <a:avLst/>
              <a:gdLst>
                <a:gd name="T0" fmla="*/ 2147483646 w 248"/>
                <a:gd name="T1" fmla="*/ 2147483646 h 367"/>
                <a:gd name="T2" fmla="*/ 2147483646 w 248"/>
                <a:gd name="T3" fmla="*/ 0 h 367"/>
                <a:gd name="T4" fmla="*/ 2147483646 w 248"/>
                <a:gd name="T5" fmla="*/ 0 h 367"/>
                <a:gd name="T6" fmla="*/ 2147483646 w 248"/>
                <a:gd name="T7" fmla="*/ 2147483646 h 367"/>
                <a:gd name="T8" fmla="*/ 2147483646 w 248"/>
                <a:gd name="T9" fmla="*/ 2147483646 h 367"/>
                <a:gd name="T10" fmla="*/ 2147483646 w 248"/>
                <a:gd name="T11" fmla="*/ 2147483646 h 367"/>
                <a:gd name="T12" fmla="*/ 2147483646 w 248"/>
                <a:gd name="T13" fmla="*/ 2147483646 h 367"/>
                <a:gd name="T14" fmla="*/ 2147483646 w 248"/>
                <a:gd name="T15" fmla="*/ 2147483646 h 367"/>
                <a:gd name="T16" fmla="*/ 2147483646 w 248"/>
                <a:gd name="T17" fmla="*/ 2147483646 h 367"/>
                <a:gd name="T18" fmla="*/ 2147483646 w 248"/>
                <a:gd name="T19" fmla="*/ 2147483646 h 367"/>
                <a:gd name="T20" fmla="*/ 2147483646 w 248"/>
                <a:gd name="T21" fmla="*/ 2147483646 h 367"/>
                <a:gd name="T22" fmla="*/ 2147483646 w 248"/>
                <a:gd name="T23" fmla="*/ 2147483646 h 367"/>
                <a:gd name="T24" fmla="*/ 2147483646 w 248"/>
                <a:gd name="T25" fmla="*/ 2147483646 h 367"/>
                <a:gd name="T26" fmla="*/ 2147483646 w 248"/>
                <a:gd name="T27" fmla="*/ 2147483646 h 367"/>
                <a:gd name="T28" fmla="*/ 2147483646 w 248"/>
                <a:gd name="T29" fmla="*/ 2147483646 h 367"/>
                <a:gd name="T30" fmla="*/ 2147483646 w 248"/>
                <a:gd name="T31" fmla="*/ 2147483646 h 367"/>
                <a:gd name="T32" fmla="*/ 2147483646 w 248"/>
                <a:gd name="T33" fmla="*/ 2147483646 h 367"/>
                <a:gd name="T34" fmla="*/ 2147483646 w 248"/>
                <a:gd name="T35" fmla="*/ 2147483646 h 367"/>
                <a:gd name="T36" fmla="*/ 2147483646 w 248"/>
                <a:gd name="T37" fmla="*/ 2147483646 h 367"/>
                <a:gd name="T38" fmla="*/ 2147483646 w 248"/>
                <a:gd name="T39" fmla="*/ 2147483646 h 367"/>
                <a:gd name="T40" fmla="*/ 2147483646 w 248"/>
                <a:gd name="T41" fmla="*/ 2147483646 h 367"/>
                <a:gd name="T42" fmla="*/ 2147483646 w 248"/>
                <a:gd name="T43" fmla="*/ 2147483646 h 367"/>
                <a:gd name="T44" fmla="*/ 2147483646 w 248"/>
                <a:gd name="T45" fmla="*/ 2147483646 h 367"/>
                <a:gd name="T46" fmla="*/ 2147483646 w 248"/>
                <a:gd name="T47" fmla="*/ 2147483646 h 367"/>
                <a:gd name="T48" fmla="*/ 2147483646 w 248"/>
                <a:gd name="T49" fmla="*/ 2147483646 h 367"/>
                <a:gd name="T50" fmla="*/ 2147483646 w 248"/>
                <a:gd name="T51" fmla="*/ 2147483646 h 367"/>
                <a:gd name="T52" fmla="*/ 0 w 248"/>
                <a:gd name="T53" fmla="*/ 2147483646 h 367"/>
                <a:gd name="T54" fmla="*/ 2147483646 w 248"/>
                <a:gd name="T55" fmla="*/ 2147483646 h 3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8" h="367">
                  <a:moveTo>
                    <a:pt x="2" y="5"/>
                  </a:moveTo>
                  <a:lnTo>
                    <a:pt x="146" y="0"/>
                  </a:lnTo>
                  <a:lnTo>
                    <a:pt x="247" y="0"/>
                  </a:lnTo>
                  <a:lnTo>
                    <a:pt x="247" y="366"/>
                  </a:lnTo>
                  <a:lnTo>
                    <a:pt x="166" y="363"/>
                  </a:lnTo>
                  <a:lnTo>
                    <a:pt x="166" y="347"/>
                  </a:lnTo>
                  <a:lnTo>
                    <a:pt x="166" y="310"/>
                  </a:lnTo>
                  <a:lnTo>
                    <a:pt x="43" y="310"/>
                  </a:lnTo>
                  <a:lnTo>
                    <a:pt x="61" y="268"/>
                  </a:lnTo>
                  <a:lnTo>
                    <a:pt x="74" y="244"/>
                  </a:lnTo>
                  <a:lnTo>
                    <a:pt x="88" y="222"/>
                  </a:lnTo>
                  <a:lnTo>
                    <a:pt x="85" y="185"/>
                  </a:lnTo>
                  <a:lnTo>
                    <a:pt x="85" y="166"/>
                  </a:lnTo>
                  <a:lnTo>
                    <a:pt x="88" y="151"/>
                  </a:lnTo>
                  <a:lnTo>
                    <a:pt x="78" y="130"/>
                  </a:lnTo>
                  <a:lnTo>
                    <a:pt x="82" y="114"/>
                  </a:lnTo>
                  <a:lnTo>
                    <a:pt x="80" y="104"/>
                  </a:lnTo>
                  <a:lnTo>
                    <a:pt x="85" y="77"/>
                  </a:lnTo>
                  <a:lnTo>
                    <a:pt x="89" y="60"/>
                  </a:lnTo>
                  <a:lnTo>
                    <a:pt x="92" y="52"/>
                  </a:lnTo>
                  <a:lnTo>
                    <a:pt x="92" y="43"/>
                  </a:lnTo>
                  <a:lnTo>
                    <a:pt x="77" y="31"/>
                  </a:lnTo>
                  <a:lnTo>
                    <a:pt x="60" y="23"/>
                  </a:lnTo>
                  <a:lnTo>
                    <a:pt x="31" y="26"/>
                  </a:lnTo>
                  <a:lnTo>
                    <a:pt x="9" y="23"/>
                  </a:lnTo>
                  <a:lnTo>
                    <a:pt x="8" y="15"/>
                  </a:lnTo>
                  <a:lnTo>
                    <a:pt x="0" y="5"/>
                  </a:lnTo>
                  <a:lnTo>
                    <a:pt x="2" y="5"/>
                  </a:lnTo>
                </a:path>
              </a:pathLst>
            </a:custGeom>
            <a:solidFill>
              <a:schemeClr val="tx2">
                <a:lumMod val="20000"/>
                <a:lumOff val="8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5" name="Freeform 73">
              <a:extLst>
                <a:ext uri="{FF2B5EF4-FFF2-40B4-BE49-F238E27FC236}">
                  <a16:creationId xmlns:a16="http://schemas.microsoft.com/office/drawing/2014/main" id="{F9FBDECB-9D82-2AB8-0A6A-669CBA10C59D}"/>
                </a:ext>
              </a:extLst>
            </p:cNvPr>
            <p:cNvSpPr>
              <a:spLocks/>
            </p:cNvSpPr>
            <p:nvPr/>
          </p:nvSpPr>
          <p:spPr bwMode="auto">
            <a:xfrm>
              <a:off x="9956971" y="4270375"/>
              <a:ext cx="306387" cy="361950"/>
            </a:xfrm>
            <a:custGeom>
              <a:avLst/>
              <a:gdLst>
                <a:gd name="T0" fmla="*/ 2147483646 w 301"/>
                <a:gd name="T1" fmla="*/ 2147483646 h 350"/>
                <a:gd name="T2" fmla="*/ 2147483646 w 301"/>
                <a:gd name="T3" fmla="*/ 2147483646 h 350"/>
                <a:gd name="T4" fmla="*/ 0 w 301"/>
                <a:gd name="T5" fmla="*/ 0 h 350"/>
                <a:gd name="T6" fmla="*/ 0 w 301"/>
                <a:gd name="T7" fmla="*/ 2147483646 h 350"/>
                <a:gd name="T8" fmla="*/ 0 w 301"/>
                <a:gd name="T9" fmla="*/ 2147483646 h 350"/>
                <a:gd name="T10" fmla="*/ 2147483646 w 301"/>
                <a:gd name="T11" fmla="*/ 2147483646 h 350"/>
                <a:gd name="T12" fmla="*/ 2147483646 w 301"/>
                <a:gd name="T13" fmla="*/ 2147483646 h 350"/>
                <a:gd name="T14" fmla="*/ 2147483646 w 301"/>
                <a:gd name="T15" fmla="*/ 2147483646 h 350"/>
                <a:gd name="T16" fmla="*/ 2147483646 w 301"/>
                <a:gd name="T17" fmla="*/ 2147483646 h 350"/>
                <a:gd name="T18" fmla="*/ 2147483646 w 301"/>
                <a:gd name="T19" fmla="*/ 2147483646 h 350"/>
                <a:gd name="T20" fmla="*/ 2147483646 w 301"/>
                <a:gd name="T21" fmla="*/ 2147483646 h 350"/>
                <a:gd name="T22" fmla="*/ 2147483646 w 301"/>
                <a:gd name="T23" fmla="*/ 2147483646 h 350"/>
                <a:gd name="T24" fmla="*/ 2147483646 w 301"/>
                <a:gd name="T25" fmla="*/ 2147483646 h 350"/>
                <a:gd name="T26" fmla="*/ 2147483646 w 301"/>
                <a:gd name="T27" fmla="*/ 2147483646 h 350"/>
                <a:gd name="T28" fmla="*/ 2147483646 w 301"/>
                <a:gd name="T29" fmla="*/ 2147483646 h 350"/>
                <a:gd name="T30" fmla="*/ 2147483646 w 301"/>
                <a:gd name="T31" fmla="*/ 2147483646 h 350"/>
                <a:gd name="T32" fmla="*/ 2147483646 w 301"/>
                <a:gd name="T33" fmla="*/ 2147483646 h 350"/>
                <a:gd name="T34" fmla="*/ 2147483646 w 301"/>
                <a:gd name="T35" fmla="*/ 2147483646 h 350"/>
                <a:gd name="T36" fmla="*/ 2147483646 w 301"/>
                <a:gd name="T37" fmla="*/ 2147483646 h 350"/>
                <a:gd name="T38" fmla="*/ 2147483646 w 301"/>
                <a:gd name="T39" fmla="*/ 2147483646 h 350"/>
                <a:gd name="T40" fmla="*/ 2147483646 w 301"/>
                <a:gd name="T41" fmla="*/ 2147483646 h 350"/>
                <a:gd name="T42" fmla="*/ 2147483646 w 301"/>
                <a:gd name="T43" fmla="*/ 2147483646 h 350"/>
                <a:gd name="T44" fmla="*/ 2147483646 w 301"/>
                <a:gd name="T45" fmla="*/ 2147483646 h 350"/>
                <a:gd name="T46" fmla="*/ 2147483646 w 301"/>
                <a:gd name="T47" fmla="*/ 2147483646 h 350"/>
                <a:gd name="T48" fmla="*/ 2147483646 w 301"/>
                <a:gd name="T49" fmla="*/ 2147483646 h 350"/>
                <a:gd name="T50" fmla="*/ 2147483646 w 301"/>
                <a:gd name="T51" fmla="*/ 2147483646 h 350"/>
                <a:gd name="T52" fmla="*/ 2147483646 w 301"/>
                <a:gd name="T53" fmla="*/ 2147483646 h 350"/>
                <a:gd name="T54" fmla="*/ 2147483646 w 301"/>
                <a:gd name="T55" fmla="*/ 2147483646 h 350"/>
                <a:gd name="T56" fmla="*/ 2147483646 w 301"/>
                <a:gd name="T57" fmla="*/ 2147483646 h 350"/>
                <a:gd name="T58" fmla="*/ 2147483646 w 301"/>
                <a:gd name="T59" fmla="*/ 2147483646 h 350"/>
                <a:gd name="T60" fmla="*/ 2147483646 w 301"/>
                <a:gd name="T61" fmla="*/ 2147483646 h 350"/>
                <a:gd name="T62" fmla="*/ 2147483646 w 301"/>
                <a:gd name="T63" fmla="*/ 2147483646 h 350"/>
                <a:gd name="T64" fmla="*/ 2147483646 w 301"/>
                <a:gd name="T65" fmla="*/ 2147483646 h 350"/>
                <a:gd name="T66" fmla="*/ 2147483646 w 301"/>
                <a:gd name="T67" fmla="*/ 2147483646 h 350"/>
                <a:gd name="T68" fmla="*/ 2147483646 w 301"/>
                <a:gd name="T69" fmla="*/ 2147483646 h 350"/>
                <a:gd name="T70" fmla="*/ 2147483646 w 301"/>
                <a:gd name="T71" fmla="*/ 2147483646 h 350"/>
                <a:gd name="T72" fmla="*/ 2147483646 w 301"/>
                <a:gd name="T73" fmla="*/ 2147483646 h 350"/>
                <a:gd name="T74" fmla="*/ 2147483646 w 301"/>
                <a:gd name="T75" fmla="*/ 2147483646 h 3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1" h="350">
                  <a:moveTo>
                    <a:pt x="291" y="1"/>
                  </a:moveTo>
                  <a:lnTo>
                    <a:pt x="100" y="1"/>
                  </a:lnTo>
                  <a:lnTo>
                    <a:pt x="0" y="0"/>
                  </a:lnTo>
                  <a:lnTo>
                    <a:pt x="0" y="175"/>
                  </a:lnTo>
                  <a:lnTo>
                    <a:pt x="0" y="349"/>
                  </a:lnTo>
                  <a:lnTo>
                    <a:pt x="300" y="349"/>
                  </a:lnTo>
                  <a:lnTo>
                    <a:pt x="300" y="286"/>
                  </a:lnTo>
                  <a:lnTo>
                    <a:pt x="298" y="274"/>
                  </a:lnTo>
                  <a:lnTo>
                    <a:pt x="293" y="250"/>
                  </a:lnTo>
                  <a:lnTo>
                    <a:pt x="288" y="225"/>
                  </a:lnTo>
                  <a:lnTo>
                    <a:pt x="280" y="219"/>
                  </a:lnTo>
                  <a:lnTo>
                    <a:pt x="272" y="216"/>
                  </a:lnTo>
                  <a:lnTo>
                    <a:pt x="262" y="213"/>
                  </a:lnTo>
                  <a:lnTo>
                    <a:pt x="255" y="204"/>
                  </a:lnTo>
                  <a:lnTo>
                    <a:pt x="254" y="195"/>
                  </a:lnTo>
                  <a:lnTo>
                    <a:pt x="254" y="170"/>
                  </a:lnTo>
                  <a:lnTo>
                    <a:pt x="263" y="170"/>
                  </a:lnTo>
                  <a:lnTo>
                    <a:pt x="266" y="162"/>
                  </a:lnTo>
                  <a:lnTo>
                    <a:pt x="266" y="146"/>
                  </a:lnTo>
                  <a:lnTo>
                    <a:pt x="262" y="139"/>
                  </a:lnTo>
                  <a:lnTo>
                    <a:pt x="262" y="136"/>
                  </a:lnTo>
                  <a:lnTo>
                    <a:pt x="257" y="136"/>
                  </a:lnTo>
                  <a:lnTo>
                    <a:pt x="257" y="122"/>
                  </a:lnTo>
                  <a:lnTo>
                    <a:pt x="263" y="113"/>
                  </a:lnTo>
                  <a:lnTo>
                    <a:pt x="268" y="105"/>
                  </a:lnTo>
                  <a:lnTo>
                    <a:pt x="275" y="105"/>
                  </a:lnTo>
                  <a:lnTo>
                    <a:pt x="275" y="96"/>
                  </a:lnTo>
                  <a:lnTo>
                    <a:pt x="280" y="83"/>
                  </a:lnTo>
                  <a:lnTo>
                    <a:pt x="300" y="57"/>
                  </a:lnTo>
                  <a:lnTo>
                    <a:pt x="300" y="46"/>
                  </a:lnTo>
                  <a:lnTo>
                    <a:pt x="300" y="47"/>
                  </a:lnTo>
                  <a:lnTo>
                    <a:pt x="295" y="38"/>
                  </a:lnTo>
                  <a:lnTo>
                    <a:pt x="293" y="32"/>
                  </a:lnTo>
                  <a:lnTo>
                    <a:pt x="288" y="32"/>
                  </a:lnTo>
                  <a:lnTo>
                    <a:pt x="280" y="29"/>
                  </a:lnTo>
                  <a:lnTo>
                    <a:pt x="280" y="18"/>
                  </a:lnTo>
                  <a:lnTo>
                    <a:pt x="285" y="13"/>
                  </a:lnTo>
                  <a:lnTo>
                    <a:pt x="291" y="1"/>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6" name="Freeform 74">
              <a:extLst>
                <a:ext uri="{FF2B5EF4-FFF2-40B4-BE49-F238E27FC236}">
                  <a16:creationId xmlns:a16="http://schemas.microsoft.com/office/drawing/2014/main" id="{DC113125-9DB0-2E2D-9A02-7CA650E68BE0}"/>
                </a:ext>
              </a:extLst>
            </p:cNvPr>
            <p:cNvSpPr>
              <a:spLocks/>
            </p:cNvSpPr>
            <p:nvPr/>
          </p:nvSpPr>
          <p:spPr bwMode="auto">
            <a:xfrm>
              <a:off x="9956970" y="4583114"/>
              <a:ext cx="550862" cy="452437"/>
            </a:xfrm>
            <a:custGeom>
              <a:avLst/>
              <a:gdLst>
                <a:gd name="T0" fmla="*/ 0 w 541"/>
                <a:gd name="T1" fmla="*/ 2147483646 h 435"/>
                <a:gd name="T2" fmla="*/ 0 w 541"/>
                <a:gd name="T3" fmla="*/ 2147483646 h 435"/>
                <a:gd name="T4" fmla="*/ 0 w 541"/>
                <a:gd name="T5" fmla="*/ 2147483646 h 435"/>
                <a:gd name="T6" fmla="*/ 0 w 541"/>
                <a:gd name="T7" fmla="*/ 2147483646 h 435"/>
                <a:gd name="T8" fmla="*/ 0 w 541"/>
                <a:gd name="T9" fmla="*/ 2147483646 h 435"/>
                <a:gd name="T10" fmla="*/ 0 w 541"/>
                <a:gd name="T11" fmla="*/ 2147483646 h 435"/>
                <a:gd name="T12" fmla="*/ 2147483646 w 541"/>
                <a:gd name="T13" fmla="*/ 2147483646 h 435"/>
                <a:gd name="T14" fmla="*/ 2147483646 w 541"/>
                <a:gd name="T15" fmla="*/ 2147483646 h 435"/>
                <a:gd name="T16" fmla="*/ 2147483646 w 541"/>
                <a:gd name="T17" fmla="*/ 2147483646 h 435"/>
                <a:gd name="T18" fmla="*/ 2147483646 w 541"/>
                <a:gd name="T19" fmla="*/ 2147483646 h 435"/>
                <a:gd name="T20" fmla="*/ 2147483646 w 541"/>
                <a:gd name="T21" fmla="*/ 2147483646 h 435"/>
                <a:gd name="T22" fmla="*/ 2147483646 w 541"/>
                <a:gd name="T23" fmla="*/ 0 h 435"/>
                <a:gd name="T24" fmla="*/ 2147483646 w 541"/>
                <a:gd name="T25" fmla="*/ 0 h 435"/>
                <a:gd name="T26" fmla="*/ 2147483646 w 541"/>
                <a:gd name="T27" fmla="*/ 2147483646 h 435"/>
                <a:gd name="T28" fmla="*/ 2147483646 w 541"/>
                <a:gd name="T29" fmla="*/ 2147483646 h 435"/>
                <a:gd name="T30" fmla="*/ 2147483646 w 541"/>
                <a:gd name="T31" fmla="*/ 2147483646 h 435"/>
                <a:gd name="T32" fmla="*/ 2147483646 w 541"/>
                <a:gd name="T33" fmla="*/ 2147483646 h 435"/>
                <a:gd name="T34" fmla="*/ 2147483646 w 541"/>
                <a:gd name="T35" fmla="*/ 2147483646 h 435"/>
                <a:gd name="T36" fmla="*/ 2147483646 w 541"/>
                <a:gd name="T37" fmla="*/ 2147483646 h 435"/>
                <a:gd name="T38" fmla="*/ 2147483646 w 541"/>
                <a:gd name="T39" fmla="*/ 2147483646 h 435"/>
                <a:gd name="T40" fmla="*/ 0 w 541"/>
                <a:gd name="T41" fmla="*/ 2147483646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1" h="435">
                  <a:moveTo>
                    <a:pt x="0" y="40"/>
                  </a:moveTo>
                  <a:lnTo>
                    <a:pt x="0" y="142"/>
                  </a:lnTo>
                  <a:lnTo>
                    <a:pt x="0" y="79"/>
                  </a:lnTo>
                  <a:lnTo>
                    <a:pt x="0" y="221"/>
                  </a:lnTo>
                  <a:lnTo>
                    <a:pt x="0" y="253"/>
                  </a:lnTo>
                  <a:lnTo>
                    <a:pt x="0" y="324"/>
                  </a:lnTo>
                  <a:lnTo>
                    <a:pt x="112" y="324"/>
                  </a:lnTo>
                  <a:lnTo>
                    <a:pt x="244" y="324"/>
                  </a:lnTo>
                  <a:lnTo>
                    <a:pt x="380" y="324"/>
                  </a:lnTo>
                  <a:lnTo>
                    <a:pt x="380" y="434"/>
                  </a:lnTo>
                  <a:lnTo>
                    <a:pt x="540" y="434"/>
                  </a:lnTo>
                  <a:lnTo>
                    <a:pt x="540" y="0"/>
                  </a:lnTo>
                  <a:lnTo>
                    <a:pt x="420" y="0"/>
                  </a:lnTo>
                  <a:lnTo>
                    <a:pt x="397" y="36"/>
                  </a:lnTo>
                  <a:lnTo>
                    <a:pt x="360" y="79"/>
                  </a:lnTo>
                  <a:lnTo>
                    <a:pt x="316" y="63"/>
                  </a:lnTo>
                  <a:lnTo>
                    <a:pt x="296" y="36"/>
                  </a:lnTo>
                  <a:lnTo>
                    <a:pt x="156" y="40"/>
                  </a:lnTo>
                  <a:lnTo>
                    <a:pt x="72" y="40"/>
                  </a:lnTo>
                  <a:lnTo>
                    <a:pt x="28" y="40"/>
                  </a:lnTo>
                  <a:lnTo>
                    <a:pt x="0" y="40"/>
                  </a:lnTo>
                </a:path>
              </a:pathLst>
            </a:custGeom>
            <a:solidFill>
              <a:schemeClr val="tx2">
                <a:lumMod val="20000"/>
                <a:lumOff val="80000"/>
              </a:schemeClr>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7" name="Rectangle 75">
              <a:extLst>
                <a:ext uri="{FF2B5EF4-FFF2-40B4-BE49-F238E27FC236}">
                  <a16:creationId xmlns:a16="http://schemas.microsoft.com/office/drawing/2014/main" id="{BCBA4252-1F97-D0C4-5C34-DC21641361C5}"/>
                </a:ext>
              </a:extLst>
            </p:cNvPr>
            <p:cNvSpPr>
              <a:spLocks noChangeArrowheads="1"/>
            </p:cNvSpPr>
            <p:nvPr/>
          </p:nvSpPr>
          <p:spPr bwMode="auto">
            <a:xfrm>
              <a:off x="7445546" y="1676401"/>
              <a:ext cx="45243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Douglas</a:t>
              </a:r>
            </a:p>
          </p:txBody>
        </p:sp>
        <p:sp>
          <p:nvSpPr>
            <p:cNvPr id="3148" name="Rectangle 76">
              <a:extLst>
                <a:ext uri="{FF2B5EF4-FFF2-40B4-BE49-F238E27FC236}">
                  <a16:creationId xmlns:a16="http://schemas.microsoft.com/office/drawing/2014/main" id="{0CFA62BA-FFDC-AEE2-D8FE-D2116F695B7F}"/>
                </a:ext>
              </a:extLst>
            </p:cNvPr>
            <p:cNvSpPr>
              <a:spLocks noChangeArrowheads="1"/>
            </p:cNvSpPr>
            <p:nvPr/>
          </p:nvSpPr>
          <p:spPr bwMode="auto">
            <a:xfrm>
              <a:off x="8036095" y="1574801"/>
              <a:ext cx="44450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Bayfield</a:t>
              </a:r>
            </a:p>
          </p:txBody>
        </p:sp>
        <p:sp>
          <p:nvSpPr>
            <p:cNvPr id="3149" name="Rectangle 77">
              <a:extLst>
                <a:ext uri="{FF2B5EF4-FFF2-40B4-BE49-F238E27FC236}">
                  <a16:creationId xmlns:a16="http://schemas.microsoft.com/office/drawing/2014/main" id="{418EFBD9-3945-F861-3819-3F9A0FA502BE}"/>
                </a:ext>
              </a:extLst>
            </p:cNvPr>
            <p:cNvSpPr>
              <a:spLocks noChangeArrowheads="1"/>
            </p:cNvSpPr>
            <p:nvPr/>
          </p:nvSpPr>
          <p:spPr bwMode="auto">
            <a:xfrm>
              <a:off x="8390108" y="2236789"/>
              <a:ext cx="44926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Ashland</a:t>
              </a:r>
            </a:p>
          </p:txBody>
        </p:sp>
        <p:sp>
          <p:nvSpPr>
            <p:cNvPr id="3150" name="Rectangle 78">
              <a:extLst>
                <a:ext uri="{FF2B5EF4-FFF2-40B4-BE49-F238E27FC236}">
                  <a16:creationId xmlns:a16="http://schemas.microsoft.com/office/drawing/2014/main" id="{2AD85EAE-5DF5-E73A-599D-4287A5315CAD}"/>
                </a:ext>
              </a:extLst>
            </p:cNvPr>
            <p:cNvSpPr>
              <a:spLocks noChangeArrowheads="1"/>
            </p:cNvSpPr>
            <p:nvPr/>
          </p:nvSpPr>
          <p:spPr bwMode="auto">
            <a:xfrm>
              <a:off x="8015457" y="2268539"/>
              <a:ext cx="427038"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Sawyer</a:t>
              </a:r>
            </a:p>
          </p:txBody>
        </p:sp>
        <p:sp>
          <p:nvSpPr>
            <p:cNvPr id="3151" name="Rectangle 79">
              <a:extLst>
                <a:ext uri="{FF2B5EF4-FFF2-40B4-BE49-F238E27FC236}">
                  <a16:creationId xmlns:a16="http://schemas.microsoft.com/office/drawing/2014/main" id="{A6A5343F-C4CF-CBAD-8050-4878B7E154B3}"/>
                </a:ext>
              </a:extLst>
            </p:cNvPr>
            <p:cNvSpPr>
              <a:spLocks noChangeArrowheads="1"/>
            </p:cNvSpPr>
            <p:nvPr/>
          </p:nvSpPr>
          <p:spPr bwMode="auto">
            <a:xfrm>
              <a:off x="7578896" y="2225676"/>
              <a:ext cx="5175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Washburn</a:t>
              </a:r>
            </a:p>
          </p:txBody>
        </p:sp>
        <p:sp>
          <p:nvSpPr>
            <p:cNvPr id="3152" name="Rectangle 80">
              <a:extLst>
                <a:ext uri="{FF2B5EF4-FFF2-40B4-BE49-F238E27FC236}">
                  <a16:creationId xmlns:a16="http://schemas.microsoft.com/office/drawing/2014/main" id="{05ACDF56-4096-55D3-3FBB-6F0ECBF7B2C2}"/>
                </a:ext>
              </a:extLst>
            </p:cNvPr>
            <p:cNvSpPr>
              <a:spLocks noChangeArrowheads="1"/>
            </p:cNvSpPr>
            <p:nvPr/>
          </p:nvSpPr>
          <p:spPr bwMode="auto">
            <a:xfrm>
              <a:off x="6991521" y="2517776"/>
              <a:ext cx="42068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Burnett</a:t>
              </a:r>
            </a:p>
          </p:txBody>
        </p:sp>
        <p:sp>
          <p:nvSpPr>
            <p:cNvPr id="3153" name="Rectangle 81">
              <a:extLst>
                <a:ext uri="{FF2B5EF4-FFF2-40B4-BE49-F238E27FC236}">
                  <a16:creationId xmlns:a16="http://schemas.microsoft.com/office/drawing/2014/main" id="{C1B03CB4-814B-640F-8310-CBEC7B944EC6}"/>
                </a:ext>
              </a:extLst>
            </p:cNvPr>
            <p:cNvSpPr>
              <a:spLocks noChangeArrowheads="1"/>
            </p:cNvSpPr>
            <p:nvPr/>
          </p:nvSpPr>
          <p:spPr bwMode="auto">
            <a:xfrm>
              <a:off x="7066132" y="2743201"/>
              <a:ext cx="3238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Polk</a:t>
              </a:r>
            </a:p>
          </p:txBody>
        </p:sp>
        <p:sp>
          <p:nvSpPr>
            <p:cNvPr id="3154" name="Rectangle 82">
              <a:extLst>
                <a:ext uri="{FF2B5EF4-FFF2-40B4-BE49-F238E27FC236}">
                  <a16:creationId xmlns:a16="http://schemas.microsoft.com/office/drawing/2014/main" id="{D27B4BD6-BA7B-335D-30D4-A73A48BF3090}"/>
                </a:ext>
              </a:extLst>
            </p:cNvPr>
            <p:cNvSpPr>
              <a:spLocks noChangeArrowheads="1"/>
            </p:cNvSpPr>
            <p:nvPr/>
          </p:nvSpPr>
          <p:spPr bwMode="auto">
            <a:xfrm>
              <a:off x="7461421" y="2705101"/>
              <a:ext cx="40163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Barron</a:t>
              </a:r>
            </a:p>
          </p:txBody>
        </p:sp>
        <p:sp>
          <p:nvSpPr>
            <p:cNvPr id="3155" name="Rectangle 83">
              <a:extLst>
                <a:ext uri="{FF2B5EF4-FFF2-40B4-BE49-F238E27FC236}">
                  <a16:creationId xmlns:a16="http://schemas.microsoft.com/office/drawing/2014/main" id="{50A10E43-E2B0-3910-E78A-E3E8F4DA6944}"/>
                </a:ext>
              </a:extLst>
            </p:cNvPr>
            <p:cNvSpPr>
              <a:spLocks noChangeArrowheads="1"/>
            </p:cNvSpPr>
            <p:nvPr/>
          </p:nvSpPr>
          <p:spPr bwMode="auto">
            <a:xfrm>
              <a:off x="7926558" y="2705101"/>
              <a:ext cx="34766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Rusk</a:t>
              </a:r>
            </a:p>
          </p:txBody>
        </p:sp>
        <p:sp>
          <p:nvSpPr>
            <p:cNvPr id="3156" name="Rectangle 84">
              <a:extLst>
                <a:ext uri="{FF2B5EF4-FFF2-40B4-BE49-F238E27FC236}">
                  <a16:creationId xmlns:a16="http://schemas.microsoft.com/office/drawing/2014/main" id="{01C0EB15-F9CB-D5E6-A6B8-880DDB20233B}"/>
                </a:ext>
              </a:extLst>
            </p:cNvPr>
            <p:cNvSpPr>
              <a:spLocks noChangeArrowheads="1"/>
            </p:cNvSpPr>
            <p:nvPr/>
          </p:nvSpPr>
          <p:spPr bwMode="auto">
            <a:xfrm>
              <a:off x="8648870" y="2416176"/>
              <a:ext cx="347662"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Price</a:t>
              </a:r>
            </a:p>
          </p:txBody>
        </p:sp>
        <p:sp>
          <p:nvSpPr>
            <p:cNvPr id="3157" name="Rectangle 85">
              <a:extLst>
                <a:ext uri="{FF2B5EF4-FFF2-40B4-BE49-F238E27FC236}">
                  <a16:creationId xmlns:a16="http://schemas.microsoft.com/office/drawing/2014/main" id="{4EAEA308-9FB9-3806-907D-C39E48E8B13E}"/>
                </a:ext>
              </a:extLst>
            </p:cNvPr>
            <p:cNvSpPr>
              <a:spLocks noChangeArrowheads="1"/>
            </p:cNvSpPr>
            <p:nvPr/>
          </p:nvSpPr>
          <p:spPr bwMode="auto">
            <a:xfrm>
              <a:off x="8666333" y="1828801"/>
              <a:ext cx="30797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Iron</a:t>
              </a:r>
            </a:p>
          </p:txBody>
        </p:sp>
        <p:sp>
          <p:nvSpPr>
            <p:cNvPr id="3158" name="Rectangle 86">
              <a:extLst>
                <a:ext uri="{FF2B5EF4-FFF2-40B4-BE49-F238E27FC236}">
                  <a16:creationId xmlns:a16="http://schemas.microsoft.com/office/drawing/2014/main" id="{BE9266EB-FA03-3F7E-BC9F-14EDE87FC9DA}"/>
                </a:ext>
              </a:extLst>
            </p:cNvPr>
            <p:cNvSpPr>
              <a:spLocks noChangeArrowheads="1"/>
            </p:cNvSpPr>
            <p:nvPr/>
          </p:nvSpPr>
          <p:spPr bwMode="auto">
            <a:xfrm>
              <a:off x="9185446" y="2366964"/>
              <a:ext cx="3397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Vilas</a:t>
              </a:r>
            </a:p>
          </p:txBody>
        </p:sp>
        <p:sp>
          <p:nvSpPr>
            <p:cNvPr id="3159" name="Rectangle 87">
              <a:extLst>
                <a:ext uri="{FF2B5EF4-FFF2-40B4-BE49-F238E27FC236}">
                  <a16:creationId xmlns:a16="http://schemas.microsoft.com/office/drawing/2014/main" id="{3C00C71B-9569-1F0E-6C99-D24DE1DACBB4}"/>
                </a:ext>
              </a:extLst>
            </p:cNvPr>
            <p:cNvSpPr>
              <a:spLocks noChangeArrowheads="1"/>
            </p:cNvSpPr>
            <p:nvPr/>
          </p:nvSpPr>
          <p:spPr bwMode="auto">
            <a:xfrm>
              <a:off x="9071146" y="2517776"/>
              <a:ext cx="42068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Oneida</a:t>
              </a:r>
            </a:p>
          </p:txBody>
        </p:sp>
        <p:sp>
          <p:nvSpPr>
            <p:cNvPr id="3160" name="Rectangle 88">
              <a:extLst>
                <a:ext uri="{FF2B5EF4-FFF2-40B4-BE49-F238E27FC236}">
                  <a16:creationId xmlns:a16="http://schemas.microsoft.com/office/drawing/2014/main" id="{66621740-DA94-A0CE-3815-4D15E57730E3}"/>
                </a:ext>
              </a:extLst>
            </p:cNvPr>
            <p:cNvSpPr>
              <a:spLocks noChangeArrowheads="1"/>
            </p:cNvSpPr>
            <p:nvPr/>
          </p:nvSpPr>
          <p:spPr bwMode="auto">
            <a:xfrm>
              <a:off x="9083846" y="2889251"/>
              <a:ext cx="4159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Lincoln</a:t>
              </a:r>
            </a:p>
          </p:txBody>
        </p:sp>
        <p:sp>
          <p:nvSpPr>
            <p:cNvPr id="3161" name="Rectangle 89">
              <a:extLst>
                <a:ext uri="{FF2B5EF4-FFF2-40B4-BE49-F238E27FC236}">
                  <a16:creationId xmlns:a16="http://schemas.microsoft.com/office/drawing/2014/main" id="{ED220D5B-255F-E38B-94C4-BBC43D140DE1}"/>
                </a:ext>
              </a:extLst>
            </p:cNvPr>
            <p:cNvSpPr>
              <a:spLocks noChangeArrowheads="1"/>
            </p:cNvSpPr>
            <p:nvPr/>
          </p:nvSpPr>
          <p:spPr bwMode="auto">
            <a:xfrm>
              <a:off x="8501233" y="3060701"/>
              <a:ext cx="38417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Taylor</a:t>
              </a:r>
            </a:p>
          </p:txBody>
        </p:sp>
        <p:sp>
          <p:nvSpPr>
            <p:cNvPr id="3162" name="Rectangle 90">
              <a:extLst>
                <a:ext uri="{FF2B5EF4-FFF2-40B4-BE49-F238E27FC236}">
                  <a16:creationId xmlns:a16="http://schemas.microsoft.com/office/drawing/2014/main" id="{A9991221-5E2E-0EB0-EDC7-4F0741A3BA9A}"/>
                </a:ext>
              </a:extLst>
            </p:cNvPr>
            <p:cNvSpPr>
              <a:spLocks noChangeArrowheads="1"/>
            </p:cNvSpPr>
            <p:nvPr/>
          </p:nvSpPr>
          <p:spPr bwMode="auto">
            <a:xfrm>
              <a:off x="7950371" y="3144839"/>
              <a:ext cx="50958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Chippewa</a:t>
              </a:r>
            </a:p>
          </p:txBody>
        </p:sp>
        <p:sp>
          <p:nvSpPr>
            <p:cNvPr id="3163" name="Rectangle 91">
              <a:extLst>
                <a:ext uri="{FF2B5EF4-FFF2-40B4-BE49-F238E27FC236}">
                  <a16:creationId xmlns:a16="http://schemas.microsoft.com/office/drawing/2014/main" id="{1C505744-7D4B-3F00-CAFE-76EBA91681A1}"/>
                </a:ext>
              </a:extLst>
            </p:cNvPr>
            <p:cNvSpPr>
              <a:spLocks noChangeArrowheads="1"/>
            </p:cNvSpPr>
            <p:nvPr/>
          </p:nvSpPr>
          <p:spPr bwMode="auto">
            <a:xfrm>
              <a:off x="7031207" y="3184526"/>
              <a:ext cx="4635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St. Croix</a:t>
              </a:r>
            </a:p>
          </p:txBody>
        </p:sp>
        <p:sp>
          <p:nvSpPr>
            <p:cNvPr id="3164" name="Rectangle 92">
              <a:extLst>
                <a:ext uri="{FF2B5EF4-FFF2-40B4-BE49-F238E27FC236}">
                  <a16:creationId xmlns:a16="http://schemas.microsoft.com/office/drawing/2014/main" id="{C0AC3AB4-7AF4-C7DD-9A8C-6A44F7DD6A88}"/>
                </a:ext>
              </a:extLst>
            </p:cNvPr>
            <p:cNvSpPr>
              <a:spLocks noChangeArrowheads="1"/>
            </p:cNvSpPr>
            <p:nvPr/>
          </p:nvSpPr>
          <p:spPr bwMode="auto">
            <a:xfrm>
              <a:off x="6997871" y="3546476"/>
              <a:ext cx="38893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Pierce</a:t>
              </a:r>
            </a:p>
          </p:txBody>
        </p:sp>
        <p:sp>
          <p:nvSpPr>
            <p:cNvPr id="3165" name="Rectangle 93">
              <a:extLst>
                <a:ext uri="{FF2B5EF4-FFF2-40B4-BE49-F238E27FC236}">
                  <a16:creationId xmlns:a16="http://schemas.microsoft.com/office/drawing/2014/main" id="{01305614-1253-8099-E422-3E86CE93F463}"/>
                </a:ext>
              </a:extLst>
            </p:cNvPr>
            <p:cNvSpPr>
              <a:spLocks noChangeArrowheads="1"/>
            </p:cNvSpPr>
            <p:nvPr/>
          </p:nvSpPr>
          <p:spPr bwMode="auto">
            <a:xfrm>
              <a:off x="7450307" y="3181351"/>
              <a:ext cx="357188"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Dunn</a:t>
              </a:r>
            </a:p>
          </p:txBody>
        </p:sp>
        <p:sp>
          <p:nvSpPr>
            <p:cNvPr id="3166" name="Rectangle 94">
              <a:extLst>
                <a:ext uri="{FF2B5EF4-FFF2-40B4-BE49-F238E27FC236}">
                  <a16:creationId xmlns:a16="http://schemas.microsoft.com/office/drawing/2014/main" id="{7ECD6359-A4F5-7D3E-9D39-D5308CB82A3A}"/>
                </a:ext>
              </a:extLst>
            </p:cNvPr>
            <p:cNvSpPr>
              <a:spLocks noChangeArrowheads="1"/>
            </p:cNvSpPr>
            <p:nvPr/>
          </p:nvSpPr>
          <p:spPr bwMode="auto">
            <a:xfrm>
              <a:off x="7453482" y="3749676"/>
              <a:ext cx="369888"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Pepin</a:t>
              </a:r>
            </a:p>
          </p:txBody>
        </p:sp>
        <p:sp>
          <p:nvSpPr>
            <p:cNvPr id="3167" name="Rectangle 95">
              <a:extLst>
                <a:ext uri="{FF2B5EF4-FFF2-40B4-BE49-F238E27FC236}">
                  <a16:creationId xmlns:a16="http://schemas.microsoft.com/office/drawing/2014/main" id="{D28B6BF1-48BD-A698-B7D4-6653CA896787}"/>
                </a:ext>
              </a:extLst>
            </p:cNvPr>
            <p:cNvSpPr>
              <a:spLocks noChangeArrowheads="1"/>
            </p:cNvSpPr>
            <p:nvPr/>
          </p:nvSpPr>
          <p:spPr bwMode="auto">
            <a:xfrm>
              <a:off x="7837658" y="3575051"/>
              <a:ext cx="52546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Eau Claire</a:t>
              </a:r>
            </a:p>
          </p:txBody>
        </p:sp>
        <p:sp>
          <p:nvSpPr>
            <p:cNvPr id="3168" name="Rectangle 96">
              <a:extLst>
                <a:ext uri="{FF2B5EF4-FFF2-40B4-BE49-F238E27FC236}">
                  <a16:creationId xmlns:a16="http://schemas.microsoft.com/office/drawing/2014/main" id="{EC4B84B8-F4BB-AD60-2571-A12F696FE948}"/>
                </a:ext>
              </a:extLst>
            </p:cNvPr>
            <p:cNvSpPr>
              <a:spLocks noChangeArrowheads="1"/>
            </p:cNvSpPr>
            <p:nvPr/>
          </p:nvSpPr>
          <p:spPr bwMode="auto">
            <a:xfrm>
              <a:off x="7539207" y="3860801"/>
              <a:ext cx="4127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Buffalo</a:t>
              </a:r>
            </a:p>
          </p:txBody>
        </p:sp>
        <p:sp>
          <p:nvSpPr>
            <p:cNvPr id="3169" name="Rectangle 97">
              <a:extLst>
                <a:ext uri="{FF2B5EF4-FFF2-40B4-BE49-F238E27FC236}">
                  <a16:creationId xmlns:a16="http://schemas.microsoft.com/office/drawing/2014/main" id="{9B52037D-3D52-61CE-93AC-6B5F96E7BFE9}"/>
                </a:ext>
              </a:extLst>
            </p:cNvPr>
            <p:cNvSpPr>
              <a:spLocks noChangeArrowheads="1"/>
            </p:cNvSpPr>
            <p:nvPr/>
          </p:nvSpPr>
          <p:spPr bwMode="auto">
            <a:xfrm>
              <a:off x="7813846" y="4213226"/>
              <a:ext cx="61753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Trempealeau</a:t>
              </a:r>
            </a:p>
          </p:txBody>
        </p:sp>
        <p:sp>
          <p:nvSpPr>
            <p:cNvPr id="3170" name="Rectangle 98">
              <a:extLst>
                <a:ext uri="{FF2B5EF4-FFF2-40B4-BE49-F238E27FC236}">
                  <a16:creationId xmlns:a16="http://schemas.microsoft.com/office/drawing/2014/main" id="{22BD4202-A220-E655-4048-2A9942588953}"/>
                </a:ext>
              </a:extLst>
            </p:cNvPr>
            <p:cNvSpPr>
              <a:spLocks noChangeArrowheads="1"/>
            </p:cNvSpPr>
            <p:nvPr/>
          </p:nvSpPr>
          <p:spPr bwMode="auto">
            <a:xfrm>
              <a:off x="8307557" y="4108451"/>
              <a:ext cx="452438"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Jackson</a:t>
              </a:r>
            </a:p>
          </p:txBody>
        </p:sp>
        <p:sp>
          <p:nvSpPr>
            <p:cNvPr id="3171" name="Rectangle 99">
              <a:extLst>
                <a:ext uri="{FF2B5EF4-FFF2-40B4-BE49-F238E27FC236}">
                  <a16:creationId xmlns:a16="http://schemas.microsoft.com/office/drawing/2014/main" id="{5A720CAF-C1E7-4DD4-0F64-84E9EA732F78}"/>
                </a:ext>
              </a:extLst>
            </p:cNvPr>
            <p:cNvSpPr>
              <a:spLocks noChangeArrowheads="1"/>
            </p:cNvSpPr>
            <p:nvPr/>
          </p:nvSpPr>
          <p:spPr bwMode="auto">
            <a:xfrm>
              <a:off x="8334545" y="4318001"/>
              <a:ext cx="43180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Monroe</a:t>
              </a:r>
            </a:p>
          </p:txBody>
        </p:sp>
        <p:sp>
          <p:nvSpPr>
            <p:cNvPr id="3172" name="Rectangle 100">
              <a:extLst>
                <a:ext uri="{FF2B5EF4-FFF2-40B4-BE49-F238E27FC236}">
                  <a16:creationId xmlns:a16="http://schemas.microsoft.com/office/drawing/2014/main" id="{B3DAB2D9-F8BE-A8D6-7662-1FDE1940D8E0}"/>
                </a:ext>
              </a:extLst>
            </p:cNvPr>
            <p:cNvSpPr>
              <a:spLocks noChangeArrowheads="1"/>
            </p:cNvSpPr>
            <p:nvPr/>
          </p:nvSpPr>
          <p:spPr bwMode="auto">
            <a:xfrm>
              <a:off x="8378996" y="3398839"/>
              <a:ext cx="35083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Clark</a:t>
              </a:r>
            </a:p>
          </p:txBody>
        </p:sp>
        <p:sp>
          <p:nvSpPr>
            <p:cNvPr id="3173" name="Rectangle 101">
              <a:extLst>
                <a:ext uri="{FF2B5EF4-FFF2-40B4-BE49-F238E27FC236}">
                  <a16:creationId xmlns:a16="http://schemas.microsoft.com/office/drawing/2014/main" id="{AFFC151D-55B3-A20C-2DD3-BBDBA1194ECC}"/>
                </a:ext>
              </a:extLst>
            </p:cNvPr>
            <p:cNvSpPr>
              <a:spLocks noChangeArrowheads="1"/>
            </p:cNvSpPr>
            <p:nvPr/>
          </p:nvSpPr>
          <p:spPr bwMode="auto">
            <a:xfrm>
              <a:off x="9042570" y="3365501"/>
              <a:ext cx="493712"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Marathon</a:t>
              </a:r>
            </a:p>
          </p:txBody>
        </p:sp>
        <p:sp>
          <p:nvSpPr>
            <p:cNvPr id="3174" name="Rectangle 102">
              <a:extLst>
                <a:ext uri="{FF2B5EF4-FFF2-40B4-BE49-F238E27FC236}">
                  <a16:creationId xmlns:a16="http://schemas.microsoft.com/office/drawing/2014/main" id="{1D9781E1-902D-0DCA-74EE-F41BAE99A63B}"/>
                </a:ext>
              </a:extLst>
            </p:cNvPr>
            <p:cNvSpPr>
              <a:spLocks noChangeArrowheads="1"/>
            </p:cNvSpPr>
            <p:nvPr/>
          </p:nvSpPr>
          <p:spPr bwMode="auto">
            <a:xfrm>
              <a:off x="8891758" y="3811589"/>
              <a:ext cx="37306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Wood</a:t>
              </a:r>
            </a:p>
          </p:txBody>
        </p:sp>
        <p:sp>
          <p:nvSpPr>
            <p:cNvPr id="3175" name="Rectangle 103">
              <a:extLst>
                <a:ext uri="{FF2B5EF4-FFF2-40B4-BE49-F238E27FC236}">
                  <a16:creationId xmlns:a16="http://schemas.microsoft.com/office/drawing/2014/main" id="{408C19FF-B3B3-94A7-DD15-DB74DE267B60}"/>
                </a:ext>
              </a:extLst>
            </p:cNvPr>
            <p:cNvSpPr>
              <a:spLocks noChangeArrowheads="1"/>
            </p:cNvSpPr>
            <p:nvPr/>
          </p:nvSpPr>
          <p:spPr bwMode="auto">
            <a:xfrm>
              <a:off x="9282283" y="3811589"/>
              <a:ext cx="4413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Portage</a:t>
              </a:r>
            </a:p>
          </p:txBody>
        </p:sp>
        <p:sp>
          <p:nvSpPr>
            <p:cNvPr id="3176" name="Rectangle 104">
              <a:extLst>
                <a:ext uri="{FF2B5EF4-FFF2-40B4-BE49-F238E27FC236}">
                  <a16:creationId xmlns:a16="http://schemas.microsoft.com/office/drawing/2014/main" id="{4B61CE57-9022-9C34-0202-6B6CF53BBF20}"/>
                </a:ext>
              </a:extLst>
            </p:cNvPr>
            <p:cNvSpPr>
              <a:spLocks noChangeArrowheads="1"/>
            </p:cNvSpPr>
            <p:nvPr/>
          </p:nvSpPr>
          <p:spPr bwMode="auto">
            <a:xfrm>
              <a:off x="8793332" y="4246564"/>
              <a:ext cx="4254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Juneau</a:t>
              </a:r>
            </a:p>
          </p:txBody>
        </p:sp>
        <p:sp>
          <p:nvSpPr>
            <p:cNvPr id="3177" name="Rectangle 105">
              <a:extLst>
                <a:ext uri="{FF2B5EF4-FFF2-40B4-BE49-F238E27FC236}">
                  <a16:creationId xmlns:a16="http://schemas.microsoft.com/office/drawing/2014/main" id="{A20F113E-ABF7-FFD5-324B-2CF5757CE55A}"/>
                </a:ext>
              </a:extLst>
            </p:cNvPr>
            <p:cNvSpPr>
              <a:spLocks noChangeArrowheads="1"/>
            </p:cNvSpPr>
            <p:nvPr/>
          </p:nvSpPr>
          <p:spPr bwMode="auto">
            <a:xfrm>
              <a:off x="9088608" y="4406901"/>
              <a:ext cx="44767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Adams</a:t>
              </a:r>
            </a:p>
          </p:txBody>
        </p:sp>
        <p:sp>
          <p:nvSpPr>
            <p:cNvPr id="3178" name="Rectangle 106">
              <a:extLst>
                <a:ext uri="{FF2B5EF4-FFF2-40B4-BE49-F238E27FC236}">
                  <a16:creationId xmlns:a16="http://schemas.microsoft.com/office/drawing/2014/main" id="{E170DB56-C00D-7445-7CB3-96CD6EB13BA5}"/>
                </a:ext>
              </a:extLst>
            </p:cNvPr>
            <p:cNvSpPr>
              <a:spLocks noChangeArrowheads="1"/>
            </p:cNvSpPr>
            <p:nvPr/>
          </p:nvSpPr>
          <p:spPr bwMode="auto">
            <a:xfrm>
              <a:off x="8994945" y="4906964"/>
              <a:ext cx="3492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Sauk</a:t>
              </a:r>
            </a:p>
          </p:txBody>
        </p:sp>
        <p:sp>
          <p:nvSpPr>
            <p:cNvPr id="3179" name="Rectangle 107">
              <a:extLst>
                <a:ext uri="{FF2B5EF4-FFF2-40B4-BE49-F238E27FC236}">
                  <a16:creationId xmlns:a16="http://schemas.microsoft.com/office/drawing/2014/main" id="{75685B46-7009-364D-606C-DF870870F3C6}"/>
                </a:ext>
              </a:extLst>
            </p:cNvPr>
            <p:cNvSpPr>
              <a:spLocks noChangeArrowheads="1"/>
            </p:cNvSpPr>
            <p:nvPr/>
          </p:nvSpPr>
          <p:spPr bwMode="auto">
            <a:xfrm>
              <a:off x="8010696" y="4432301"/>
              <a:ext cx="49688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LaCrosse</a:t>
              </a:r>
            </a:p>
          </p:txBody>
        </p:sp>
        <p:sp>
          <p:nvSpPr>
            <p:cNvPr id="3180" name="Rectangle 108">
              <a:extLst>
                <a:ext uri="{FF2B5EF4-FFF2-40B4-BE49-F238E27FC236}">
                  <a16:creationId xmlns:a16="http://schemas.microsoft.com/office/drawing/2014/main" id="{D700B7B6-D6C7-A815-DC89-3DF47FBD8DC4}"/>
                </a:ext>
              </a:extLst>
            </p:cNvPr>
            <p:cNvSpPr>
              <a:spLocks noChangeArrowheads="1"/>
            </p:cNvSpPr>
            <p:nvPr/>
          </p:nvSpPr>
          <p:spPr bwMode="auto">
            <a:xfrm>
              <a:off x="8088482" y="4787901"/>
              <a:ext cx="420688"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Vernon</a:t>
              </a:r>
            </a:p>
          </p:txBody>
        </p:sp>
        <p:sp>
          <p:nvSpPr>
            <p:cNvPr id="3181" name="Rectangle 109">
              <a:extLst>
                <a:ext uri="{FF2B5EF4-FFF2-40B4-BE49-F238E27FC236}">
                  <a16:creationId xmlns:a16="http://schemas.microsoft.com/office/drawing/2014/main" id="{1C9C2B6B-541E-B87D-1664-2A03C2B50D0C}"/>
                </a:ext>
              </a:extLst>
            </p:cNvPr>
            <p:cNvSpPr>
              <a:spLocks noChangeArrowheads="1"/>
            </p:cNvSpPr>
            <p:nvPr/>
          </p:nvSpPr>
          <p:spPr bwMode="auto">
            <a:xfrm>
              <a:off x="8147221" y="5113339"/>
              <a:ext cx="4794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Crawford</a:t>
              </a:r>
            </a:p>
          </p:txBody>
        </p:sp>
        <p:sp>
          <p:nvSpPr>
            <p:cNvPr id="3182" name="Rectangle 110">
              <a:extLst>
                <a:ext uri="{FF2B5EF4-FFF2-40B4-BE49-F238E27FC236}">
                  <a16:creationId xmlns:a16="http://schemas.microsoft.com/office/drawing/2014/main" id="{370E7F21-03DA-40B2-7801-50360AE0402C}"/>
                </a:ext>
              </a:extLst>
            </p:cNvPr>
            <p:cNvSpPr>
              <a:spLocks noChangeArrowheads="1"/>
            </p:cNvSpPr>
            <p:nvPr/>
          </p:nvSpPr>
          <p:spPr bwMode="auto">
            <a:xfrm>
              <a:off x="8553620" y="4959351"/>
              <a:ext cx="468312"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Richland</a:t>
              </a:r>
            </a:p>
          </p:txBody>
        </p:sp>
        <p:sp>
          <p:nvSpPr>
            <p:cNvPr id="3183" name="Rectangle 111">
              <a:extLst>
                <a:ext uri="{FF2B5EF4-FFF2-40B4-BE49-F238E27FC236}">
                  <a16:creationId xmlns:a16="http://schemas.microsoft.com/office/drawing/2014/main" id="{2A27190C-1922-6CD7-5B55-4EC65D9591B6}"/>
                </a:ext>
              </a:extLst>
            </p:cNvPr>
            <p:cNvSpPr>
              <a:spLocks noChangeArrowheads="1"/>
            </p:cNvSpPr>
            <p:nvPr/>
          </p:nvSpPr>
          <p:spPr bwMode="auto">
            <a:xfrm>
              <a:off x="8353596" y="5500689"/>
              <a:ext cx="3651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Grant</a:t>
              </a:r>
            </a:p>
          </p:txBody>
        </p:sp>
        <p:sp>
          <p:nvSpPr>
            <p:cNvPr id="3184" name="Rectangle 112">
              <a:extLst>
                <a:ext uri="{FF2B5EF4-FFF2-40B4-BE49-F238E27FC236}">
                  <a16:creationId xmlns:a16="http://schemas.microsoft.com/office/drawing/2014/main" id="{4808099C-72CB-2A6A-2F7D-8A5E10E080FF}"/>
                </a:ext>
              </a:extLst>
            </p:cNvPr>
            <p:cNvSpPr>
              <a:spLocks noChangeArrowheads="1"/>
            </p:cNvSpPr>
            <p:nvPr/>
          </p:nvSpPr>
          <p:spPr bwMode="auto">
            <a:xfrm>
              <a:off x="8696496" y="5765801"/>
              <a:ext cx="51117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LaFayette</a:t>
              </a:r>
            </a:p>
          </p:txBody>
        </p:sp>
        <p:sp>
          <p:nvSpPr>
            <p:cNvPr id="3185" name="Rectangle 113">
              <a:extLst>
                <a:ext uri="{FF2B5EF4-FFF2-40B4-BE49-F238E27FC236}">
                  <a16:creationId xmlns:a16="http://schemas.microsoft.com/office/drawing/2014/main" id="{5F38A796-6F6F-FF70-7FF5-190D65397D94}"/>
                </a:ext>
              </a:extLst>
            </p:cNvPr>
            <p:cNvSpPr>
              <a:spLocks noChangeArrowheads="1"/>
            </p:cNvSpPr>
            <p:nvPr/>
          </p:nvSpPr>
          <p:spPr bwMode="auto">
            <a:xfrm>
              <a:off x="9199733" y="5715001"/>
              <a:ext cx="38576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Green</a:t>
              </a:r>
            </a:p>
          </p:txBody>
        </p:sp>
        <p:sp>
          <p:nvSpPr>
            <p:cNvPr id="3186" name="Rectangle 114">
              <a:extLst>
                <a:ext uri="{FF2B5EF4-FFF2-40B4-BE49-F238E27FC236}">
                  <a16:creationId xmlns:a16="http://schemas.microsoft.com/office/drawing/2014/main" id="{F1393EAD-B234-53CA-EE33-BBFBFE42750B}"/>
                </a:ext>
              </a:extLst>
            </p:cNvPr>
            <p:cNvSpPr>
              <a:spLocks noChangeArrowheads="1"/>
            </p:cNvSpPr>
            <p:nvPr/>
          </p:nvSpPr>
          <p:spPr bwMode="auto">
            <a:xfrm>
              <a:off x="9625183" y="5734051"/>
              <a:ext cx="38417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Rock</a:t>
              </a:r>
            </a:p>
          </p:txBody>
        </p:sp>
        <p:sp>
          <p:nvSpPr>
            <p:cNvPr id="3187" name="Rectangle 115">
              <a:extLst>
                <a:ext uri="{FF2B5EF4-FFF2-40B4-BE49-F238E27FC236}">
                  <a16:creationId xmlns:a16="http://schemas.microsoft.com/office/drawing/2014/main" id="{46AC1A44-9BCF-EC62-3EE3-9E43321345C9}"/>
                </a:ext>
              </a:extLst>
            </p:cNvPr>
            <p:cNvSpPr>
              <a:spLocks noChangeArrowheads="1"/>
            </p:cNvSpPr>
            <p:nvPr/>
          </p:nvSpPr>
          <p:spPr bwMode="auto">
            <a:xfrm>
              <a:off x="9383882" y="5305426"/>
              <a:ext cx="357188"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Dane</a:t>
              </a:r>
            </a:p>
          </p:txBody>
        </p:sp>
        <p:sp>
          <p:nvSpPr>
            <p:cNvPr id="3188" name="Rectangle 116">
              <a:extLst>
                <a:ext uri="{FF2B5EF4-FFF2-40B4-BE49-F238E27FC236}">
                  <a16:creationId xmlns:a16="http://schemas.microsoft.com/office/drawing/2014/main" id="{3168F100-E38F-14D0-0525-3470B8785BD0}"/>
                </a:ext>
              </a:extLst>
            </p:cNvPr>
            <p:cNvSpPr>
              <a:spLocks noChangeArrowheads="1"/>
            </p:cNvSpPr>
            <p:nvPr/>
          </p:nvSpPr>
          <p:spPr bwMode="auto">
            <a:xfrm>
              <a:off x="8840957" y="5451476"/>
              <a:ext cx="3365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Iowa</a:t>
              </a:r>
            </a:p>
          </p:txBody>
        </p:sp>
        <p:sp>
          <p:nvSpPr>
            <p:cNvPr id="3189" name="Rectangle 117">
              <a:extLst>
                <a:ext uri="{FF2B5EF4-FFF2-40B4-BE49-F238E27FC236}">
                  <a16:creationId xmlns:a16="http://schemas.microsoft.com/office/drawing/2014/main" id="{AAC31531-5983-C55F-6F24-1E750C8E455B}"/>
                </a:ext>
              </a:extLst>
            </p:cNvPr>
            <p:cNvSpPr>
              <a:spLocks noChangeArrowheads="1"/>
            </p:cNvSpPr>
            <p:nvPr/>
          </p:nvSpPr>
          <p:spPr bwMode="auto">
            <a:xfrm>
              <a:off x="9383883" y="4906964"/>
              <a:ext cx="4921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Columbia</a:t>
              </a:r>
            </a:p>
          </p:txBody>
        </p:sp>
        <p:sp>
          <p:nvSpPr>
            <p:cNvPr id="3190" name="Rectangle 118">
              <a:extLst>
                <a:ext uri="{FF2B5EF4-FFF2-40B4-BE49-F238E27FC236}">
                  <a16:creationId xmlns:a16="http://schemas.microsoft.com/office/drawing/2014/main" id="{67BA5252-E268-5B05-CE66-5F66073896E5}"/>
                </a:ext>
              </a:extLst>
            </p:cNvPr>
            <p:cNvSpPr>
              <a:spLocks noChangeArrowheads="1"/>
            </p:cNvSpPr>
            <p:nvPr/>
          </p:nvSpPr>
          <p:spPr bwMode="auto">
            <a:xfrm>
              <a:off x="9844258" y="4906964"/>
              <a:ext cx="39846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Dodge</a:t>
              </a:r>
            </a:p>
          </p:txBody>
        </p:sp>
        <p:sp>
          <p:nvSpPr>
            <p:cNvPr id="3191" name="Rectangle 119">
              <a:extLst>
                <a:ext uri="{FF2B5EF4-FFF2-40B4-BE49-F238E27FC236}">
                  <a16:creationId xmlns:a16="http://schemas.microsoft.com/office/drawing/2014/main" id="{2678757A-F2D2-D550-5A2D-14949A39C82A}"/>
                </a:ext>
              </a:extLst>
            </p:cNvPr>
            <p:cNvSpPr>
              <a:spLocks noChangeArrowheads="1"/>
            </p:cNvSpPr>
            <p:nvPr/>
          </p:nvSpPr>
          <p:spPr bwMode="auto">
            <a:xfrm>
              <a:off x="9825208" y="5407026"/>
              <a:ext cx="48577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Jefferson</a:t>
              </a:r>
            </a:p>
          </p:txBody>
        </p:sp>
        <p:sp>
          <p:nvSpPr>
            <p:cNvPr id="3192" name="Rectangle 120">
              <a:extLst>
                <a:ext uri="{FF2B5EF4-FFF2-40B4-BE49-F238E27FC236}">
                  <a16:creationId xmlns:a16="http://schemas.microsoft.com/office/drawing/2014/main" id="{D71A8022-7AAD-5B35-00BC-A035E44F9249}"/>
                </a:ext>
              </a:extLst>
            </p:cNvPr>
            <p:cNvSpPr>
              <a:spLocks noChangeArrowheads="1"/>
            </p:cNvSpPr>
            <p:nvPr/>
          </p:nvSpPr>
          <p:spPr bwMode="auto">
            <a:xfrm>
              <a:off x="10161758" y="5429251"/>
              <a:ext cx="5302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Waukesha</a:t>
              </a:r>
            </a:p>
          </p:txBody>
        </p:sp>
        <p:sp>
          <p:nvSpPr>
            <p:cNvPr id="3193" name="Rectangle 121">
              <a:extLst>
                <a:ext uri="{FF2B5EF4-FFF2-40B4-BE49-F238E27FC236}">
                  <a16:creationId xmlns:a16="http://schemas.microsoft.com/office/drawing/2014/main" id="{DFE8C207-9586-D9C8-B83E-5DEB594B47F0}"/>
                </a:ext>
              </a:extLst>
            </p:cNvPr>
            <p:cNvSpPr>
              <a:spLocks noChangeArrowheads="1"/>
            </p:cNvSpPr>
            <p:nvPr/>
          </p:nvSpPr>
          <p:spPr bwMode="auto">
            <a:xfrm>
              <a:off x="9982371" y="5741989"/>
              <a:ext cx="49847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Walworth</a:t>
              </a:r>
            </a:p>
          </p:txBody>
        </p:sp>
        <p:sp>
          <p:nvSpPr>
            <p:cNvPr id="3194" name="Rectangle 122">
              <a:extLst>
                <a:ext uri="{FF2B5EF4-FFF2-40B4-BE49-F238E27FC236}">
                  <a16:creationId xmlns:a16="http://schemas.microsoft.com/office/drawing/2014/main" id="{1F0A9FF1-9239-62F8-7FA2-50B4D26A49E7}"/>
                </a:ext>
              </a:extLst>
            </p:cNvPr>
            <p:cNvSpPr>
              <a:spLocks noChangeArrowheads="1"/>
            </p:cNvSpPr>
            <p:nvPr/>
          </p:nvSpPr>
          <p:spPr bwMode="auto">
            <a:xfrm>
              <a:off x="10425283" y="5918201"/>
              <a:ext cx="47466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Kenosha</a:t>
              </a:r>
            </a:p>
          </p:txBody>
        </p:sp>
        <p:sp>
          <p:nvSpPr>
            <p:cNvPr id="3195" name="Rectangle 123">
              <a:extLst>
                <a:ext uri="{FF2B5EF4-FFF2-40B4-BE49-F238E27FC236}">
                  <a16:creationId xmlns:a16="http://schemas.microsoft.com/office/drawing/2014/main" id="{680EC9F8-9816-D349-4ADD-EF75324CE214}"/>
                </a:ext>
              </a:extLst>
            </p:cNvPr>
            <p:cNvSpPr>
              <a:spLocks noChangeArrowheads="1"/>
            </p:cNvSpPr>
            <p:nvPr/>
          </p:nvSpPr>
          <p:spPr bwMode="auto">
            <a:xfrm>
              <a:off x="10337970" y="5741989"/>
              <a:ext cx="411162"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Racine</a:t>
              </a:r>
            </a:p>
          </p:txBody>
        </p:sp>
        <p:sp>
          <p:nvSpPr>
            <p:cNvPr id="3196" name="Rectangle 124">
              <a:extLst>
                <a:ext uri="{FF2B5EF4-FFF2-40B4-BE49-F238E27FC236}">
                  <a16:creationId xmlns:a16="http://schemas.microsoft.com/office/drawing/2014/main" id="{4292E217-B3B4-0B35-2F8D-FEAA4B6450F5}"/>
                </a:ext>
              </a:extLst>
            </p:cNvPr>
            <p:cNvSpPr>
              <a:spLocks noChangeArrowheads="1"/>
            </p:cNvSpPr>
            <p:nvPr/>
          </p:nvSpPr>
          <p:spPr bwMode="auto">
            <a:xfrm>
              <a:off x="10495132" y="5003801"/>
              <a:ext cx="5016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Ozaukee</a:t>
              </a:r>
            </a:p>
          </p:txBody>
        </p:sp>
        <p:sp>
          <p:nvSpPr>
            <p:cNvPr id="3197" name="Rectangle 125">
              <a:extLst>
                <a:ext uri="{FF2B5EF4-FFF2-40B4-BE49-F238E27FC236}">
                  <a16:creationId xmlns:a16="http://schemas.microsoft.com/office/drawing/2014/main" id="{1403F767-A472-78E1-5FE7-13C211F97D5E}"/>
                </a:ext>
              </a:extLst>
            </p:cNvPr>
            <p:cNvSpPr>
              <a:spLocks noChangeArrowheads="1"/>
            </p:cNvSpPr>
            <p:nvPr/>
          </p:nvSpPr>
          <p:spPr bwMode="auto">
            <a:xfrm>
              <a:off x="10433221" y="4629151"/>
              <a:ext cx="5937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Sheboygan</a:t>
              </a:r>
              <a:endParaRPr lang="en-US" altLang="en-US" sz="700">
                <a:solidFill>
                  <a:srgbClr val="FFFF00"/>
                </a:solidFill>
                <a:latin typeface="Arial Narrow" panose="020B0606020202030204" pitchFamily="34" charset="0"/>
              </a:endParaRPr>
            </a:p>
          </p:txBody>
        </p:sp>
        <p:sp>
          <p:nvSpPr>
            <p:cNvPr id="3198" name="Rectangle 126">
              <a:extLst>
                <a:ext uri="{FF2B5EF4-FFF2-40B4-BE49-F238E27FC236}">
                  <a16:creationId xmlns:a16="http://schemas.microsoft.com/office/drawing/2014/main" id="{D926EC65-323C-4D4A-905B-4437FF1A4135}"/>
                </a:ext>
              </a:extLst>
            </p:cNvPr>
            <p:cNvSpPr>
              <a:spLocks noChangeArrowheads="1"/>
            </p:cNvSpPr>
            <p:nvPr/>
          </p:nvSpPr>
          <p:spPr bwMode="auto">
            <a:xfrm>
              <a:off x="9922045" y="4610101"/>
              <a:ext cx="595312"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Fond du Lac</a:t>
              </a:r>
            </a:p>
          </p:txBody>
        </p:sp>
        <p:sp>
          <p:nvSpPr>
            <p:cNvPr id="3199" name="Rectangle 127">
              <a:extLst>
                <a:ext uri="{FF2B5EF4-FFF2-40B4-BE49-F238E27FC236}">
                  <a16:creationId xmlns:a16="http://schemas.microsoft.com/office/drawing/2014/main" id="{D10573D6-FAC3-0FCE-3705-3C2186D2B508}"/>
                </a:ext>
              </a:extLst>
            </p:cNvPr>
            <p:cNvSpPr>
              <a:spLocks noChangeArrowheads="1"/>
            </p:cNvSpPr>
            <p:nvPr/>
          </p:nvSpPr>
          <p:spPr bwMode="auto">
            <a:xfrm>
              <a:off x="9644367" y="4518993"/>
              <a:ext cx="439738"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dirty="0">
                  <a:solidFill>
                    <a:srgbClr val="000000"/>
                  </a:solidFill>
                  <a:latin typeface="Arial Narrow" panose="020B0606020202030204" pitchFamily="34" charset="0"/>
                </a:rPr>
                <a:t>Green</a:t>
              </a:r>
              <a:r>
                <a:rPr lang="en-US" altLang="en-US" sz="700" dirty="0">
                  <a:solidFill>
                    <a:srgbClr val="FFFF00"/>
                  </a:solidFill>
                  <a:latin typeface="Arial Narrow" panose="020B0606020202030204" pitchFamily="34" charset="0"/>
                </a:rPr>
                <a:t> </a:t>
              </a:r>
              <a:r>
                <a:rPr lang="en-US" altLang="en-US" sz="700" dirty="0">
                  <a:solidFill>
                    <a:srgbClr val="000000"/>
                  </a:solidFill>
                  <a:latin typeface="Arial Narrow" panose="020B0606020202030204" pitchFamily="34" charset="0"/>
                </a:rPr>
                <a:t>Lake</a:t>
              </a:r>
              <a:endParaRPr lang="en-US" altLang="en-US" sz="700" dirty="0">
                <a:solidFill>
                  <a:srgbClr val="FFFF00"/>
                </a:solidFill>
                <a:latin typeface="Arial Narrow" panose="020B0606020202030204" pitchFamily="34" charset="0"/>
              </a:endParaRPr>
            </a:p>
          </p:txBody>
        </p:sp>
        <p:sp>
          <p:nvSpPr>
            <p:cNvPr id="3200" name="Rectangle 128">
              <a:extLst>
                <a:ext uri="{FF2B5EF4-FFF2-40B4-BE49-F238E27FC236}">
                  <a16:creationId xmlns:a16="http://schemas.microsoft.com/office/drawing/2014/main" id="{2A5964F1-6CD1-5310-10D6-AB215C4DCCB4}"/>
                </a:ext>
              </a:extLst>
            </p:cNvPr>
            <p:cNvSpPr>
              <a:spLocks noChangeArrowheads="1"/>
            </p:cNvSpPr>
            <p:nvPr/>
          </p:nvSpPr>
          <p:spPr bwMode="auto">
            <a:xfrm>
              <a:off x="9369595" y="4511676"/>
              <a:ext cx="5143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Marquette</a:t>
              </a:r>
              <a:endParaRPr lang="en-US" altLang="en-US" sz="700">
                <a:solidFill>
                  <a:srgbClr val="FFFF00"/>
                </a:solidFill>
                <a:latin typeface="Arial Narrow" panose="020B0606020202030204" pitchFamily="34" charset="0"/>
              </a:endParaRPr>
            </a:p>
          </p:txBody>
        </p:sp>
        <p:sp>
          <p:nvSpPr>
            <p:cNvPr id="3201" name="Rectangle 129">
              <a:extLst>
                <a:ext uri="{FF2B5EF4-FFF2-40B4-BE49-F238E27FC236}">
                  <a16:creationId xmlns:a16="http://schemas.microsoft.com/office/drawing/2014/main" id="{6BF97339-CC57-457C-1753-E6894FADF686}"/>
                </a:ext>
              </a:extLst>
            </p:cNvPr>
            <p:cNvSpPr>
              <a:spLocks noChangeArrowheads="1"/>
            </p:cNvSpPr>
            <p:nvPr/>
          </p:nvSpPr>
          <p:spPr bwMode="auto">
            <a:xfrm>
              <a:off x="9371183" y="4251326"/>
              <a:ext cx="5175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Waushara</a:t>
              </a:r>
              <a:endParaRPr lang="en-US" altLang="en-US" sz="700">
                <a:solidFill>
                  <a:srgbClr val="FFFF00"/>
                </a:solidFill>
                <a:latin typeface="Arial Narrow" panose="020B0606020202030204" pitchFamily="34" charset="0"/>
              </a:endParaRPr>
            </a:p>
          </p:txBody>
        </p:sp>
        <p:sp>
          <p:nvSpPr>
            <p:cNvPr id="3202" name="Rectangle 130">
              <a:extLst>
                <a:ext uri="{FF2B5EF4-FFF2-40B4-BE49-F238E27FC236}">
                  <a16:creationId xmlns:a16="http://schemas.microsoft.com/office/drawing/2014/main" id="{0668D3D5-7397-0E39-3853-608CF79203FA}"/>
                </a:ext>
              </a:extLst>
            </p:cNvPr>
            <p:cNvSpPr>
              <a:spLocks noChangeArrowheads="1"/>
            </p:cNvSpPr>
            <p:nvPr/>
          </p:nvSpPr>
          <p:spPr bwMode="auto">
            <a:xfrm>
              <a:off x="9902996" y="4251326"/>
              <a:ext cx="5556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Winnebago</a:t>
              </a:r>
              <a:endParaRPr lang="en-US" altLang="en-US" sz="700">
                <a:solidFill>
                  <a:srgbClr val="FFFF00"/>
                </a:solidFill>
                <a:latin typeface="Arial Narrow" panose="020B0606020202030204" pitchFamily="34" charset="0"/>
              </a:endParaRPr>
            </a:p>
          </p:txBody>
        </p:sp>
        <p:sp>
          <p:nvSpPr>
            <p:cNvPr id="3203" name="Rectangle 131">
              <a:extLst>
                <a:ext uri="{FF2B5EF4-FFF2-40B4-BE49-F238E27FC236}">
                  <a16:creationId xmlns:a16="http://schemas.microsoft.com/office/drawing/2014/main" id="{A040A5C3-D68C-A356-AF45-FB4C336CC3E3}"/>
                </a:ext>
              </a:extLst>
            </p:cNvPr>
            <p:cNvSpPr>
              <a:spLocks noChangeArrowheads="1"/>
            </p:cNvSpPr>
            <p:nvPr/>
          </p:nvSpPr>
          <p:spPr bwMode="auto">
            <a:xfrm>
              <a:off x="10266533" y="4454526"/>
              <a:ext cx="45561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Calumet</a:t>
              </a:r>
              <a:endParaRPr lang="en-US" altLang="en-US" sz="700" b="1">
                <a:solidFill>
                  <a:srgbClr val="FFFF00"/>
                </a:solidFill>
                <a:latin typeface="Arial Narrow" panose="020B0606020202030204" pitchFamily="34" charset="0"/>
              </a:endParaRPr>
            </a:p>
          </p:txBody>
        </p:sp>
        <p:sp>
          <p:nvSpPr>
            <p:cNvPr id="3204" name="Rectangle 132">
              <a:extLst>
                <a:ext uri="{FF2B5EF4-FFF2-40B4-BE49-F238E27FC236}">
                  <a16:creationId xmlns:a16="http://schemas.microsoft.com/office/drawing/2014/main" id="{1103CB59-3E1F-E6C7-D46A-948E997E55A4}"/>
                </a:ext>
              </a:extLst>
            </p:cNvPr>
            <p:cNvSpPr>
              <a:spLocks noChangeArrowheads="1"/>
            </p:cNvSpPr>
            <p:nvPr/>
          </p:nvSpPr>
          <p:spPr bwMode="auto">
            <a:xfrm>
              <a:off x="10555457" y="4241801"/>
              <a:ext cx="53340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Manitowoc</a:t>
              </a:r>
              <a:endParaRPr lang="en-US" altLang="en-US" sz="700">
                <a:solidFill>
                  <a:srgbClr val="FFFF00"/>
                </a:solidFill>
                <a:latin typeface="Arial Narrow" panose="020B0606020202030204" pitchFamily="34" charset="0"/>
              </a:endParaRPr>
            </a:p>
          </p:txBody>
        </p:sp>
        <p:sp>
          <p:nvSpPr>
            <p:cNvPr id="3205" name="Rectangle 133">
              <a:extLst>
                <a:ext uri="{FF2B5EF4-FFF2-40B4-BE49-F238E27FC236}">
                  <a16:creationId xmlns:a16="http://schemas.microsoft.com/office/drawing/2014/main" id="{2797DA39-A2BA-719F-A8C0-72F36A9ADB66}"/>
                </a:ext>
              </a:extLst>
            </p:cNvPr>
            <p:cNvSpPr>
              <a:spLocks noChangeArrowheads="1"/>
            </p:cNvSpPr>
            <p:nvPr/>
          </p:nvSpPr>
          <p:spPr bwMode="auto">
            <a:xfrm>
              <a:off x="10758658" y="3857626"/>
              <a:ext cx="53181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Kewaunee</a:t>
              </a:r>
              <a:endParaRPr lang="en-US" altLang="en-US" sz="700">
                <a:solidFill>
                  <a:srgbClr val="FFFF00"/>
                </a:solidFill>
                <a:latin typeface="Arial Narrow" panose="020B0606020202030204" pitchFamily="34" charset="0"/>
              </a:endParaRPr>
            </a:p>
          </p:txBody>
        </p:sp>
        <p:sp>
          <p:nvSpPr>
            <p:cNvPr id="3206" name="Rectangle 134">
              <a:extLst>
                <a:ext uri="{FF2B5EF4-FFF2-40B4-BE49-F238E27FC236}">
                  <a16:creationId xmlns:a16="http://schemas.microsoft.com/office/drawing/2014/main" id="{21DAD807-8E02-B73A-48EF-7DF60793E990}"/>
                </a:ext>
              </a:extLst>
            </p:cNvPr>
            <p:cNvSpPr>
              <a:spLocks noChangeArrowheads="1"/>
            </p:cNvSpPr>
            <p:nvPr/>
          </p:nvSpPr>
          <p:spPr bwMode="auto">
            <a:xfrm>
              <a:off x="10455446" y="4108451"/>
              <a:ext cx="38893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Brown</a:t>
              </a:r>
              <a:endParaRPr lang="en-US" altLang="en-US" sz="700">
                <a:solidFill>
                  <a:srgbClr val="FFFF00"/>
                </a:solidFill>
                <a:latin typeface="Arial Narrow" panose="020B0606020202030204" pitchFamily="34" charset="0"/>
              </a:endParaRPr>
            </a:p>
          </p:txBody>
        </p:sp>
        <p:sp>
          <p:nvSpPr>
            <p:cNvPr id="3207" name="Rectangle 135">
              <a:extLst>
                <a:ext uri="{FF2B5EF4-FFF2-40B4-BE49-F238E27FC236}">
                  <a16:creationId xmlns:a16="http://schemas.microsoft.com/office/drawing/2014/main" id="{70559547-2809-3994-FE9D-500232458577}"/>
                </a:ext>
              </a:extLst>
            </p:cNvPr>
            <p:cNvSpPr>
              <a:spLocks noChangeArrowheads="1"/>
            </p:cNvSpPr>
            <p:nvPr/>
          </p:nvSpPr>
          <p:spPr bwMode="auto">
            <a:xfrm>
              <a:off x="10031583" y="3889376"/>
              <a:ext cx="5429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Outagamie</a:t>
              </a:r>
              <a:endParaRPr lang="en-US" altLang="en-US" sz="700">
                <a:solidFill>
                  <a:srgbClr val="FFFF00"/>
                </a:solidFill>
                <a:latin typeface="Arial Narrow" panose="020B0606020202030204" pitchFamily="34" charset="0"/>
              </a:endParaRPr>
            </a:p>
          </p:txBody>
        </p:sp>
        <p:sp>
          <p:nvSpPr>
            <p:cNvPr id="3208" name="Rectangle 136">
              <a:extLst>
                <a:ext uri="{FF2B5EF4-FFF2-40B4-BE49-F238E27FC236}">
                  <a16:creationId xmlns:a16="http://schemas.microsoft.com/office/drawing/2014/main" id="{267AB1AD-78FD-608C-B758-01BF0D56C6EB}"/>
                </a:ext>
              </a:extLst>
            </p:cNvPr>
            <p:cNvSpPr>
              <a:spLocks noChangeArrowheads="1"/>
            </p:cNvSpPr>
            <p:nvPr/>
          </p:nvSpPr>
          <p:spPr bwMode="auto">
            <a:xfrm>
              <a:off x="9691858" y="3787776"/>
              <a:ext cx="49371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Waupaca</a:t>
              </a:r>
              <a:endParaRPr lang="en-US" altLang="en-US" sz="700">
                <a:solidFill>
                  <a:srgbClr val="FFFF00"/>
                </a:solidFill>
                <a:latin typeface="Arial Narrow" panose="020B0606020202030204" pitchFamily="34" charset="0"/>
              </a:endParaRPr>
            </a:p>
          </p:txBody>
        </p:sp>
        <p:sp>
          <p:nvSpPr>
            <p:cNvPr id="3209" name="Rectangle 137">
              <a:extLst>
                <a:ext uri="{FF2B5EF4-FFF2-40B4-BE49-F238E27FC236}">
                  <a16:creationId xmlns:a16="http://schemas.microsoft.com/office/drawing/2014/main" id="{77DCF376-8BE3-B786-8AF2-FB898B34134C}"/>
                </a:ext>
              </a:extLst>
            </p:cNvPr>
            <p:cNvSpPr>
              <a:spLocks noChangeArrowheads="1"/>
            </p:cNvSpPr>
            <p:nvPr/>
          </p:nvSpPr>
          <p:spPr bwMode="auto">
            <a:xfrm>
              <a:off x="9723607" y="3662364"/>
              <a:ext cx="490538"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Shawano</a:t>
              </a:r>
              <a:endParaRPr lang="en-US" altLang="en-US" sz="700">
                <a:solidFill>
                  <a:srgbClr val="FFFF00"/>
                </a:solidFill>
                <a:latin typeface="Arial Narrow" panose="020B0606020202030204" pitchFamily="34" charset="0"/>
              </a:endParaRPr>
            </a:p>
          </p:txBody>
        </p:sp>
        <p:sp>
          <p:nvSpPr>
            <p:cNvPr id="3210" name="Rectangle 138">
              <a:extLst>
                <a:ext uri="{FF2B5EF4-FFF2-40B4-BE49-F238E27FC236}">
                  <a16:creationId xmlns:a16="http://schemas.microsoft.com/office/drawing/2014/main" id="{673E60A1-0333-CDFE-708E-99B44E2C4333}"/>
                </a:ext>
              </a:extLst>
            </p:cNvPr>
            <p:cNvSpPr>
              <a:spLocks noChangeArrowheads="1"/>
            </p:cNvSpPr>
            <p:nvPr/>
          </p:nvSpPr>
          <p:spPr bwMode="auto">
            <a:xfrm>
              <a:off x="9828382" y="3289301"/>
              <a:ext cx="566738"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Menominee</a:t>
              </a:r>
              <a:endParaRPr lang="en-US" altLang="en-US" sz="700">
                <a:solidFill>
                  <a:srgbClr val="FFFF00"/>
                </a:solidFill>
                <a:latin typeface="Arial Narrow" panose="020B0606020202030204" pitchFamily="34" charset="0"/>
              </a:endParaRPr>
            </a:p>
          </p:txBody>
        </p:sp>
        <p:sp>
          <p:nvSpPr>
            <p:cNvPr id="3211" name="Rectangle 139">
              <a:extLst>
                <a:ext uri="{FF2B5EF4-FFF2-40B4-BE49-F238E27FC236}">
                  <a16:creationId xmlns:a16="http://schemas.microsoft.com/office/drawing/2014/main" id="{320B9F2F-C7A7-C71C-9196-119CC67E8565}"/>
                </a:ext>
              </a:extLst>
            </p:cNvPr>
            <p:cNvSpPr>
              <a:spLocks noChangeArrowheads="1"/>
            </p:cNvSpPr>
            <p:nvPr/>
          </p:nvSpPr>
          <p:spPr bwMode="auto">
            <a:xfrm>
              <a:off x="10064921" y="3113089"/>
              <a:ext cx="42068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Oconto</a:t>
              </a:r>
              <a:endParaRPr lang="en-US" altLang="en-US" sz="700">
                <a:solidFill>
                  <a:srgbClr val="FFFF00"/>
                </a:solidFill>
                <a:latin typeface="Arial Narrow" panose="020B0606020202030204" pitchFamily="34" charset="0"/>
              </a:endParaRPr>
            </a:p>
          </p:txBody>
        </p:sp>
        <p:sp>
          <p:nvSpPr>
            <p:cNvPr id="3212" name="Rectangle 140">
              <a:extLst>
                <a:ext uri="{FF2B5EF4-FFF2-40B4-BE49-F238E27FC236}">
                  <a16:creationId xmlns:a16="http://schemas.microsoft.com/office/drawing/2014/main" id="{9348C899-FC1A-871F-16F8-44FD83E0CE12}"/>
                </a:ext>
              </a:extLst>
            </p:cNvPr>
            <p:cNvSpPr>
              <a:spLocks noChangeArrowheads="1"/>
            </p:cNvSpPr>
            <p:nvPr/>
          </p:nvSpPr>
          <p:spPr bwMode="auto">
            <a:xfrm>
              <a:off x="9575970" y="3113089"/>
              <a:ext cx="487362"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Langlade</a:t>
              </a:r>
            </a:p>
          </p:txBody>
        </p:sp>
        <p:sp>
          <p:nvSpPr>
            <p:cNvPr id="3213" name="Rectangle 141">
              <a:extLst>
                <a:ext uri="{FF2B5EF4-FFF2-40B4-BE49-F238E27FC236}">
                  <a16:creationId xmlns:a16="http://schemas.microsoft.com/office/drawing/2014/main" id="{363A2BAE-EE5D-3372-1BE0-6F888B8F5DBA}"/>
                </a:ext>
              </a:extLst>
            </p:cNvPr>
            <p:cNvSpPr>
              <a:spLocks noChangeArrowheads="1"/>
            </p:cNvSpPr>
            <p:nvPr/>
          </p:nvSpPr>
          <p:spPr bwMode="auto">
            <a:xfrm>
              <a:off x="9966496" y="2911476"/>
              <a:ext cx="388937"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Forest</a:t>
              </a:r>
            </a:p>
          </p:txBody>
        </p:sp>
        <p:sp>
          <p:nvSpPr>
            <p:cNvPr id="3214" name="Rectangle 142">
              <a:extLst>
                <a:ext uri="{FF2B5EF4-FFF2-40B4-BE49-F238E27FC236}">
                  <a16:creationId xmlns:a16="http://schemas.microsoft.com/office/drawing/2014/main" id="{4B73D5A1-028A-02D6-BFCC-F0A5BE5F8C12}"/>
                </a:ext>
              </a:extLst>
            </p:cNvPr>
            <p:cNvSpPr>
              <a:spLocks noChangeArrowheads="1"/>
            </p:cNvSpPr>
            <p:nvPr/>
          </p:nvSpPr>
          <p:spPr bwMode="auto">
            <a:xfrm>
              <a:off x="10298282" y="2735264"/>
              <a:ext cx="488950"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Marinette</a:t>
              </a:r>
            </a:p>
          </p:txBody>
        </p:sp>
        <p:sp>
          <p:nvSpPr>
            <p:cNvPr id="3215" name="Rectangle 143">
              <a:extLst>
                <a:ext uri="{FF2B5EF4-FFF2-40B4-BE49-F238E27FC236}">
                  <a16:creationId xmlns:a16="http://schemas.microsoft.com/office/drawing/2014/main" id="{4360EED2-3397-BA03-A570-83152D4E307D}"/>
                </a:ext>
              </a:extLst>
            </p:cNvPr>
            <p:cNvSpPr>
              <a:spLocks noChangeArrowheads="1"/>
            </p:cNvSpPr>
            <p:nvPr/>
          </p:nvSpPr>
          <p:spPr bwMode="auto">
            <a:xfrm>
              <a:off x="10064920" y="2514601"/>
              <a:ext cx="468312"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Florence</a:t>
              </a:r>
            </a:p>
          </p:txBody>
        </p:sp>
        <p:sp>
          <p:nvSpPr>
            <p:cNvPr id="3216" name="Rectangle 144">
              <a:extLst>
                <a:ext uri="{FF2B5EF4-FFF2-40B4-BE49-F238E27FC236}">
                  <a16:creationId xmlns:a16="http://schemas.microsoft.com/office/drawing/2014/main" id="{80C4C1AC-DFB6-7F4D-9A17-031B94159960}"/>
                </a:ext>
              </a:extLst>
            </p:cNvPr>
            <p:cNvSpPr>
              <a:spLocks noChangeArrowheads="1"/>
            </p:cNvSpPr>
            <p:nvPr/>
          </p:nvSpPr>
          <p:spPr bwMode="auto">
            <a:xfrm>
              <a:off x="10847558" y="3708401"/>
              <a:ext cx="3397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2862" rIns="88900" bIns="42862">
              <a:spAutoFit/>
            </a:bodyPr>
            <a:lstStyle>
              <a:lvl1pPr defTabSz="896938">
                <a:spcBef>
                  <a:spcPct val="20000"/>
                </a:spcBef>
                <a:buSzPct val="100000"/>
                <a:buChar char="•"/>
                <a:defRPr sz="3200">
                  <a:solidFill>
                    <a:schemeClr val="tx1"/>
                  </a:solidFill>
                  <a:latin typeface="Times New Roman" panose="02020603050405020304" pitchFamily="18" charset="0"/>
                </a:defRPr>
              </a:lvl1pPr>
              <a:lvl2pPr marL="742950" indent="-285750" defTabSz="896938">
                <a:spcBef>
                  <a:spcPct val="20000"/>
                </a:spcBef>
                <a:buSzPct val="100000"/>
                <a:buChar char="–"/>
                <a:defRPr sz="2800">
                  <a:solidFill>
                    <a:schemeClr val="tx1"/>
                  </a:solidFill>
                  <a:latin typeface="Times New Roman" panose="02020603050405020304" pitchFamily="18" charset="0"/>
                </a:defRPr>
              </a:lvl2pPr>
              <a:lvl3pPr marL="1143000" indent="-228600" defTabSz="896938">
                <a:spcBef>
                  <a:spcPct val="20000"/>
                </a:spcBef>
                <a:buSzPct val="100000"/>
                <a:buChar char="•"/>
                <a:defRPr sz="2400">
                  <a:solidFill>
                    <a:schemeClr val="tx1"/>
                  </a:solidFill>
                  <a:latin typeface="Times New Roman" panose="02020603050405020304" pitchFamily="18" charset="0"/>
                </a:defRPr>
              </a:lvl3pPr>
              <a:lvl4pPr marL="1600200" indent="-228600" defTabSz="896938">
                <a:spcBef>
                  <a:spcPct val="20000"/>
                </a:spcBef>
                <a:buSzPct val="100000"/>
                <a:buChar char="–"/>
                <a:defRPr sz="2000">
                  <a:solidFill>
                    <a:schemeClr val="tx1"/>
                  </a:solidFill>
                  <a:latin typeface="Times New Roman" panose="02020603050405020304" pitchFamily="18" charset="0"/>
                </a:defRPr>
              </a:lvl4pPr>
              <a:lvl5pPr marL="2057400" indent="-228600" defTabSz="896938">
                <a:spcBef>
                  <a:spcPct val="20000"/>
                </a:spcBef>
                <a:buSzPct val="100000"/>
                <a:buChar char="•"/>
                <a:defRPr sz="2000">
                  <a:solidFill>
                    <a:schemeClr val="tx1"/>
                  </a:solidFill>
                  <a:latin typeface="Times New Roman" panose="02020603050405020304" pitchFamily="18" charset="0"/>
                </a:defRPr>
              </a:lvl5pPr>
              <a:lvl6pPr marL="25146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89693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solidFill>
                    <a:srgbClr val="000000"/>
                  </a:solidFill>
                  <a:latin typeface="Arial Narrow" panose="020B0606020202030204" pitchFamily="34" charset="0"/>
                </a:rPr>
                <a:t>Door</a:t>
              </a:r>
              <a:endParaRPr lang="en-US" altLang="en-US" sz="700">
                <a:solidFill>
                  <a:srgbClr val="FFFF00"/>
                </a:solidFill>
                <a:latin typeface="Arial Narrow" panose="020B0606020202030204" pitchFamily="34" charset="0"/>
              </a:endParaRPr>
            </a:p>
          </p:txBody>
        </p:sp>
        <p:sp>
          <p:nvSpPr>
            <p:cNvPr id="3218" name="Rectangle 148">
              <a:extLst>
                <a:ext uri="{FF2B5EF4-FFF2-40B4-BE49-F238E27FC236}">
                  <a16:creationId xmlns:a16="http://schemas.microsoft.com/office/drawing/2014/main" id="{AC3148F2-7D06-46B4-3977-128991F24980}"/>
                </a:ext>
              </a:extLst>
            </p:cNvPr>
            <p:cNvSpPr>
              <a:spLocks noChangeArrowheads="1"/>
            </p:cNvSpPr>
            <p:nvPr/>
          </p:nvSpPr>
          <p:spPr bwMode="auto">
            <a:xfrm>
              <a:off x="10495133" y="5562600"/>
              <a:ext cx="531813"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a:latin typeface="Arial Narrow" panose="020B0606020202030204" pitchFamily="34" charset="0"/>
                </a:rPr>
                <a:t>Milwaukee</a:t>
              </a:r>
            </a:p>
          </p:txBody>
        </p:sp>
        <p:sp>
          <p:nvSpPr>
            <p:cNvPr id="3219" name="Text Box 149">
              <a:extLst>
                <a:ext uri="{FF2B5EF4-FFF2-40B4-BE49-F238E27FC236}">
                  <a16:creationId xmlns:a16="http://schemas.microsoft.com/office/drawing/2014/main" id="{0EB84130-2F70-6B71-0F12-9ED6413AFB53}"/>
                </a:ext>
              </a:extLst>
            </p:cNvPr>
            <p:cNvSpPr txBox="1">
              <a:spLocks noChangeArrowheads="1"/>
            </p:cNvSpPr>
            <p:nvPr/>
          </p:nvSpPr>
          <p:spPr bwMode="auto">
            <a:xfrm>
              <a:off x="10242855" y="5229226"/>
              <a:ext cx="5778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700" dirty="0">
                  <a:latin typeface="Arial Narrow" panose="020B0606020202030204" pitchFamily="34" charset="0"/>
                </a:rPr>
                <a:t>Washington</a:t>
              </a:r>
            </a:p>
          </p:txBody>
        </p:sp>
      </p:grpSp>
      <p:sp>
        <p:nvSpPr>
          <p:cNvPr id="2" name="Title 1">
            <a:extLst>
              <a:ext uri="{FF2B5EF4-FFF2-40B4-BE49-F238E27FC236}">
                <a16:creationId xmlns:a16="http://schemas.microsoft.com/office/drawing/2014/main" id="{6F432AD7-D233-C0B6-8C4F-C4A86697F547}"/>
              </a:ext>
            </a:extLst>
          </p:cNvPr>
          <p:cNvSpPr txBox="1">
            <a:spLocks/>
          </p:cNvSpPr>
          <p:nvPr/>
        </p:nvSpPr>
        <p:spPr>
          <a:xfrm>
            <a:off x="609600" y="182880"/>
            <a:ext cx="10972800" cy="1524000"/>
          </a:xfrm>
          <a:prstGeom prst="rect">
            <a:avLst/>
          </a:prstGeom>
        </p:spPr>
        <p:txBody>
          <a:bodyPr>
            <a:normAutofit/>
          </a:bodyPr>
          <a:lstStyle>
            <a:lvl1pPr algn="l" defTabSz="914400" rtl="0" eaLnBrk="1" latinLnBrk="0" hangingPunct="1">
              <a:spcBef>
                <a:spcPct val="0"/>
              </a:spcBef>
              <a:buNone/>
              <a:defRPr sz="3200" b="1" kern="1200">
                <a:solidFill>
                  <a:srgbClr val="1F497D"/>
                </a:solidFill>
                <a:latin typeface="+mj-lt"/>
                <a:ea typeface="+mj-ea"/>
                <a:cs typeface="Arial" panose="020B0604020202020204" pitchFamily="34" charset="0"/>
              </a:defRPr>
            </a:lvl1pPr>
          </a:lstStyle>
          <a:p>
            <a:pPr fontAlgn="auto">
              <a:spcAft>
                <a:spcPts val="0"/>
              </a:spcAft>
            </a:pPr>
            <a:r>
              <a:rPr lang="en-US" dirty="0"/>
              <a:t>Animal Rabies Cases,</a:t>
            </a:r>
            <a:br>
              <a:rPr lang="en-US" dirty="0"/>
            </a:br>
            <a:r>
              <a:rPr lang="en-US" dirty="0"/>
              <a:t>2018-2022</a:t>
            </a:r>
          </a:p>
        </p:txBody>
      </p:sp>
      <p:sp>
        <p:nvSpPr>
          <p:cNvPr id="154" name="TextBox 8">
            <a:extLst>
              <a:ext uri="{FF2B5EF4-FFF2-40B4-BE49-F238E27FC236}">
                <a16:creationId xmlns:a16="http://schemas.microsoft.com/office/drawing/2014/main" id="{DDAC2E57-9C80-0F04-0EA6-15EE10569BB0}"/>
              </a:ext>
            </a:extLst>
          </p:cNvPr>
          <p:cNvSpPr txBox="1"/>
          <p:nvPr/>
        </p:nvSpPr>
        <p:spPr>
          <a:xfrm>
            <a:off x="648512" y="5974140"/>
            <a:ext cx="6271020" cy="28786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800" dirty="0">
                <a:cs typeface="Calibri" panose="020F0502020204030204" pitchFamily="34" charset="0"/>
              </a:rPr>
              <a:t>Data Source: </a:t>
            </a:r>
            <a:r>
              <a:rPr lang="en-US" sz="1800" dirty="0">
                <a:cs typeface="Arial" panose="020B0604020202020204" pitchFamily="34" charset="0"/>
              </a:rPr>
              <a:t>Wisconsin</a:t>
            </a:r>
            <a:r>
              <a:rPr lang="en-US" sz="1800" dirty="0">
                <a:cs typeface="Calibri" panose="020F0502020204030204" pitchFamily="34" charset="0"/>
              </a:rPr>
              <a:t> State Laboratory of Hygiene</a:t>
            </a:r>
          </a:p>
        </p:txBody>
      </p:sp>
      <p:graphicFrame>
        <p:nvGraphicFramePr>
          <p:cNvPr id="4" name="Table 4">
            <a:extLst>
              <a:ext uri="{FF2B5EF4-FFF2-40B4-BE49-F238E27FC236}">
                <a16:creationId xmlns:a16="http://schemas.microsoft.com/office/drawing/2014/main" id="{143605A1-8D97-D1EF-FF22-04A570808C24}"/>
              </a:ext>
            </a:extLst>
          </p:cNvPr>
          <p:cNvGraphicFramePr>
            <a:graphicFrameLocks noGrp="1"/>
          </p:cNvGraphicFramePr>
          <p:nvPr/>
        </p:nvGraphicFramePr>
        <p:xfrm>
          <a:off x="1179943" y="1701520"/>
          <a:ext cx="2155594" cy="2468880"/>
        </p:xfrm>
        <a:graphic>
          <a:graphicData uri="http://schemas.openxmlformats.org/drawingml/2006/table">
            <a:tbl>
              <a:tblPr firstRow="1" bandRow="1">
                <a:tableStyleId>{5940675A-B579-460E-94D1-54222C63F5DA}</a:tableStyleId>
              </a:tblPr>
              <a:tblGrid>
                <a:gridCol w="1077797">
                  <a:extLst>
                    <a:ext uri="{9D8B030D-6E8A-4147-A177-3AD203B41FA5}">
                      <a16:colId xmlns:a16="http://schemas.microsoft.com/office/drawing/2014/main" val="3927255932"/>
                    </a:ext>
                  </a:extLst>
                </a:gridCol>
                <a:gridCol w="1077797">
                  <a:extLst>
                    <a:ext uri="{9D8B030D-6E8A-4147-A177-3AD203B41FA5}">
                      <a16:colId xmlns:a16="http://schemas.microsoft.com/office/drawing/2014/main" val="4291475788"/>
                    </a:ext>
                  </a:extLst>
                </a:gridCol>
              </a:tblGrid>
              <a:tr h="317448">
                <a:tc gridSpan="2">
                  <a:txBody>
                    <a:bodyPr/>
                    <a:lstStyle/>
                    <a:p>
                      <a:r>
                        <a:rPr lang="en-US" b="1" dirty="0"/>
                        <a:t>Number of Cases</a:t>
                      </a:r>
                    </a:p>
                    <a:p>
                      <a:r>
                        <a:rPr lang="en-US" b="1" dirty="0"/>
                        <a:t>N=121</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3166608558"/>
                  </a:ext>
                </a:extLst>
              </a:tr>
              <a:tr h="317448">
                <a:tc>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tc>
                  <a:txBody>
                    <a:bodyPr/>
                    <a:lstStyle/>
                    <a:p>
                      <a:r>
                        <a:rPr lang="en-US" dirty="0"/>
                        <a:t>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7341949"/>
                  </a:ext>
                </a:extLst>
              </a:tr>
              <a:tr h="317448">
                <a:tc>
                  <a:txBody>
                    <a:bodyPr/>
                    <a:lstStyle/>
                    <a:p>
                      <a:endParaRPr lang="en-US" dirty="0"/>
                    </a:p>
                  </a:txBody>
                  <a:tcPr>
                    <a:solidFill>
                      <a:schemeClr val="tx2">
                        <a:lumMod val="20000"/>
                        <a:lumOff val="80000"/>
                      </a:schemeClr>
                    </a:solidFill>
                  </a:tcPr>
                </a:tc>
                <a:tc>
                  <a:txBody>
                    <a:bodyPr/>
                    <a:lstStyle/>
                    <a:p>
                      <a:r>
                        <a:rPr lang="en-US" dirty="0"/>
                        <a:t>1</a:t>
                      </a:r>
                    </a:p>
                  </a:txBody>
                  <a:tcPr/>
                </a:tc>
                <a:extLst>
                  <a:ext uri="{0D108BD9-81ED-4DB2-BD59-A6C34878D82A}">
                    <a16:rowId xmlns:a16="http://schemas.microsoft.com/office/drawing/2014/main" val="3051917505"/>
                  </a:ext>
                </a:extLst>
              </a:tr>
              <a:tr h="317448">
                <a:tc>
                  <a:txBody>
                    <a:bodyPr/>
                    <a:lstStyle/>
                    <a:p>
                      <a:endParaRPr lang="en-US" dirty="0"/>
                    </a:p>
                  </a:txBody>
                  <a:tcPr>
                    <a:solidFill>
                      <a:schemeClr val="tx2">
                        <a:lumMod val="60000"/>
                        <a:lumOff val="40000"/>
                      </a:schemeClr>
                    </a:solidFill>
                  </a:tcPr>
                </a:tc>
                <a:tc>
                  <a:txBody>
                    <a:bodyPr/>
                    <a:lstStyle/>
                    <a:p>
                      <a:r>
                        <a:rPr lang="en-US" dirty="0"/>
                        <a:t>2-4</a:t>
                      </a:r>
                    </a:p>
                  </a:txBody>
                  <a:tcPr/>
                </a:tc>
                <a:extLst>
                  <a:ext uri="{0D108BD9-81ED-4DB2-BD59-A6C34878D82A}">
                    <a16:rowId xmlns:a16="http://schemas.microsoft.com/office/drawing/2014/main" val="1386157357"/>
                  </a:ext>
                </a:extLst>
              </a:tr>
              <a:tr h="317448">
                <a:tc>
                  <a:txBody>
                    <a:bodyPr/>
                    <a:lstStyle/>
                    <a:p>
                      <a:endParaRPr lang="en-US" dirty="0"/>
                    </a:p>
                  </a:txBody>
                  <a:tcPr>
                    <a:solidFill>
                      <a:schemeClr val="tx2"/>
                    </a:solidFill>
                  </a:tcPr>
                </a:tc>
                <a:tc>
                  <a:txBody>
                    <a:bodyPr/>
                    <a:lstStyle/>
                    <a:p>
                      <a:r>
                        <a:rPr lang="en-US" dirty="0"/>
                        <a:t>5-10</a:t>
                      </a:r>
                    </a:p>
                  </a:txBody>
                  <a:tcPr/>
                </a:tc>
                <a:extLst>
                  <a:ext uri="{0D108BD9-81ED-4DB2-BD59-A6C34878D82A}">
                    <a16:rowId xmlns:a16="http://schemas.microsoft.com/office/drawing/2014/main" val="3876433314"/>
                  </a:ext>
                </a:extLst>
              </a:tr>
              <a:tr h="317448">
                <a:tc>
                  <a:txBody>
                    <a:bodyPr/>
                    <a:lstStyle/>
                    <a:p>
                      <a:endParaRPr lang="en-US" dirty="0"/>
                    </a:p>
                  </a:txBody>
                  <a:tcPr>
                    <a:solidFill>
                      <a:schemeClr val="tx2">
                        <a:lumMod val="50000"/>
                      </a:schemeClr>
                    </a:solidFill>
                  </a:tcPr>
                </a:tc>
                <a:tc>
                  <a:txBody>
                    <a:bodyPr/>
                    <a:lstStyle/>
                    <a:p>
                      <a:r>
                        <a:rPr lang="en-US" dirty="0"/>
                        <a:t>11-44</a:t>
                      </a:r>
                    </a:p>
                  </a:txBody>
                  <a:tcPr/>
                </a:tc>
                <a:extLst>
                  <a:ext uri="{0D108BD9-81ED-4DB2-BD59-A6C34878D82A}">
                    <a16:rowId xmlns:a16="http://schemas.microsoft.com/office/drawing/2014/main" val="1483829140"/>
                  </a:ext>
                </a:extLst>
              </a:tr>
            </a:tbl>
          </a:graphicData>
        </a:graphic>
      </p:graphicFrame>
      <p:sp>
        <p:nvSpPr>
          <p:cNvPr id="5" name="TextBox 4">
            <a:extLst>
              <a:ext uri="{FF2B5EF4-FFF2-40B4-BE49-F238E27FC236}">
                <a16:creationId xmlns:a16="http://schemas.microsoft.com/office/drawing/2014/main" id="{90438525-7966-4940-096E-91A6A51B374F}"/>
              </a:ext>
            </a:extLst>
          </p:cNvPr>
          <p:cNvSpPr txBox="1"/>
          <p:nvPr/>
        </p:nvSpPr>
        <p:spPr>
          <a:xfrm>
            <a:off x="3926267" y="3443669"/>
            <a:ext cx="3062046" cy="2405344"/>
          </a:xfrm>
          <a:prstGeom prst="rect">
            <a:avLst/>
          </a:prstGeom>
        </p:spPr>
        <p:txBody>
          <a:bodyPr vert="horz" wrap="square" lIns="91440" tIns="45720" rIns="91440" bIns="45720" rtlCol="0" anchor="ctr">
            <a:normAutofit/>
          </a:bodyPr>
          <a:lstStyle/>
          <a:p>
            <a:pPr marL="0" marR="0" indent="0" algn="l" defTabSz="914400" rtl="0" eaLnBrk="1" fontAlgn="auto" latinLnBrk="0" hangingPunct="1">
              <a:spcBef>
                <a:spcPts val="0"/>
              </a:spcBef>
              <a:spcAft>
                <a:spcPts val="600"/>
              </a:spcAft>
              <a:buClrTx/>
              <a:buSzTx/>
              <a:buFont typeface="Wingdings" panose="05000000000000000000" pitchFamily="2" charset="2"/>
              <a:buNone/>
              <a:tabLst/>
            </a:pPr>
            <a:r>
              <a:rPr kumimoji="0" lang="en-US" sz="1800" b="1" i="0" u="none" strike="noStrike" kern="1200" cap="none" spc="0" normalizeH="0" baseline="0" noProof="0" dirty="0">
                <a:ln>
                  <a:noFill/>
                </a:ln>
                <a:effectLst/>
                <a:uLnTx/>
                <a:uFillTx/>
                <a:latin typeface="+mn-lt"/>
                <a:ea typeface="+mn-ea"/>
                <a:cs typeface="+mn-cs"/>
              </a:rPr>
              <a:t>Species:</a:t>
            </a:r>
          </a:p>
          <a:p>
            <a:pPr marR="0" algn="l" defTabSz="914400" rtl="0" eaLnBrk="1" fontAlgn="auto" latinLnBrk="0" hangingPunct="1">
              <a:spcBef>
                <a:spcPts val="0"/>
              </a:spcBef>
              <a:spcAft>
                <a:spcPts val="600"/>
              </a:spcAft>
              <a:buClrTx/>
              <a:buSzTx/>
              <a:tabLst/>
            </a:pPr>
            <a:r>
              <a:rPr lang="en-US" sz="1800" b="1" dirty="0">
                <a:latin typeface="+mn-lt"/>
              </a:rPr>
              <a:t>Bats (N=121)</a:t>
            </a:r>
          </a:p>
          <a:p>
            <a:pPr marR="0" algn="l" defTabSz="914400" rtl="0" eaLnBrk="1" fontAlgn="auto" latinLnBrk="0" hangingPunct="1">
              <a:spcBef>
                <a:spcPts val="0"/>
              </a:spcBef>
              <a:spcAft>
                <a:spcPts val="600"/>
              </a:spcAft>
              <a:buClrTx/>
              <a:buSzTx/>
              <a:tabLst/>
            </a:pPr>
            <a:r>
              <a:rPr lang="en-US" sz="1800" b="1" dirty="0">
                <a:latin typeface="+mn-lt"/>
              </a:rPr>
              <a:t>   Big brown bat (n=101)</a:t>
            </a:r>
          </a:p>
          <a:p>
            <a:pPr marR="0" algn="l" defTabSz="914400" rtl="0" eaLnBrk="1" fontAlgn="auto" latinLnBrk="0" hangingPunct="1">
              <a:lnSpc>
                <a:spcPct val="90000"/>
              </a:lnSpc>
              <a:spcBef>
                <a:spcPts val="0"/>
              </a:spcBef>
              <a:spcAft>
                <a:spcPts val="0"/>
              </a:spcAft>
              <a:buClrTx/>
              <a:buSzTx/>
              <a:tabLst/>
            </a:pPr>
            <a:endParaRPr kumimoji="0" lang="en-US" sz="1800" b="1" i="0" u="none" strike="noStrike" kern="1200" cap="none" spc="0" normalizeH="0" baseline="0" noProof="0" dirty="0">
              <a:ln>
                <a:noFill/>
              </a:ln>
              <a:effectLst/>
              <a:uLnTx/>
              <a:uFillTx/>
              <a:latin typeface="+mn-lt"/>
              <a:ea typeface="+mn-ea"/>
              <a:cs typeface="+mn-cs"/>
            </a:endParaRPr>
          </a:p>
          <a:p>
            <a:pPr marL="0" marR="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pPr>
            <a:endParaRPr kumimoji="0" lang="en-US" sz="1800" b="1" i="0" u="none" strike="noStrike" kern="1200" cap="none" spc="0" normalizeH="0" baseline="0" noProof="0" dirty="0">
              <a:ln>
                <a:noFill/>
              </a:ln>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7CBE3EF-0E71-2BD2-1134-16775DFC004C}"/>
              </a:ext>
            </a:extLst>
          </p:cNvPr>
          <p:cNvGraphicFramePr/>
          <p:nvPr>
            <p:extLst>
              <p:ext uri="{D42A27DB-BD31-4B8C-83A1-F6EECF244321}">
                <p14:modId xmlns:p14="http://schemas.microsoft.com/office/powerpoint/2010/main" val="4043554712"/>
              </p:ext>
            </p:extLst>
          </p:nvPr>
        </p:nvGraphicFramePr>
        <p:xfrm>
          <a:off x="2850078" y="629391"/>
          <a:ext cx="8609610" cy="5557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77E1C48-8D72-4106-26BB-6472645DB754}"/>
              </a:ext>
            </a:extLst>
          </p:cNvPr>
          <p:cNvSpPr>
            <a:spLocks noGrp="1"/>
          </p:cNvSpPr>
          <p:nvPr>
            <p:ph type="title"/>
          </p:nvPr>
        </p:nvSpPr>
        <p:spPr>
          <a:xfrm>
            <a:off x="486888" y="1192282"/>
            <a:ext cx="10972800" cy="1524000"/>
          </a:xfrm>
        </p:spPr>
        <p:txBody>
          <a:bodyPr>
            <a:normAutofit/>
          </a:bodyPr>
          <a:lstStyle/>
          <a:p>
            <a:r>
              <a:rPr lang="en-US" dirty="0"/>
              <a:t>Describe</a:t>
            </a:r>
            <a:br>
              <a:rPr lang="en-US" dirty="0"/>
            </a:br>
            <a:endParaRPr lang="en-US" dirty="0"/>
          </a:p>
        </p:txBody>
      </p:sp>
    </p:spTree>
    <p:extLst>
      <p:ext uri="{BB962C8B-B14F-4D97-AF65-F5344CB8AC3E}">
        <p14:creationId xmlns:p14="http://schemas.microsoft.com/office/powerpoint/2010/main" val="1872733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Prevention and Management</a:t>
            </a:r>
            <a:br>
              <a:rPr lang="en-US"/>
            </a:br>
            <a:r>
              <a:rPr lang="en-US"/>
              <a:t>of Potential Exposures</a:t>
            </a:r>
            <a:endParaRPr lang="en-US" dirty="0"/>
          </a:p>
        </p:txBody>
      </p:sp>
      <p:sp>
        <p:nvSpPr>
          <p:cNvPr id="6" name="Text Placeholder 5"/>
          <p:cNvSpPr>
            <a:spLocks noGrp="1"/>
          </p:cNvSpPr>
          <p:nvPr>
            <p:ph type="body" sz="quarter" idx="10"/>
          </p:nvPr>
        </p:nvSpPr>
        <p:spPr/>
        <p:txBody>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22786" y="3360403"/>
            <a:ext cx="8336828" cy="3103153"/>
          </a:xfrm>
          <a:prstGeom prst="rect">
            <a:avLst/>
          </a:prstGeom>
        </p:spPr>
      </p:pic>
    </p:spTree>
    <p:extLst>
      <p:ext uri="{BB962C8B-B14F-4D97-AF65-F5344CB8AC3E}">
        <p14:creationId xmlns:p14="http://schemas.microsoft.com/office/powerpoint/2010/main" val="1528055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F79BAE-78E7-2D85-0541-D1649D43BE8F}"/>
              </a:ext>
            </a:extLst>
          </p:cNvPr>
          <p:cNvSpPr>
            <a:spLocks noGrp="1"/>
          </p:cNvSpPr>
          <p:nvPr>
            <p:ph type="title"/>
          </p:nvPr>
        </p:nvSpPr>
        <p:spPr/>
        <p:txBody>
          <a:bodyPr/>
          <a:lstStyle/>
          <a:p>
            <a:r>
              <a:rPr lang="en-US" dirty="0"/>
              <a:t>Public Health Goals</a:t>
            </a:r>
          </a:p>
        </p:txBody>
      </p:sp>
      <p:graphicFrame>
        <p:nvGraphicFramePr>
          <p:cNvPr id="6" name="Content Placeholder 5">
            <a:extLst>
              <a:ext uri="{FF2B5EF4-FFF2-40B4-BE49-F238E27FC236}">
                <a16:creationId xmlns:a16="http://schemas.microsoft.com/office/drawing/2014/main" id="{B972B5C6-9E31-5FCF-F130-1735AE585994}"/>
              </a:ext>
            </a:extLst>
          </p:cNvPr>
          <p:cNvGraphicFramePr>
            <a:graphicFrameLocks noGrp="1"/>
          </p:cNvGraphicFramePr>
          <p:nvPr>
            <p:ph sz="quarter" idx="13"/>
            <p:extLst>
              <p:ext uri="{D42A27DB-BD31-4B8C-83A1-F6EECF244321}">
                <p14:modId xmlns:p14="http://schemas.microsoft.com/office/powerpoint/2010/main" val="1458904336"/>
              </p:ext>
            </p:extLst>
          </p:nvPr>
        </p:nvGraphicFramePr>
        <p:xfrm>
          <a:off x="609600" y="1719263"/>
          <a:ext cx="10972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688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our Prevention Tools?</a:t>
            </a:r>
          </a:p>
        </p:txBody>
      </p:sp>
      <p:sp>
        <p:nvSpPr>
          <p:cNvPr id="3" name="Content Placeholder 2"/>
          <p:cNvSpPr>
            <a:spLocks noGrp="1"/>
          </p:cNvSpPr>
          <p:nvPr>
            <p:ph sz="quarter" idx="13"/>
          </p:nvPr>
        </p:nvSpPr>
        <p:spPr/>
        <p:txBody>
          <a:bodyPr>
            <a:normAutofit lnSpcReduction="10000"/>
          </a:bodyPr>
          <a:lstStyle/>
          <a:p>
            <a:pPr>
              <a:spcAft>
                <a:spcPts val="1600"/>
              </a:spcAft>
            </a:pPr>
            <a:r>
              <a:rPr lang="en-US" sz="3200" dirty="0"/>
              <a:t>Animal bite prevention </a:t>
            </a:r>
            <a:br>
              <a:rPr lang="en-US" sz="3200" dirty="0"/>
            </a:br>
            <a:r>
              <a:rPr lang="en-US" sz="3200" dirty="0"/>
              <a:t>(domestic and wild animals, bat exclusion)</a:t>
            </a:r>
          </a:p>
          <a:p>
            <a:pPr>
              <a:spcAft>
                <a:spcPts val="1600"/>
              </a:spcAft>
            </a:pPr>
            <a:r>
              <a:rPr lang="en-US" sz="3200" dirty="0"/>
              <a:t>Animal vaccination programs</a:t>
            </a:r>
          </a:p>
          <a:p>
            <a:pPr>
              <a:spcAft>
                <a:spcPts val="1600"/>
              </a:spcAft>
            </a:pPr>
            <a:r>
              <a:rPr lang="en-US" sz="3200" dirty="0"/>
              <a:t>Human pre-exposure vaccination (</a:t>
            </a:r>
            <a:r>
              <a:rPr lang="en-US" sz="3200" dirty="0" err="1"/>
              <a:t>PrEP</a:t>
            </a:r>
            <a:r>
              <a:rPr lang="en-US" sz="3200" dirty="0"/>
              <a:t>)</a:t>
            </a:r>
          </a:p>
          <a:p>
            <a:pPr>
              <a:spcAft>
                <a:spcPts val="1600"/>
              </a:spcAft>
            </a:pPr>
            <a:r>
              <a:rPr lang="en-US" sz="3200" dirty="0"/>
              <a:t>Bite wound management</a:t>
            </a:r>
          </a:p>
          <a:p>
            <a:pPr>
              <a:spcAft>
                <a:spcPts val="1600"/>
              </a:spcAft>
            </a:pPr>
            <a:r>
              <a:rPr lang="en-US" sz="3200" dirty="0"/>
              <a:t>Follow-up of offending animals to determine rabies status</a:t>
            </a:r>
          </a:p>
          <a:p>
            <a:pPr>
              <a:spcAft>
                <a:spcPts val="1600"/>
              </a:spcAft>
            </a:pPr>
            <a:r>
              <a:rPr lang="en-US" sz="3200" dirty="0"/>
              <a:t>Rabies post-exposure prophylaxis (RPEP)</a:t>
            </a:r>
          </a:p>
          <a:p>
            <a:endParaRPr lang="en-US" dirty="0"/>
          </a:p>
        </p:txBody>
      </p:sp>
    </p:spTree>
    <p:extLst>
      <p:ext uri="{BB962C8B-B14F-4D97-AF65-F5344CB8AC3E}">
        <p14:creationId xmlns:p14="http://schemas.microsoft.com/office/powerpoint/2010/main" val="2301056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t="-9000" b="-9000"/>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Rabies Pre-Exposure Vaccination</a:t>
            </a:r>
          </a:p>
        </p:txBody>
      </p:sp>
      <p:sp>
        <p:nvSpPr>
          <p:cNvPr id="2" name="Rectangle 1"/>
          <p:cNvSpPr/>
          <p:nvPr/>
        </p:nvSpPr>
        <p:spPr>
          <a:xfrm>
            <a:off x="609600" y="5688230"/>
            <a:ext cx="10056915" cy="707886"/>
          </a:xfrm>
          <a:prstGeom prst="rect">
            <a:avLst/>
          </a:prstGeom>
          <a:solidFill>
            <a:schemeClr val="accent6">
              <a:lumMod val="20000"/>
              <a:lumOff val="80000"/>
            </a:schemeClr>
          </a:solidFill>
        </p:spPr>
        <p:txBody>
          <a:bodyPr wrap="square">
            <a:spAutoFit/>
          </a:bodyPr>
          <a:lstStyle/>
          <a:p>
            <a:pPr algn="l"/>
            <a:r>
              <a:rPr lang="en-US" sz="2000" b="1" dirty="0">
                <a:latin typeface="+mn-lt"/>
              </a:rPr>
              <a:t>For more information about pre-exposure vaccination</a:t>
            </a:r>
            <a:r>
              <a:rPr lang="en-US" sz="2000" dirty="0">
                <a:latin typeface="+mn-lt"/>
              </a:rPr>
              <a:t/>
            </a:r>
            <a:br>
              <a:rPr lang="en-US" sz="2000" dirty="0">
                <a:latin typeface="+mn-lt"/>
              </a:rPr>
            </a:br>
            <a:r>
              <a:rPr lang="en-US" sz="2000" dirty="0">
                <a:latin typeface="+mn-lt"/>
                <a:hlinkClick r:id="rId4"/>
              </a:rPr>
              <a:t>www.cdc.gov/rabies/specific_groups/travelers/pre-exposure_vaccinations.html</a:t>
            </a:r>
            <a:endParaRPr lang="en-US" sz="2000" dirty="0">
              <a:latin typeface="+mn-lt"/>
            </a:endParaRPr>
          </a:p>
        </p:txBody>
      </p:sp>
    </p:spTree>
    <p:extLst>
      <p:ext uri="{BB962C8B-B14F-4D97-AF65-F5344CB8AC3E}">
        <p14:creationId xmlns:p14="http://schemas.microsoft.com/office/powerpoint/2010/main" val="2009544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1DF9700-3BAC-47FC-9AC0-26C66E0CA0C2}"/>
              </a:ext>
            </a:extLst>
          </p:cNvPr>
          <p:cNvSpPr/>
          <p:nvPr/>
        </p:nvSpPr>
        <p:spPr>
          <a:xfrm>
            <a:off x="1209303" y="2331933"/>
            <a:ext cx="1371600" cy="133873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25FB0-7C10-3B24-732F-E844D6FAC943}"/>
              </a:ext>
            </a:extLst>
          </p:cNvPr>
          <p:cNvSpPr txBox="1"/>
          <p:nvPr/>
        </p:nvSpPr>
        <p:spPr>
          <a:xfrm>
            <a:off x="1248640" y="2216468"/>
            <a:ext cx="1364425" cy="1569660"/>
          </a:xfrm>
          <a:prstGeom prst="rect">
            <a:avLst/>
          </a:prstGeom>
          <a:noFill/>
        </p:spPr>
        <p:txBody>
          <a:bodyPr wrap="square" rtlCol="0">
            <a:spAutoFit/>
          </a:bodyPr>
          <a:lstStyle/>
          <a:p>
            <a:r>
              <a:rPr lang="en-US" sz="9600" dirty="0">
                <a:solidFill>
                  <a:schemeClr val="accent6">
                    <a:lumMod val="75000"/>
                  </a:schemeClr>
                </a:solidFill>
                <a:latin typeface="Britannic Bold" panose="020B0903060703020204" pitchFamily="34" charset="0"/>
              </a:rPr>
              <a:t>!</a:t>
            </a:r>
          </a:p>
        </p:txBody>
      </p:sp>
      <p:sp>
        <p:nvSpPr>
          <p:cNvPr id="6" name="Content Placeholder 5">
            <a:extLst>
              <a:ext uri="{FF2B5EF4-FFF2-40B4-BE49-F238E27FC236}">
                <a16:creationId xmlns:a16="http://schemas.microsoft.com/office/drawing/2014/main" id="{FB73B6D4-1B3B-5469-35C0-FAD8F46DABB2}"/>
              </a:ext>
            </a:extLst>
          </p:cNvPr>
          <p:cNvSpPr txBox="1">
            <a:spLocks/>
          </p:cNvSpPr>
          <p:nvPr/>
        </p:nvSpPr>
        <p:spPr bwMode="auto">
          <a:xfrm>
            <a:off x="2645228" y="2331933"/>
            <a:ext cx="8196416"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800" kern="1200">
                <a:solidFill>
                  <a:schemeClr val="tx1"/>
                </a:solidFill>
                <a:latin typeface="+mj-lt"/>
                <a:ea typeface="Verdana" pitchFamily="34" charset="0"/>
                <a:cs typeface="Verdana" pitchFamily="34" charset="0"/>
              </a:defRPr>
            </a:lvl1pPr>
            <a:lvl2pPr marL="690563" indent="-350838" algn="l" rtl="0" eaLnBrk="1" fontAlgn="base" hangingPunct="1">
              <a:spcBef>
                <a:spcPct val="20000"/>
              </a:spcBef>
              <a:spcAft>
                <a:spcPct val="0"/>
              </a:spcAft>
              <a:buFont typeface="Courier New" pitchFamily="49" charset="0"/>
              <a:buChar char="o"/>
              <a:defRPr sz="2400" b="0" i="0" u="none" kern="1200">
                <a:solidFill>
                  <a:schemeClr val="tx1"/>
                </a:solidFill>
                <a:latin typeface="+mj-lt"/>
                <a:ea typeface="Verdana" pitchFamily="34" charset="0"/>
                <a:cs typeface="Verdana" pitchFamily="34" charset="0"/>
              </a:defRPr>
            </a:lvl2pPr>
            <a:lvl3pPr marL="1030288" indent="-339725" algn="l" rtl="0" eaLnBrk="1" fontAlgn="base" hangingPunct="1">
              <a:spcBef>
                <a:spcPct val="20000"/>
              </a:spcBef>
              <a:spcAft>
                <a:spcPct val="0"/>
              </a:spcAft>
              <a:buFont typeface="Wingdings" pitchFamily="2" charset="2"/>
              <a:buChar char="§"/>
              <a:defRPr sz="2000" kern="1200">
                <a:solidFill>
                  <a:schemeClr val="tx1"/>
                </a:solidFill>
                <a:latin typeface="+mj-lt"/>
                <a:ea typeface="Verdana" pitchFamily="34" charset="0"/>
                <a:cs typeface="Verdana" pitchFamily="34" charset="0"/>
              </a:defRPr>
            </a:lvl3pPr>
            <a:lvl4pPr marL="1371600" indent="-341313" algn="l" rtl="0" eaLnBrk="1" fontAlgn="base" hangingPunct="1">
              <a:spcBef>
                <a:spcPct val="20000"/>
              </a:spcBef>
              <a:spcAft>
                <a:spcPct val="0"/>
              </a:spcAft>
              <a:buFont typeface="Arial" charset="0"/>
              <a:buChar char="•"/>
              <a:defRPr sz="1800" kern="1200">
                <a:solidFill>
                  <a:schemeClr val="tx1"/>
                </a:solidFill>
                <a:latin typeface="+mj-lt"/>
                <a:ea typeface="Verdana" pitchFamily="34" charset="0"/>
                <a:cs typeface="Verdana" pitchFamily="34" charset="0"/>
              </a:defRPr>
            </a:lvl4pPr>
            <a:lvl5pPr marL="1712913" indent="-341313" algn="l" rtl="0" eaLnBrk="1" fontAlgn="base" hangingPunct="1">
              <a:spcBef>
                <a:spcPct val="20000"/>
              </a:spcBef>
              <a:spcAft>
                <a:spcPct val="0"/>
              </a:spcAft>
              <a:buFont typeface="Arial" charset="0"/>
              <a:buChar char="»"/>
              <a:defRPr sz="1800" kern="1200">
                <a:solidFill>
                  <a:schemeClr val="tx1"/>
                </a:solidFill>
                <a:latin typeface="+mj-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People who have been vaccinated still need rabies post-exposure prophylaxis (RPEP) after a recognized exposure</a:t>
            </a:r>
          </a:p>
        </p:txBody>
      </p:sp>
    </p:spTree>
    <p:extLst>
      <p:ext uri="{BB962C8B-B14F-4D97-AF65-F5344CB8AC3E}">
        <p14:creationId xmlns:p14="http://schemas.microsoft.com/office/powerpoint/2010/main" val="2874256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AF6D-824C-9A20-9AB4-048D9122B9B0}"/>
              </a:ext>
            </a:extLst>
          </p:cNvPr>
          <p:cNvSpPr>
            <a:spLocks noGrp="1"/>
          </p:cNvSpPr>
          <p:nvPr>
            <p:ph type="title"/>
          </p:nvPr>
        </p:nvSpPr>
        <p:spPr/>
        <p:txBody>
          <a:bodyPr/>
          <a:lstStyle/>
          <a:p>
            <a:r>
              <a:rPr lang="en-US" dirty="0"/>
              <a:t>Animal Bite Next Steps</a:t>
            </a:r>
          </a:p>
        </p:txBody>
      </p:sp>
      <p:graphicFrame>
        <p:nvGraphicFramePr>
          <p:cNvPr id="4" name="Content Placeholder 3">
            <a:extLst>
              <a:ext uri="{FF2B5EF4-FFF2-40B4-BE49-F238E27FC236}">
                <a16:creationId xmlns:a16="http://schemas.microsoft.com/office/drawing/2014/main" id="{BA6CA203-7296-FC57-53F7-2FB0523EA638}"/>
              </a:ext>
            </a:extLst>
          </p:cNvPr>
          <p:cNvGraphicFramePr>
            <a:graphicFrameLocks noGrp="1"/>
          </p:cNvGraphicFramePr>
          <p:nvPr>
            <p:ph idx="1"/>
            <p:extLst>
              <p:ext uri="{D42A27DB-BD31-4B8C-83A1-F6EECF244321}">
                <p14:modId xmlns:p14="http://schemas.microsoft.com/office/powerpoint/2010/main" val="2520538684"/>
              </p:ext>
            </p:extLst>
          </p:nvPr>
        </p:nvGraphicFramePr>
        <p:xfrm>
          <a:off x="3491154" y="1514563"/>
          <a:ext cx="9508409" cy="4745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1077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7916-0069-B14E-932E-32D991B7F8FF}"/>
              </a:ext>
            </a:extLst>
          </p:cNvPr>
          <p:cNvSpPr>
            <a:spLocks noGrp="1"/>
          </p:cNvSpPr>
          <p:nvPr>
            <p:ph type="title"/>
          </p:nvPr>
        </p:nvSpPr>
        <p:spPr/>
        <p:txBody>
          <a:bodyPr/>
          <a:lstStyle/>
          <a:p>
            <a:r>
              <a:rPr lang="en-US" dirty="0"/>
              <a:t>Rabies Exposure Assessment</a:t>
            </a:r>
          </a:p>
        </p:txBody>
      </p:sp>
      <p:sp>
        <p:nvSpPr>
          <p:cNvPr id="3" name="Content Placeholder 2">
            <a:extLst>
              <a:ext uri="{FF2B5EF4-FFF2-40B4-BE49-F238E27FC236}">
                <a16:creationId xmlns:a16="http://schemas.microsoft.com/office/drawing/2014/main" id="{CB9128F1-E9DA-FADC-AA85-44228E8D1C9E}"/>
              </a:ext>
            </a:extLst>
          </p:cNvPr>
          <p:cNvSpPr>
            <a:spLocks noGrp="1"/>
          </p:cNvSpPr>
          <p:nvPr>
            <p:ph sz="quarter" idx="13"/>
          </p:nvPr>
        </p:nvSpPr>
        <p:spPr/>
        <p:txBody>
          <a:bodyPr/>
          <a:lstStyle/>
          <a:p>
            <a:pPr marL="0" indent="0" algn="ctr">
              <a:spcAft>
                <a:spcPts val="800"/>
              </a:spcAft>
              <a:buNone/>
            </a:pPr>
            <a:r>
              <a:rPr lang="en-US" sz="3200" b="1" dirty="0"/>
              <a:t>	Not every bite is a rabies exposure, but rabies exposure must be ruled out for every bite</a:t>
            </a:r>
          </a:p>
          <a:p>
            <a:pPr>
              <a:spcAft>
                <a:spcPts val="800"/>
              </a:spcAft>
            </a:pPr>
            <a:endParaRPr lang="en-US" dirty="0"/>
          </a:p>
          <a:p>
            <a:pPr marL="0" indent="0">
              <a:spcAft>
                <a:spcPts val="800"/>
              </a:spcAft>
              <a:buNone/>
            </a:pPr>
            <a:r>
              <a:rPr lang="en-US" sz="3200" dirty="0"/>
              <a:t>Evaluate</a:t>
            </a:r>
          </a:p>
          <a:p>
            <a:pPr lvl="1">
              <a:spcAft>
                <a:spcPts val="800"/>
              </a:spcAft>
            </a:pPr>
            <a:r>
              <a:rPr lang="en-US" sz="3200" dirty="0"/>
              <a:t>Animal species </a:t>
            </a:r>
          </a:p>
          <a:p>
            <a:pPr lvl="1">
              <a:spcAft>
                <a:spcPts val="800"/>
              </a:spcAft>
            </a:pPr>
            <a:r>
              <a:rPr lang="en-US" sz="3200" dirty="0"/>
              <a:t>Circumstances of the bite</a:t>
            </a:r>
          </a:p>
          <a:p>
            <a:pPr lvl="1">
              <a:spcAft>
                <a:spcPts val="800"/>
              </a:spcAft>
            </a:pPr>
            <a:r>
              <a:rPr lang="en-US" sz="3200" dirty="0"/>
              <a:t>If the animal is available</a:t>
            </a:r>
            <a:endParaRPr lang="en-US" sz="2800" dirty="0"/>
          </a:p>
          <a:p>
            <a:pPr marL="0" indent="0">
              <a:spcAft>
                <a:spcPts val="800"/>
              </a:spcAft>
              <a:buNone/>
            </a:pPr>
            <a:endParaRPr lang="en-US" dirty="0"/>
          </a:p>
          <a:p>
            <a:pPr lvl="1">
              <a:spcAft>
                <a:spcPts val="800"/>
              </a:spcAft>
            </a:pPr>
            <a:endParaRPr lang="en-US" dirty="0"/>
          </a:p>
        </p:txBody>
      </p:sp>
      <p:sp>
        <p:nvSpPr>
          <p:cNvPr id="4" name="Oval 3">
            <a:extLst>
              <a:ext uri="{FF2B5EF4-FFF2-40B4-BE49-F238E27FC236}">
                <a16:creationId xmlns:a16="http://schemas.microsoft.com/office/drawing/2014/main" id="{CEBBD0D6-AB31-C7B1-9234-767172B73A13}"/>
              </a:ext>
            </a:extLst>
          </p:cNvPr>
          <p:cNvSpPr/>
          <p:nvPr/>
        </p:nvSpPr>
        <p:spPr>
          <a:xfrm>
            <a:off x="570263" y="1548162"/>
            <a:ext cx="1371600" cy="133873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7217F4-3227-DF14-50F8-5E1753F6151E}"/>
              </a:ext>
            </a:extLst>
          </p:cNvPr>
          <p:cNvSpPr txBox="1"/>
          <p:nvPr/>
        </p:nvSpPr>
        <p:spPr>
          <a:xfrm>
            <a:off x="609600" y="1432697"/>
            <a:ext cx="1364425" cy="1569660"/>
          </a:xfrm>
          <a:prstGeom prst="rect">
            <a:avLst/>
          </a:prstGeom>
          <a:noFill/>
        </p:spPr>
        <p:txBody>
          <a:bodyPr wrap="square" rtlCol="0">
            <a:spAutoFit/>
          </a:bodyPr>
          <a:lstStyle/>
          <a:p>
            <a:r>
              <a:rPr lang="en-US" sz="9600" dirty="0">
                <a:solidFill>
                  <a:schemeClr val="accent6">
                    <a:lumMod val="75000"/>
                  </a:schemeClr>
                </a:solidFill>
                <a:latin typeface="Britannic Bold" panose="020B0903060703020204" pitchFamily="34" charset="0"/>
              </a:rPr>
              <a:t>!</a:t>
            </a:r>
          </a:p>
        </p:txBody>
      </p:sp>
    </p:spTree>
    <p:extLst>
      <p:ext uri="{BB962C8B-B14F-4D97-AF65-F5344CB8AC3E}">
        <p14:creationId xmlns:p14="http://schemas.microsoft.com/office/powerpoint/2010/main" val="4674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Constitutes an Exposure?</a:t>
            </a:r>
          </a:p>
        </p:txBody>
      </p:sp>
      <p:sp>
        <p:nvSpPr>
          <p:cNvPr id="6" name="Content Placeholder 5"/>
          <p:cNvSpPr>
            <a:spLocks noGrp="1"/>
          </p:cNvSpPr>
          <p:nvPr>
            <p:ph idx="1"/>
          </p:nvPr>
        </p:nvSpPr>
        <p:spPr/>
        <p:txBody>
          <a:bodyPr>
            <a:noAutofit/>
          </a:bodyPr>
          <a:lstStyle/>
          <a:p>
            <a:pPr>
              <a:spcAft>
                <a:spcPts val="800"/>
              </a:spcAft>
            </a:pPr>
            <a:r>
              <a:rPr lang="en-US" sz="3200" dirty="0"/>
              <a:t>Requires the </a:t>
            </a:r>
            <a:r>
              <a:rPr lang="en-US" sz="3200" b="1" dirty="0"/>
              <a:t>presence of infective virus</a:t>
            </a:r>
            <a:r>
              <a:rPr lang="en-US" sz="3200" dirty="0"/>
              <a:t>, typically in </a:t>
            </a:r>
            <a:r>
              <a:rPr lang="en-US" sz="3200" b="1" dirty="0"/>
              <a:t>saliva</a:t>
            </a:r>
          </a:p>
          <a:p>
            <a:pPr lvl="1">
              <a:spcAft>
                <a:spcPts val="800"/>
              </a:spcAft>
            </a:pPr>
            <a:r>
              <a:rPr lang="en-US" sz="2800" dirty="0"/>
              <a:t>Also neural tissue and cerebrospinal fluid (CSF)</a:t>
            </a:r>
          </a:p>
          <a:p>
            <a:pPr>
              <a:spcAft>
                <a:spcPts val="800"/>
              </a:spcAft>
            </a:pPr>
            <a:r>
              <a:rPr lang="en-US" sz="3200" dirty="0"/>
              <a:t>The virus </a:t>
            </a:r>
            <a:r>
              <a:rPr lang="en-US" sz="3200" b="1" dirty="0"/>
              <a:t>must come into contact with a bite wound, other open wound (scratch, abrasion), or mucosal surface</a:t>
            </a:r>
            <a:endParaRPr lang="en-US" sz="3200" dirty="0"/>
          </a:p>
          <a:p>
            <a:pPr>
              <a:spcAft>
                <a:spcPts val="800"/>
              </a:spcAft>
            </a:pPr>
            <a:r>
              <a:rPr lang="en-US" sz="3200" dirty="0"/>
              <a:t>Bite exposure</a:t>
            </a:r>
          </a:p>
          <a:p>
            <a:pPr>
              <a:spcAft>
                <a:spcPts val="800"/>
              </a:spcAft>
            </a:pPr>
            <a:r>
              <a:rPr lang="en-US" sz="3200" dirty="0"/>
              <a:t>Non-bite exposure</a:t>
            </a:r>
          </a:p>
        </p:txBody>
      </p:sp>
    </p:spTree>
    <p:extLst>
      <p:ext uri="{BB962C8B-B14F-4D97-AF65-F5344CB8AC3E}">
        <p14:creationId xmlns:p14="http://schemas.microsoft.com/office/powerpoint/2010/main" val="137322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B1D8-95F3-C67A-82DB-15BD9AB9D478}"/>
              </a:ext>
            </a:extLst>
          </p:cNvPr>
          <p:cNvSpPr>
            <a:spLocks noGrp="1"/>
          </p:cNvSpPr>
          <p:nvPr>
            <p:ph type="title"/>
          </p:nvPr>
        </p:nvSpPr>
        <p:spPr/>
        <p:txBody>
          <a:bodyPr/>
          <a:lstStyle/>
          <a:p>
            <a:r>
              <a:rPr lang="en-US" dirty="0"/>
              <a:t>Not Exposures</a:t>
            </a:r>
          </a:p>
        </p:txBody>
      </p:sp>
      <p:sp>
        <p:nvSpPr>
          <p:cNvPr id="3" name="Content Placeholder 2">
            <a:extLst>
              <a:ext uri="{FF2B5EF4-FFF2-40B4-BE49-F238E27FC236}">
                <a16:creationId xmlns:a16="http://schemas.microsoft.com/office/drawing/2014/main" id="{637F839D-5CC1-7CCB-0657-1A0067ACFA87}"/>
              </a:ext>
            </a:extLst>
          </p:cNvPr>
          <p:cNvSpPr>
            <a:spLocks noGrp="1"/>
          </p:cNvSpPr>
          <p:nvPr>
            <p:ph sz="quarter" idx="13"/>
          </p:nvPr>
        </p:nvSpPr>
        <p:spPr/>
        <p:txBody>
          <a:bodyPr/>
          <a:lstStyle/>
          <a:p>
            <a:pPr>
              <a:spcAft>
                <a:spcPts val="800"/>
              </a:spcAft>
            </a:pPr>
            <a:r>
              <a:rPr lang="en-US" sz="3200" dirty="0"/>
              <a:t>Contact with blood, urine, feces, or skunk spray</a:t>
            </a:r>
          </a:p>
          <a:p>
            <a:pPr>
              <a:spcAft>
                <a:spcPts val="800"/>
              </a:spcAft>
            </a:pPr>
            <a:r>
              <a:rPr lang="en-US" sz="3200" dirty="0"/>
              <a:t>Contact with dried saliva - rabies virus is noninfectious when dried</a:t>
            </a:r>
          </a:p>
          <a:p>
            <a:pPr>
              <a:spcAft>
                <a:spcPts val="800"/>
              </a:spcAft>
            </a:pPr>
            <a:r>
              <a:rPr lang="en-US" sz="3200" dirty="0"/>
              <a:t>Situations where no animal was seen, felt, or found</a:t>
            </a:r>
          </a:p>
          <a:p>
            <a:endParaRPr lang="en-US" dirty="0"/>
          </a:p>
        </p:txBody>
      </p:sp>
    </p:spTree>
    <p:extLst>
      <p:ext uri="{BB962C8B-B14F-4D97-AF65-F5344CB8AC3E}">
        <p14:creationId xmlns:p14="http://schemas.microsoft.com/office/powerpoint/2010/main" val="757477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8AAF2C2-FF37-F934-09EC-B535CCA95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82425"/>
            <a:ext cx="12205146" cy="5193161"/>
          </a:xfrm>
          <a:prstGeom prst="rect">
            <a:avLst/>
          </a:prstGeom>
        </p:spPr>
      </p:pic>
      <p:sp>
        <p:nvSpPr>
          <p:cNvPr id="2" name="Title 1">
            <a:extLst>
              <a:ext uri="{FF2B5EF4-FFF2-40B4-BE49-F238E27FC236}">
                <a16:creationId xmlns:a16="http://schemas.microsoft.com/office/drawing/2014/main" id="{384A99A0-3A7F-795C-ED1A-181D91D53EEF}"/>
              </a:ext>
            </a:extLst>
          </p:cNvPr>
          <p:cNvSpPr>
            <a:spLocks noGrp="1"/>
          </p:cNvSpPr>
          <p:nvPr>
            <p:ph type="title"/>
          </p:nvPr>
        </p:nvSpPr>
        <p:spPr>
          <a:xfrm>
            <a:off x="1292772" y="2317005"/>
            <a:ext cx="9606456" cy="1524000"/>
          </a:xfrm>
        </p:spPr>
        <p:txBody>
          <a:bodyPr/>
          <a:lstStyle/>
          <a:p>
            <a:pPr algn="ctr"/>
            <a:r>
              <a:rPr lang="en-US" dirty="0">
                <a:solidFill>
                  <a:schemeClr val="tx2">
                    <a:lumMod val="20000"/>
                    <a:lumOff val="80000"/>
                  </a:schemeClr>
                </a:solidFill>
              </a:rPr>
              <a:t>Why the Concern About Bat Exposures?</a:t>
            </a:r>
          </a:p>
        </p:txBody>
      </p:sp>
      <p:sp>
        <p:nvSpPr>
          <p:cNvPr id="40" name="Rectangle 39">
            <a:extLst>
              <a:ext uri="{FF2B5EF4-FFF2-40B4-BE49-F238E27FC236}">
                <a16:creationId xmlns:a16="http://schemas.microsoft.com/office/drawing/2014/main" id="{4BDCF610-2461-A59D-C3DA-3265E281E2A6}"/>
              </a:ext>
            </a:extLst>
          </p:cNvPr>
          <p:cNvSpPr/>
          <p:nvPr/>
        </p:nvSpPr>
        <p:spPr>
          <a:xfrm>
            <a:off x="724988" y="4959967"/>
            <a:ext cx="10742023" cy="715616"/>
          </a:xfrm>
          <a:prstGeom prst="rect">
            <a:avLst/>
          </a:prstGeom>
          <a:solidFill>
            <a:srgbClr val="E661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solidFill>
                  <a:schemeClr val="tx1"/>
                </a:solidFill>
              </a:rPr>
              <a:t>Rationale:</a:t>
            </a:r>
            <a:r>
              <a:rPr lang="en-US" sz="2400" dirty="0">
                <a:solidFill>
                  <a:schemeClr val="tx1"/>
                </a:solidFill>
              </a:rPr>
              <a:t> The majority of US rabies patients infected with bat variant had no definite history of a bite (a bite went unreported or unnoticed)</a:t>
            </a:r>
          </a:p>
        </p:txBody>
      </p:sp>
    </p:spTree>
    <p:extLst>
      <p:ext uri="{BB962C8B-B14F-4D97-AF65-F5344CB8AC3E}">
        <p14:creationId xmlns:p14="http://schemas.microsoft.com/office/powerpoint/2010/main" val="3577598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Rabies Basics</a:t>
            </a:r>
          </a:p>
        </p:txBody>
      </p:sp>
      <p:sp>
        <p:nvSpPr>
          <p:cNvPr id="4" name="Content Placeholder 3"/>
          <p:cNvSpPr>
            <a:spLocks noGrp="1"/>
          </p:cNvSpPr>
          <p:nvPr>
            <p:ph sz="quarter" idx="10"/>
          </p:nvPr>
        </p:nvSpPr>
        <p:spPr>
          <a:xfrm>
            <a:off x="609599" y="1719072"/>
            <a:ext cx="5757411" cy="4572000"/>
          </a:xfrm>
        </p:spPr>
        <p:txBody>
          <a:bodyPr>
            <a:normAutofit/>
          </a:bodyPr>
          <a:lstStyle/>
          <a:p>
            <a:pPr>
              <a:spcBef>
                <a:spcPct val="0"/>
              </a:spcBef>
              <a:spcAft>
                <a:spcPts val="600"/>
              </a:spcAft>
            </a:pPr>
            <a:r>
              <a:rPr lang="en-US" sz="2800" dirty="0"/>
              <a:t>Fatal viral encephalitis caused by a </a:t>
            </a:r>
            <a:r>
              <a:rPr lang="en-US" sz="2800" dirty="0" err="1"/>
              <a:t>rhabdovirus</a:t>
            </a:r>
            <a:endParaRPr lang="en-US" sz="2800" dirty="0"/>
          </a:p>
          <a:p>
            <a:pPr>
              <a:spcBef>
                <a:spcPct val="0"/>
              </a:spcBef>
              <a:spcAft>
                <a:spcPts val="600"/>
              </a:spcAft>
            </a:pPr>
            <a:r>
              <a:rPr lang="en-US" sz="2800" dirty="0"/>
              <a:t>Virus in neural tissue and shed </a:t>
            </a:r>
            <a:br>
              <a:rPr lang="en-US" sz="2800" dirty="0"/>
            </a:br>
            <a:r>
              <a:rPr lang="en-US" sz="2800" dirty="0"/>
              <a:t>in saliva </a:t>
            </a:r>
          </a:p>
          <a:p>
            <a:pPr>
              <a:spcBef>
                <a:spcPct val="0"/>
              </a:spcBef>
              <a:spcAft>
                <a:spcPts val="600"/>
              </a:spcAft>
            </a:pPr>
            <a:r>
              <a:rPr lang="en-US" sz="2800" dirty="0"/>
              <a:t>Primarily a disease of animals </a:t>
            </a:r>
          </a:p>
          <a:p>
            <a:pPr>
              <a:spcBef>
                <a:spcPct val="0"/>
              </a:spcBef>
              <a:spcAft>
                <a:spcPts val="600"/>
              </a:spcAft>
            </a:pPr>
            <a:r>
              <a:rPr lang="en-US" sz="2800" dirty="0"/>
              <a:t>Human cases reflect animal rabies distribution</a:t>
            </a:r>
          </a:p>
        </p:txBody>
      </p:sp>
      <p:pic>
        <p:nvPicPr>
          <p:cNvPr id="23" name="Picture 3" descr="C:\Users\klosrf\AppData\Local\Microsoft\Windows\Temporary Internet Files\Content.IE5\RQXDRD6J\8341.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67010" y="139984"/>
            <a:ext cx="5370993" cy="623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665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A77E7-217D-18CD-B5AE-175773BAAA09}"/>
              </a:ext>
            </a:extLst>
          </p:cNvPr>
          <p:cNvPicPr>
            <a:picLocks noChangeAspect="1"/>
          </p:cNvPicPr>
          <p:nvPr/>
        </p:nvPicPr>
        <p:blipFill>
          <a:blip r:embed="rId2"/>
          <a:stretch>
            <a:fillRect/>
          </a:stretch>
        </p:blipFill>
        <p:spPr>
          <a:xfrm>
            <a:off x="1497344" y="232229"/>
            <a:ext cx="9197312" cy="6104732"/>
          </a:xfrm>
          <a:prstGeom prst="rect">
            <a:avLst/>
          </a:prstGeom>
        </p:spPr>
      </p:pic>
      <p:sp>
        <p:nvSpPr>
          <p:cNvPr id="4" name="Rectangle 8">
            <a:extLst>
              <a:ext uri="{FF2B5EF4-FFF2-40B4-BE49-F238E27FC236}">
                <a16:creationId xmlns:a16="http://schemas.microsoft.com/office/drawing/2014/main" id="{62022FE6-E628-155E-797B-D802E917EBFE}"/>
              </a:ext>
            </a:extLst>
          </p:cNvPr>
          <p:cNvSpPr>
            <a:spLocks noChangeArrowheads="1"/>
          </p:cNvSpPr>
          <p:nvPr/>
        </p:nvSpPr>
        <p:spPr bwMode="auto">
          <a:xfrm>
            <a:off x="10212139" y="5192211"/>
            <a:ext cx="225967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latin typeface="+mn-lt"/>
              </a:rPr>
              <a:t>Photo</a:t>
            </a:r>
            <a:br>
              <a:rPr lang="en-US" sz="2000" b="1" dirty="0">
                <a:latin typeface="+mn-lt"/>
              </a:rPr>
            </a:br>
            <a:r>
              <a:rPr lang="en-US" sz="2000" b="1" dirty="0">
                <a:latin typeface="+mn-lt"/>
              </a:rPr>
              <a:t> Credit: </a:t>
            </a:r>
            <a:br>
              <a:rPr lang="en-US" sz="2000" b="1" dirty="0">
                <a:latin typeface="+mn-lt"/>
              </a:rPr>
            </a:br>
            <a:r>
              <a:rPr lang="en-US" sz="2000" b="1" dirty="0">
                <a:latin typeface="+mn-lt"/>
              </a:rPr>
              <a:t>CDC</a:t>
            </a:r>
          </a:p>
        </p:txBody>
      </p:sp>
    </p:spTree>
    <p:extLst>
      <p:ext uri="{BB962C8B-B14F-4D97-AF65-F5344CB8AC3E}">
        <p14:creationId xmlns:p14="http://schemas.microsoft.com/office/powerpoint/2010/main" val="1389187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These Bites</a:t>
            </a:r>
          </a:p>
        </p:txBody>
      </p:sp>
      <p:pic>
        <p:nvPicPr>
          <p:cNvPr id="4" name="Picture 4" descr="Figure 4."/>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026289" y="1279988"/>
            <a:ext cx="571500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662" y="340651"/>
            <a:ext cx="4239806" cy="2826538"/>
          </a:xfrm>
          <a:prstGeom prst="rect">
            <a:avLst/>
          </a:prstGeom>
        </p:spPr>
      </p:pic>
      <p:pic>
        <p:nvPicPr>
          <p:cNvPr id="6" name="Picture 2" descr="K:\EPIDEM\Education and Outreach\Shutterstock photos\Pictures downloaded under DHS license\Rabies Animals Zoonotic\dog-bite-leg-3067476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438662" y="3167189"/>
            <a:ext cx="4308597" cy="288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08115E-E002-00E2-1A41-EA01CC83C101}"/>
              </a:ext>
            </a:extLst>
          </p:cNvPr>
          <p:cNvSpPr txBox="1"/>
          <p:nvPr/>
        </p:nvSpPr>
        <p:spPr>
          <a:xfrm>
            <a:off x="810388" y="5356688"/>
            <a:ext cx="6288911" cy="830997"/>
          </a:xfrm>
          <a:prstGeom prst="rect">
            <a:avLst/>
          </a:prstGeom>
          <a:noFill/>
        </p:spPr>
        <p:txBody>
          <a:bodyPr wrap="square">
            <a:spAutoFit/>
          </a:bodyPr>
          <a:lstStyle/>
          <a:p>
            <a:pPr algn="l">
              <a:spcBef>
                <a:spcPct val="0"/>
              </a:spcBef>
            </a:pPr>
            <a:r>
              <a:rPr lang="en-US" sz="1600" dirty="0">
                <a:latin typeface="+mn-lt"/>
              </a:rPr>
              <a:t>Wound inflicted by canine teeth of </a:t>
            </a:r>
            <a:r>
              <a:rPr lang="en-US" sz="1600" i="1" dirty="0">
                <a:latin typeface="+mn-lt"/>
              </a:rPr>
              <a:t>Eptesicus </a:t>
            </a:r>
            <a:r>
              <a:rPr lang="en-US" sz="1600" i="1" dirty="0" err="1">
                <a:latin typeface="+mn-lt"/>
              </a:rPr>
              <a:t>fuscus</a:t>
            </a:r>
            <a:r>
              <a:rPr lang="en-US" sz="1600" dirty="0">
                <a:latin typeface="+mn-lt"/>
              </a:rPr>
              <a:t> (big brown bat) while bat was being handled; </a:t>
            </a:r>
            <a:r>
              <a:rPr lang="en-US" sz="1600" b="1" dirty="0">
                <a:latin typeface="+mn-lt"/>
              </a:rPr>
              <a:t>picture taken same day as bite</a:t>
            </a:r>
          </a:p>
          <a:p>
            <a:pPr algn="l">
              <a:spcBef>
                <a:spcPct val="0"/>
              </a:spcBef>
            </a:pPr>
            <a:r>
              <a:rPr lang="en-US" sz="1600" b="1" dirty="0">
                <a:latin typeface="+mn-lt"/>
              </a:rPr>
              <a:t>Photo Credit: CDC</a:t>
            </a:r>
          </a:p>
        </p:txBody>
      </p:sp>
    </p:spTree>
    <p:extLst>
      <p:ext uri="{BB962C8B-B14F-4D97-AF65-F5344CB8AC3E}">
        <p14:creationId xmlns:p14="http://schemas.microsoft.com/office/powerpoint/2010/main" val="2164013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8000" b="-8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dirty="0"/>
              <a:t>Consider RPEP if direct contact occurred and </a:t>
            </a:r>
            <a:r>
              <a:rPr lang="en-US" b="1" dirty="0"/>
              <a:t>a bite or scratch with saliva contamination cannot be ruled out </a:t>
            </a:r>
          </a:p>
          <a:p>
            <a:r>
              <a:rPr lang="en-US" dirty="0"/>
              <a:t>Consider RPEP when a person has been in close physical proximity to a bat and physical contact cannot be ruled out. Examples:</a:t>
            </a:r>
          </a:p>
          <a:p>
            <a:pPr lvl="1"/>
            <a:r>
              <a:rPr lang="en-US" dirty="0"/>
              <a:t>A sleeping person awakens to find a bat in the same room</a:t>
            </a:r>
          </a:p>
          <a:p>
            <a:pPr lvl="1"/>
            <a:r>
              <a:rPr lang="en-US" dirty="0"/>
              <a:t>An adult witnesses a bat in the same room with a previously unattended child </a:t>
            </a:r>
          </a:p>
          <a:p>
            <a:pPr lvl="1"/>
            <a:r>
              <a:rPr lang="en-US" dirty="0"/>
              <a:t>A bat is found in the same room with someone who can’t competently report what happened such as an intoxicated person</a:t>
            </a:r>
          </a:p>
          <a:p>
            <a:r>
              <a:rPr lang="en-US" dirty="0"/>
              <a:t>Unless bat is negative upon lab testing</a:t>
            </a:r>
          </a:p>
        </p:txBody>
      </p:sp>
      <p:sp>
        <p:nvSpPr>
          <p:cNvPr id="5" name="Title 4"/>
          <p:cNvSpPr>
            <a:spLocks noGrp="1"/>
          </p:cNvSpPr>
          <p:nvPr>
            <p:ph type="title"/>
          </p:nvPr>
        </p:nvSpPr>
        <p:spPr/>
        <p:txBody>
          <a:bodyPr/>
          <a:lstStyle/>
          <a:p>
            <a:r>
              <a:rPr lang="en-US" dirty="0"/>
              <a:t>Bat Exposures</a:t>
            </a:r>
          </a:p>
        </p:txBody>
      </p:sp>
    </p:spTree>
    <p:extLst>
      <p:ext uri="{BB962C8B-B14F-4D97-AF65-F5344CB8AC3E}">
        <p14:creationId xmlns:p14="http://schemas.microsoft.com/office/powerpoint/2010/main" val="317845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Bat Exposures – Not Exposures</a:t>
            </a:r>
          </a:p>
        </p:txBody>
      </p:sp>
      <p:sp>
        <p:nvSpPr>
          <p:cNvPr id="6" name="Content Placeholder 5"/>
          <p:cNvSpPr>
            <a:spLocks noGrp="1"/>
          </p:cNvSpPr>
          <p:nvPr>
            <p:ph idx="1"/>
          </p:nvPr>
        </p:nvSpPr>
        <p:spPr/>
        <p:txBody>
          <a:bodyPr/>
          <a:lstStyle/>
          <a:p>
            <a:endParaRPr lang="en-US" dirty="0"/>
          </a:p>
          <a:p>
            <a:r>
              <a:rPr lang="en-US" sz="3200" dirty="0"/>
              <a:t>Bite can be ruled out</a:t>
            </a:r>
          </a:p>
          <a:p>
            <a:r>
              <a:rPr lang="en-US" sz="3200" dirty="0"/>
              <a:t>Being near a bat, or in the same room or home as a bat </a:t>
            </a:r>
          </a:p>
          <a:p>
            <a:r>
              <a:rPr lang="en-US" sz="3200" dirty="0"/>
              <a:t>RPEP is not routinely advised for entire household</a:t>
            </a:r>
            <a:endParaRPr lang="en-US" dirty="0"/>
          </a:p>
        </p:txBody>
      </p:sp>
      <p:pic>
        <p:nvPicPr>
          <p:cNvPr id="8" name="Picture 3" descr="K:\EPIDEM\Education and Outreach\Shutterstock photos\Animals\bat, fly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670" y="3616124"/>
            <a:ext cx="4871970" cy="324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799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6105-5EFE-7448-1378-1ACE73A5C4A4}"/>
              </a:ext>
            </a:extLst>
          </p:cNvPr>
          <p:cNvSpPr>
            <a:spLocks noGrp="1"/>
          </p:cNvSpPr>
          <p:nvPr>
            <p:ph type="title"/>
          </p:nvPr>
        </p:nvSpPr>
        <p:spPr/>
        <p:txBody>
          <a:bodyPr>
            <a:normAutofit fontScale="90000"/>
          </a:bodyPr>
          <a:lstStyle/>
          <a:p>
            <a:r>
              <a:rPr lang="en-US" dirty="0"/>
              <a:t>There has been an Exposure - </a:t>
            </a:r>
            <a:br>
              <a:rPr lang="en-US" dirty="0"/>
            </a:br>
            <a:r>
              <a:rPr lang="en-US" dirty="0"/>
              <a:t>When is RPEP Recommended?</a:t>
            </a:r>
          </a:p>
        </p:txBody>
      </p:sp>
      <p:sp>
        <p:nvSpPr>
          <p:cNvPr id="3" name="Content Placeholder 2">
            <a:extLst>
              <a:ext uri="{FF2B5EF4-FFF2-40B4-BE49-F238E27FC236}">
                <a16:creationId xmlns:a16="http://schemas.microsoft.com/office/drawing/2014/main" id="{FE13FB95-B888-0D02-9F14-61DAF187E378}"/>
              </a:ext>
            </a:extLst>
          </p:cNvPr>
          <p:cNvSpPr>
            <a:spLocks noGrp="1"/>
          </p:cNvSpPr>
          <p:nvPr>
            <p:ph idx="1"/>
          </p:nvPr>
        </p:nvSpPr>
        <p:spPr/>
        <p:txBody>
          <a:bodyPr>
            <a:normAutofit lnSpcReduction="10000"/>
          </a:bodyPr>
          <a:lstStyle/>
          <a:p>
            <a:endParaRPr lang="en-US" dirty="0"/>
          </a:p>
          <a:p>
            <a:r>
              <a:rPr lang="en-US" sz="2800" dirty="0"/>
              <a:t>If animal is available for follow-up, follow-up with the animal</a:t>
            </a:r>
          </a:p>
          <a:p>
            <a:pPr lvl="1"/>
            <a:r>
              <a:rPr lang="en-US" sz="2400" dirty="0"/>
              <a:t>10-day observation</a:t>
            </a:r>
          </a:p>
          <a:p>
            <a:pPr lvl="1"/>
            <a:r>
              <a:rPr lang="en-US" sz="2400" dirty="0"/>
              <a:t>Testing</a:t>
            </a:r>
          </a:p>
          <a:p>
            <a:pPr lvl="1"/>
            <a:r>
              <a:rPr lang="en-US" sz="2400" dirty="0"/>
              <a:t>Exceptions</a:t>
            </a:r>
          </a:p>
          <a:p>
            <a:endParaRPr lang="en-US" sz="2800" dirty="0"/>
          </a:p>
          <a:p>
            <a:r>
              <a:rPr lang="en-US" sz="2800" dirty="0"/>
              <a:t>RPEP recommended when</a:t>
            </a:r>
          </a:p>
          <a:p>
            <a:pPr lvl="1"/>
            <a:r>
              <a:rPr lang="en-US" sz="2400" dirty="0"/>
              <a:t>Animal tests positive (or indeterminate)</a:t>
            </a:r>
          </a:p>
          <a:p>
            <a:pPr lvl="1"/>
            <a:r>
              <a:rPr lang="en-US" sz="2400" dirty="0"/>
              <a:t>Animal is not available (and is risky species or circumstance)</a:t>
            </a:r>
          </a:p>
        </p:txBody>
      </p:sp>
    </p:spTree>
    <p:extLst>
      <p:ext uri="{BB962C8B-B14F-4D97-AF65-F5344CB8AC3E}">
        <p14:creationId xmlns:p14="http://schemas.microsoft.com/office/powerpoint/2010/main" val="3695982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4451" name="Rectangle 3"/>
          <p:cNvSpPr>
            <a:spLocks noChangeArrowheads="1"/>
          </p:cNvSpPr>
          <p:nvPr/>
        </p:nvSpPr>
        <p:spPr bwMode="auto">
          <a:xfrm>
            <a:off x="6360822" y="5899835"/>
            <a:ext cx="18473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ucida Sans Unicode" pitchFamily="34" charset="0"/>
              <a:ea typeface="+mn-ea"/>
              <a:cs typeface="+mn-cs"/>
            </a:endParaRPr>
          </a:p>
        </p:txBody>
      </p:sp>
      <p:sp>
        <p:nvSpPr>
          <p:cNvPr id="4" name="Title 3"/>
          <p:cNvSpPr>
            <a:spLocks noGrp="1"/>
          </p:cNvSpPr>
          <p:nvPr>
            <p:ph type="title"/>
          </p:nvPr>
        </p:nvSpPr>
        <p:spPr>
          <a:xfrm>
            <a:off x="609600" y="182880"/>
            <a:ext cx="10972800" cy="1143986"/>
          </a:xfrm>
        </p:spPr>
        <p:txBody>
          <a:bodyPr>
            <a:normAutofit/>
          </a:bodyPr>
          <a:lstStyle/>
          <a:p>
            <a:r>
              <a:rPr lang="en-US" sz="2800" dirty="0">
                <a:hlinkClick r:id="rId3"/>
              </a:rPr>
              <a:t>www.dhs.wisconsin.gov/rabies/algorithm/index.htm</a:t>
            </a:r>
            <a:r>
              <a:rPr lang="en-US" sz="2800" dirty="0"/>
              <a:t> </a:t>
            </a:r>
          </a:p>
        </p:txBody>
      </p:sp>
      <p:pic>
        <p:nvPicPr>
          <p:cNvPr id="3" name="Picture 2">
            <a:extLst>
              <a:ext uri="{FF2B5EF4-FFF2-40B4-BE49-F238E27FC236}">
                <a16:creationId xmlns:a16="http://schemas.microsoft.com/office/drawing/2014/main" id="{F5C60CE6-6FF4-72DA-8A06-19E6BA1BE724}"/>
              </a:ext>
            </a:extLst>
          </p:cNvPr>
          <p:cNvPicPr>
            <a:picLocks noChangeAspect="1"/>
          </p:cNvPicPr>
          <p:nvPr/>
        </p:nvPicPr>
        <p:blipFill>
          <a:blip r:embed="rId4"/>
          <a:stretch>
            <a:fillRect/>
          </a:stretch>
        </p:blipFill>
        <p:spPr>
          <a:xfrm>
            <a:off x="1650459" y="1237126"/>
            <a:ext cx="8891082" cy="5620874"/>
          </a:xfrm>
          <a:prstGeom prst="rect">
            <a:avLst/>
          </a:prstGeom>
        </p:spPr>
      </p:pic>
    </p:spTree>
    <p:extLst>
      <p:ext uri="{BB962C8B-B14F-4D97-AF65-F5344CB8AC3E}">
        <p14:creationId xmlns:p14="http://schemas.microsoft.com/office/powerpoint/2010/main" val="1628979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459E-680D-9118-A64F-2781CF5D8E91}"/>
              </a:ext>
            </a:extLst>
          </p:cNvPr>
          <p:cNvSpPr>
            <a:spLocks noGrp="1"/>
          </p:cNvSpPr>
          <p:nvPr>
            <p:ph type="title"/>
          </p:nvPr>
        </p:nvSpPr>
        <p:spPr/>
        <p:txBody>
          <a:bodyPr/>
          <a:lstStyle/>
          <a:p>
            <a:r>
              <a:rPr lang="en-US" dirty="0"/>
              <a:t>Rabies Post-Exposure Prophylaxis (RPEP)</a:t>
            </a:r>
          </a:p>
        </p:txBody>
      </p:sp>
      <p:sp>
        <p:nvSpPr>
          <p:cNvPr id="3" name="Content Placeholder 2">
            <a:extLst>
              <a:ext uri="{FF2B5EF4-FFF2-40B4-BE49-F238E27FC236}">
                <a16:creationId xmlns:a16="http://schemas.microsoft.com/office/drawing/2014/main" id="{D5336F0A-5501-5F67-F5EB-721EAC0AC524}"/>
              </a:ext>
            </a:extLst>
          </p:cNvPr>
          <p:cNvSpPr>
            <a:spLocks noGrp="1"/>
          </p:cNvSpPr>
          <p:nvPr>
            <p:ph idx="1"/>
          </p:nvPr>
        </p:nvSpPr>
        <p:spPr/>
        <p:txBody>
          <a:bodyPr/>
          <a:lstStyle/>
          <a:p>
            <a:pPr marL="0" indent="0">
              <a:buNone/>
            </a:pPr>
            <a:r>
              <a:rPr kumimoji="0" lang="en-US" sz="2900" b="1" i="0" u="none" strike="noStrike" kern="1200" cap="none" spc="0" normalizeH="0" baseline="0" noProof="0" dirty="0">
                <a:ln>
                  <a:noFill/>
                </a:ln>
                <a:solidFill>
                  <a:prstClr val="black">
                    <a:lumMod val="85000"/>
                    <a:lumOff val="15000"/>
                  </a:prstClr>
                </a:solidFill>
                <a:effectLst/>
                <a:uLnTx/>
                <a:uFillTx/>
                <a:latin typeface="Verdana"/>
                <a:ea typeface="+mj-ea"/>
                <a:cs typeface="Arial" panose="020B0604020202020204" pitchFamily="34" charset="0"/>
              </a:rPr>
              <a:t>For persons not previously vaccinated</a:t>
            </a:r>
            <a:r>
              <a:rPr lang="en-US" b="1" dirty="0">
                <a:solidFill>
                  <a:schemeClr val="tx1">
                    <a:lumMod val="85000"/>
                    <a:lumOff val="15000"/>
                  </a:schemeClr>
                </a:solidFill>
              </a:rPr>
              <a:t> </a:t>
            </a:r>
          </a:p>
          <a:p>
            <a:pPr marL="0" indent="0">
              <a:buNone/>
            </a:pPr>
            <a:endParaRPr lang="en-US" b="1" dirty="0">
              <a:solidFill>
                <a:schemeClr val="tx1">
                  <a:lumMod val="85000"/>
                  <a:lumOff val="15000"/>
                </a:schemeClr>
              </a:solidFill>
            </a:endParaRPr>
          </a:p>
          <a:p>
            <a:pPr marL="0" indent="0">
              <a:buNone/>
            </a:pPr>
            <a:endParaRPr lang="en-US" b="1" dirty="0">
              <a:solidFill>
                <a:schemeClr val="tx1">
                  <a:lumMod val="85000"/>
                  <a:lumOff val="15000"/>
                </a:schemeClr>
              </a:solidFill>
            </a:endParaRPr>
          </a:p>
          <a:p>
            <a:pPr marL="0" indent="0">
              <a:buNone/>
            </a:pPr>
            <a:endParaRPr lang="en-US" b="1" dirty="0">
              <a:solidFill>
                <a:schemeClr val="tx1">
                  <a:lumMod val="85000"/>
                  <a:lumOff val="15000"/>
                </a:schemeClr>
              </a:solidFill>
            </a:endParaRPr>
          </a:p>
          <a:p>
            <a:pPr marL="0" indent="0">
              <a:buNone/>
            </a:pPr>
            <a:endParaRPr lang="en-US" b="1" dirty="0">
              <a:solidFill>
                <a:schemeClr val="tx1">
                  <a:lumMod val="85000"/>
                  <a:lumOff val="15000"/>
                </a:schemeClr>
              </a:solidFill>
            </a:endParaRPr>
          </a:p>
          <a:p>
            <a:pPr marL="0" indent="0">
              <a:buNone/>
            </a:pPr>
            <a:endParaRPr lang="en-US" b="1" dirty="0">
              <a:solidFill>
                <a:schemeClr val="tx1">
                  <a:lumMod val="85000"/>
                  <a:lumOff val="15000"/>
                </a:schemeClr>
              </a:solidFill>
            </a:endParaRPr>
          </a:p>
          <a:p>
            <a:pPr marL="0" indent="0">
              <a:buNone/>
            </a:pPr>
            <a:r>
              <a:rPr lang="en-US" sz="2900" b="1" dirty="0">
                <a:solidFill>
                  <a:prstClr val="black">
                    <a:lumMod val="85000"/>
                    <a:lumOff val="15000"/>
                  </a:prstClr>
                </a:solidFill>
                <a:latin typeface="Verdana"/>
                <a:ea typeface="+mj-ea"/>
                <a:cs typeface="Arial" panose="020B0604020202020204" pitchFamily="34" charset="0"/>
              </a:rPr>
              <a:t>For previously vaccinated persons*</a:t>
            </a:r>
          </a:p>
        </p:txBody>
      </p:sp>
      <p:grpSp>
        <p:nvGrpSpPr>
          <p:cNvPr id="4" name="Group 3">
            <a:extLst>
              <a:ext uri="{FF2B5EF4-FFF2-40B4-BE49-F238E27FC236}">
                <a16:creationId xmlns:a16="http://schemas.microsoft.com/office/drawing/2014/main" id="{4059380E-27DB-239A-96A4-05834CBA3482}"/>
              </a:ext>
            </a:extLst>
          </p:cNvPr>
          <p:cNvGrpSpPr/>
          <p:nvPr/>
        </p:nvGrpSpPr>
        <p:grpSpPr>
          <a:xfrm>
            <a:off x="488947" y="2159620"/>
            <a:ext cx="9315453" cy="2107581"/>
            <a:chOff x="1352547" y="4750420"/>
            <a:chExt cx="9315453" cy="2107581"/>
          </a:xfrm>
        </p:grpSpPr>
        <p:sp>
          <p:nvSpPr>
            <p:cNvPr id="5" name="Rectangle 4">
              <a:extLst>
                <a:ext uri="{FF2B5EF4-FFF2-40B4-BE49-F238E27FC236}">
                  <a16:creationId xmlns:a16="http://schemas.microsoft.com/office/drawing/2014/main" id="{719ACDFA-94D8-BBB6-80E3-36AFE17EA737}"/>
                </a:ext>
              </a:extLst>
            </p:cNvPr>
            <p:cNvSpPr/>
            <p:nvPr/>
          </p:nvSpPr>
          <p:spPr>
            <a:xfrm>
              <a:off x="1524000" y="4750420"/>
              <a:ext cx="9144000" cy="2107580"/>
            </a:xfrm>
            <a:prstGeom prst="rect">
              <a:avLst/>
            </a:prstGeom>
            <a:solidFill>
              <a:srgbClr val="E661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41076A5C-957F-A82D-2E48-F50FC86D9D9A}"/>
                </a:ext>
              </a:extLst>
            </p:cNvPr>
            <p:cNvCxnSpPr/>
            <p:nvPr/>
          </p:nvCxnSpPr>
          <p:spPr>
            <a:xfrm flipV="1">
              <a:off x="2038351" y="5743576"/>
              <a:ext cx="8277225" cy="1"/>
            </a:xfrm>
            <a:prstGeom prst="line">
              <a:avLst/>
            </a:prstGeom>
            <a:ln w="38100">
              <a:solidFill>
                <a:srgbClr val="003D78"/>
              </a:solidFill>
            </a:ln>
          </p:spPr>
          <p:style>
            <a:lnRef idx="1">
              <a:schemeClr val="accent1"/>
            </a:lnRef>
            <a:fillRef idx="0">
              <a:schemeClr val="accent1"/>
            </a:fillRef>
            <a:effectRef idx="0">
              <a:schemeClr val="accent1"/>
            </a:effectRef>
            <a:fontRef idx="minor">
              <a:schemeClr val="tx1"/>
            </a:fontRef>
          </p:style>
        </p:cxnSp>
        <p:sp>
          <p:nvSpPr>
            <p:cNvPr id="7" name="4-Point Star 7">
              <a:extLst>
                <a:ext uri="{FF2B5EF4-FFF2-40B4-BE49-F238E27FC236}">
                  <a16:creationId xmlns:a16="http://schemas.microsoft.com/office/drawing/2014/main" id="{93211854-D45E-2BE2-9DC5-34051564E97A}"/>
                </a:ext>
              </a:extLst>
            </p:cNvPr>
            <p:cNvSpPr/>
            <p:nvPr/>
          </p:nvSpPr>
          <p:spPr>
            <a:xfrm rot="20577804">
              <a:off x="1752600" y="5493203"/>
              <a:ext cx="571500" cy="466725"/>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6B41096F-5DE9-96A0-2B8C-7BF5AB867A99}"/>
                </a:ext>
              </a:extLst>
            </p:cNvPr>
            <p:cNvSpPr txBox="1"/>
            <p:nvPr/>
          </p:nvSpPr>
          <p:spPr>
            <a:xfrm>
              <a:off x="1476373" y="5861957"/>
              <a:ext cx="1382609" cy="369332"/>
            </a:xfrm>
            <a:prstGeom prst="rect">
              <a:avLst/>
            </a:prstGeom>
            <a:noFill/>
          </p:spPr>
          <p:txBody>
            <a:bodyPr wrap="square" rtlCol="0">
              <a:spAutoFit/>
            </a:bodyPr>
            <a:lstStyle/>
            <a:p>
              <a:r>
                <a:rPr lang="en-US" sz="1800" b="1" dirty="0">
                  <a:solidFill>
                    <a:srgbClr val="003D78"/>
                  </a:solidFill>
                  <a:latin typeface="+mj-lt"/>
                </a:rPr>
                <a:t>Exposure</a:t>
              </a:r>
            </a:p>
          </p:txBody>
        </p:sp>
        <p:pic>
          <p:nvPicPr>
            <p:cNvPr id="9" name="Picture 8">
              <a:extLst>
                <a:ext uri="{FF2B5EF4-FFF2-40B4-BE49-F238E27FC236}">
                  <a16:creationId xmlns:a16="http://schemas.microsoft.com/office/drawing/2014/main" id="{78E82D12-2064-32C6-9270-0A5A649D87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728072">
              <a:off x="3285120" y="4847174"/>
              <a:ext cx="887600" cy="841847"/>
            </a:xfrm>
            <a:prstGeom prst="rect">
              <a:avLst/>
            </a:prstGeom>
            <a:ln>
              <a:noFill/>
            </a:ln>
          </p:spPr>
        </p:pic>
        <p:pic>
          <p:nvPicPr>
            <p:cNvPr id="10" name="Picture 9">
              <a:extLst>
                <a:ext uri="{FF2B5EF4-FFF2-40B4-BE49-F238E27FC236}">
                  <a16:creationId xmlns:a16="http://schemas.microsoft.com/office/drawing/2014/main" id="{E2D98EB0-3B2B-D82D-EE5D-E055128F96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728072">
              <a:off x="2990391" y="4816468"/>
              <a:ext cx="922852" cy="905607"/>
            </a:xfrm>
            <a:prstGeom prst="rect">
              <a:avLst/>
            </a:prstGeom>
            <a:ln>
              <a:noFill/>
            </a:ln>
          </p:spPr>
        </p:pic>
        <p:pic>
          <p:nvPicPr>
            <p:cNvPr id="11" name="Picture 10">
              <a:extLst>
                <a:ext uri="{FF2B5EF4-FFF2-40B4-BE49-F238E27FC236}">
                  <a16:creationId xmlns:a16="http://schemas.microsoft.com/office/drawing/2014/main" id="{D23D69FD-F37C-4101-883E-616B518448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728072">
              <a:off x="4258369" y="4847174"/>
              <a:ext cx="887600" cy="841847"/>
            </a:xfrm>
            <a:prstGeom prst="rect">
              <a:avLst/>
            </a:prstGeom>
            <a:ln>
              <a:noFill/>
            </a:ln>
          </p:spPr>
        </p:pic>
        <p:pic>
          <p:nvPicPr>
            <p:cNvPr id="12" name="Picture 11">
              <a:extLst>
                <a:ext uri="{FF2B5EF4-FFF2-40B4-BE49-F238E27FC236}">
                  <a16:creationId xmlns:a16="http://schemas.microsoft.com/office/drawing/2014/main" id="{3ADA152B-F1F3-7660-EF45-8D59AA16CE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728072">
              <a:off x="5763319" y="4847174"/>
              <a:ext cx="887600" cy="841847"/>
            </a:xfrm>
            <a:prstGeom prst="rect">
              <a:avLst/>
            </a:prstGeom>
            <a:ln>
              <a:noFill/>
            </a:ln>
          </p:spPr>
        </p:pic>
        <p:pic>
          <p:nvPicPr>
            <p:cNvPr id="13" name="Picture 12">
              <a:extLst>
                <a:ext uri="{FF2B5EF4-FFF2-40B4-BE49-F238E27FC236}">
                  <a16:creationId xmlns:a16="http://schemas.microsoft.com/office/drawing/2014/main" id="{C2A7D4EE-4DB0-F65C-88E7-42D1947CCA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728072">
              <a:off x="8639869" y="4847174"/>
              <a:ext cx="887600" cy="841847"/>
            </a:xfrm>
            <a:prstGeom prst="rect">
              <a:avLst/>
            </a:prstGeom>
            <a:ln>
              <a:noFill/>
            </a:ln>
          </p:spPr>
        </p:pic>
        <p:sp>
          <p:nvSpPr>
            <p:cNvPr id="14" name="TextBox 13">
              <a:extLst>
                <a:ext uri="{FF2B5EF4-FFF2-40B4-BE49-F238E27FC236}">
                  <a16:creationId xmlns:a16="http://schemas.microsoft.com/office/drawing/2014/main" id="{9977B64B-E746-F1BE-9222-CFB04D7213BB}"/>
                </a:ext>
              </a:extLst>
            </p:cNvPr>
            <p:cNvSpPr txBox="1"/>
            <p:nvPr/>
          </p:nvSpPr>
          <p:spPr>
            <a:xfrm>
              <a:off x="3133726" y="5709870"/>
              <a:ext cx="1117750" cy="369332"/>
            </a:xfrm>
            <a:prstGeom prst="rect">
              <a:avLst/>
            </a:prstGeom>
            <a:noFill/>
          </p:spPr>
          <p:txBody>
            <a:bodyPr wrap="square" rtlCol="0">
              <a:spAutoFit/>
            </a:bodyPr>
            <a:lstStyle/>
            <a:p>
              <a:pPr algn="l"/>
              <a:r>
                <a:rPr lang="en-US" sz="1800" b="1" dirty="0">
                  <a:solidFill>
                    <a:srgbClr val="003D78"/>
                  </a:solidFill>
                  <a:latin typeface="+mj-lt"/>
                </a:rPr>
                <a:t>Day 0</a:t>
              </a:r>
            </a:p>
          </p:txBody>
        </p:sp>
        <p:sp>
          <p:nvSpPr>
            <p:cNvPr id="15" name="TextBox 14">
              <a:extLst>
                <a:ext uri="{FF2B5EF4-FFF2-40B4-BE49-F238E27FC236}">
                  <a16:creationId xmlns:a16="http://schemas.microsoft.com/office/drawing/2014/main" id="{77C35438-C92F-1086-FD70-9A79039DEEC7}"/>
                </a:ext>
              </a:extLst>
            </p:cNvPr>
            <p:cNvSpPr txBox="1"/>
            <p:nvPr/>
          </p:nvSpPr>
          <p:spPr>
            <a:xfrm>
              <a:off x="4276726" y="5704427"/>
              <a:ext cx="947999" cy="369332"/>
            </a:xfrm>
            <a:prstGeom prst="rect">
              <a:avLst/>
            </a:prstGeom>
            <a:noFill/>
          </p:spPr>
          <p:txBody>
            <a:bodyPr wrap="square" rtlCol="0">
              <a:spAutoFit/>
            </a:bodyPr>
            <a:lstStyle/>
            <a:p>
              <a:r>
                <a:rPr lang="en-US" sz="1800" b="1" dirty="0">
                  <a:solidFill>
                    <a:srgbClr val="003D78"/>
                  </a:solidFill>
                  <a:latin typeface="+mj-lt"/>
                </a:rPr>
                <a:t>Day 3 </a:t>
              </a:r>
            </a:p>
          </p:txBody>
        </p:sp>
        <p:sp>
          <p:nvSpPr>
            <p:cNvPr id="16" name="TextBox 15">
              <a:extLst>
                <a:ext uri="{FF2B5EF4-FFF2-40B4-BE49-F238E27FC236}">
                  <a16:creationId xmlns:a16="http://schemas.microsoft.com/office/drawing/2014/main" id="{A4BBB1D8-8269-EE3C-B609-F07F8C377839}"/>
                </a:ext>
              </a:extLst>
            </p:cNvPr>
            <p:cNvSpPr txBox="1"/>
            <p:nvPr/>
          </p:nvSpPr>
          <p:spPr>
            <a:xfrm>
              <a:off x="5791201" y="5704427"/>
              <a:ext cx="1027218" cy="369332"/>
            </a:xfrm>
            <a:prstGeom prst="rect">
              <a:avLst/>
            </a:prstGeom>
            <a:noFill/>
          </p:spPr>
          <p:txBody>
            <a:bodyPr wrap="square" rtlCol="0">
              <a:spAutoFit/>
            </a:bodyPr>
            <a:lstStyle/>
            <a:p>
              <a:r>
                <a:rPr lang="en-US" sz="1800" b="1" dirty="0">
                  <a:solidFill>
                    <a:srgbClr val="003D78"/>
                  </a:solidFill>
                  <a:latin typeface="+mj-lt"/>
                </a:rPr>
                <a:t>Day 7 </a:t>
              </a:r>
            </a:p>
          </p:txBody>
        </p:sp>
        <p:sp>
          <p:nvSpPr>
            <p:cNvPr id="17" name="TextBox 16">
              <a:extLst>
                <a:ext uri="{FF2B5EF4-FFF2-40B4-BE49-F238E27FC236}">
                  <a16:creationId xmlns:a16="http://schemas.microsoft.com/office/drawing/2014/main" id="{19250950-8BD2-4D3A-AF12-8869483EDDA0}"/>
                </a:ext>
              </a:extLst>
            </p:cNvPr>
            <p:cNvSpPr txBox="1"/>
            <p:nvPr/>
          </p:nvSpPr>
          <p:spPr>
            <a:xfrm>
              <a:off x="8510470" y="5704427"/>
              <a:ext cx="1147881" cy="369332"/>
            </a:xfrm>
            <a:prstGeom prst="rect">
              <a:avLst/>
            </a:prstGeom>
            <a:noFill/>
          </p:spPr>
          <p:txBody>
            <a:bodyPr wrap="square" rtlCol="0">
              <a:spAutoFit/>
            </a:bodyPr>
            <a:lstStyle/>
            <a:p>
              <a:r>
                <a:rPr lang="en-US" sz="1800" b="1" dirty="0">
                  <a:solidFill>
                    <a:srgbClr val="003D78"/>
                  </a:solidFill>
                  <a:latin typeface="+mj-lt"/>
                </a:rPr>
                <a:t>Day 14 </a:t>
              </a:r>
            </a:p>
          </p:txBody>
        </p:sp>
        <p:sp>
          <p:nvSpPr>
            <p:cNvPr id="18" name="TextBox 17">
              <a:extLst>
                <a:ext uri="{FF2B5EF4-FFF2-40B4-BE49-F238E27FC236}">
                  <a16:creationId xmlns:a16="http://schemas.microsoft.com/office/drawing/2014/main" id="{E3509527-D1EC-A0B6-0FB6-21C6D5CE8F58}"/>
                </a:ext>
              </a:extLst>
            </p:cNvPr>
            <p:cNvSpPr txBox="1"/>
            <p:nvPr/>
          </p:nvSpPr>
          <p:spPr>
            <a:xfrm>
              <a:off x="1352547" y="5155684"/>
              <a:ext cx="1247775" cy="369332"/>
            </a:xfrm>
            <a:prstGeom prst="rect">
              <a:avLst/>
            </a:prstGeom>
            <a:noFill/>
          </p:spPr>
          <p:txBody>
            <a:bodyPr wrap="square" rtlCol="0">
              <a:spAutoFit/>
            </a:bodyPr>
            <a:lstStyle/>
            <a:p>
              <a:r>
                <a:rPr lang="en-US" sz="1800" b="1" dirty="0">
                  <a:solidFill>
                    <a:srgbClr val="003D78"/>
                  </a:solidFill>
                  <a:latin typeface="+mj-lt"/>
                </a:rPr>
                <a:t>Bite           </a:t>
              </a:r>
            </a:p>
          </p:txBody>
        </p:sp>
        <p:sp>
          <p:nvSpPr>
            <p:cNvPr id="19" name="TextBox 18">
              <a:extLst>
                <a:ext uri="{FF2B5EF4-FFF2-40B4-BE49-F238E27FC236}">
                  <a16:creationId xmlns:a16="http://schemas.microsoft.com/office/drawing/2014/main" id="{7A86A23B-0D8A-ADCB-45AB-779D28A4FC96}"/>
                </a:ext>
              </a:extLst>
            </p:cNvPr>
            <p:cNvSpPr txBox="1"/>
            <p:nvPr/>
          </p:nvSpPr>
          <p:spPr>
            <a:xfrm>
              <a:off x="3048000" y="6211670"/>
              <a:ext cx="7172325" cy="646331"/>
            </a:xfrm>
            <a:prstGeom prst="rect">
              <a:avLst/>
            </a:prstGeom>
            <a:noFill/>
          </p:spPr>
          <p:txBody>
            <a:bodyPr wrap="square" rtlCol="0">
              <a:spAutoFit/>
            </a:bodyPr>
            <a:lstStyle/>
            <a:p>
              <a:pPr algn="l"/>
              <a:r>
                <a:rPr lang="en-US" sz="1800" b="1" dirty="0">
                  <a:solidFill>
                    <a:srgbClr val="003D78"/>
                  </a:solidFill>
                  <a:latin typeface="+mj-lt"/>
                </a:rPr>
                <a:t>Day 0 is the day the first dose of vaccine is given. It is not always the same day as the bite or exposure.</a:t>
              </a:r>
            </a:p>
          </p:txBody>
        </p:sp>
      </p:grpSp>
      <p:pic>
        <p:nvPicPr>
          <p:cNvPr id="20" name="Picture 19">
            <a:extLst>
              <a:ext uri="{FF2B5EF4-FFF2-40B4-BE49-F238E27FC236}">
                <a16:creationId xmlns:a16="http://schemas.microsoft.com/office/drawing/2014/main" id="{15DAFF54-A548-9943-8C6A-0646830405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728072">
            <a:off x="10036988" y="1895492"/>
            <a:ext cx="922852" cy="905607"/>
          </a:xfrm>
          <a:prstGeom prst="rect">
            <a:avLst/>
          </a:prstGeom>
          <a:ln>
            <a:noFill/>
          </a:ln>
        </p:spPr>
      </p:pic>
      <p:sp>
        <p:nvSpPr>
          <p:cNvPr id="21" name="TextBox 20">
            <a:extLst>
              <a:ext uri="{FF2B5EF4-FFF2-40B4-BE49-F238E27FC236}">
                <a16:creationId xmlns:a16="http://schemas.microsoft.com/office/drawing/2014/main" id="{73F9DC3E-1961-F423-A131-FEEA3372CEFE}"/>
              </a:ext>
            </a:extLst>
          </p:cNvPr>
          <p:cNvSpPr txBox="1"/>
          <p:nvPr/>
        </p:nvSpPr>
        <p:spPr>
          <a:xfrm>
            <a:off x="10595647" y="2013570"/>
            <a:ext cx="1063389" cy="8001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0" i="0" u="none" strike="noStrike" kern="1200" cap="none" spc="0" normalizeH="0" baseline="0" noProof="0" dirty="0">
                <a:ln>
                  <a:noFill/>
                </a:ln>
                <a:effectLst/>
                <a:uLnTx/>
                <a:uFillTx/>
                <a:latin typeface="+mj-lt"/>
                <a:ea typeface="+mn-ea"/>
                <a:cs typeface="+mn-cs"/>
              </a:rPr>
              <a:t>HRIG</a:t>
            </a:r>
          </a:p>
        </p:txBody>
      </p:sp>
      <p:pic>
        <p:nvPicPr>
          <p:cNvPr id="22" name="Picture 21">
            <a:extLst>
              <a:ext uri="{FF2B5EF4-FFF2-40B4-BE49-F238E27FC236}">
                <a16:creationId xmlns:a16="http://schemas.microsoft.com/office/drawing/2014/main" id="{A759ADBC-6583-E09E-6E14-813DDC43BD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728072">
            <a:off x="10045321" y="3152848"/>
            <a:ext cx="887600" cy="841847"/>
          </a:xfrm>
          <a:prstGeom prst="rect">
            <a:avLst/>
          </a:prstGeom>
          <a:ln>
            <a:noFill/>
          </a:ln>
        </p:spPr>
      </p:pic>
      <p:sp>
        <p:nvSpPr>
          <p:cNvPr id="23" name="TextBox 22">
            <a:extLst>
              <a:ext uri="{FF2B5EF4-FFF2-40B4-BE49-F238E27FC236}">
                <a16:creationId xmlns:a16="http://schemas.microsoft.com/office/drawing/2014/main" id="{5C16C0EC-D1E1-CABD-75AB-00EA2003B0AC}"/>
              </a:ext>
            </a:extLst>
          </p:cNvPr>
          <p:cNvSpPr txBox="1"/>
          <p:nvPr/>
        </p:nvSpPr>
        <p:spPr>
          <a:xfrm>
            <a:off x="10595382" y="3270250"/>
            <a:ext cx="1412516" cy="8001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400" b="0" i="0" u="none" strike="noStrike" kern="1200" cap="none" spc="0" normalizeH="0" baseline="0" noProof="0" dirty="0">
                <a:ln>
                  <a:noFill/>
                </a:ln>
                <a:effectLst/>
                <a:uLnTx/>
                <a:uFillTx/>
                <a:latin typeface="+mj-lt"/>
                <a:ea typeface="+mn-ea"/>
                <a:cs typeface="+mn-cs"/>
              </a:rPr>
              <a:t>Vaccine</a:t>
            </a:r>
          </a:p>
        </p:txBody>
      </p:sp>
      <p:grpSp>
        <p:nvGrpSpPr>
          <p:cNvPr id="24" name="Group 23">
            <a:extLst>
              <a:ext uri="{FF2B5EF4-FFF2-40B4-BE49-F238E27FC236}">
                <a16:creationId xmlns:a16="http://schemas.microsoft.com/office/drawing/2014/main" id="{22FDE1A2-6C7C-949F-E140-F6A6B32778EB}"/>
              </a:ext>
            </a:extLst>
          </p:cNvPr>
          <p:cNvGrpSpPr/>
          <p:nvPr/>
        </p:nvGrpSpPr>
        <p:grpSpPr>
          <a:xfrm>
            <a:off x="488947" y="5208807"/>
            <a:ext cx="9315453" cy="1667123"/>
            <a:chOff x="1352547" y="4599207"/>
            <a:chExt cx="9315453" cy="1667123"/>
          </a:xfrm>
        </p:grpSpPr>
        <p:sp>
          <p:nvSpPr>
            <p:cNvPr id="25" name="Rectangle 24">
              <a:extLst>
                <a:ext uri="{FF2B5EF4-FFF2-40B4-BE49-F238E27FC236}">
                  <a16:creationId xmlns:a16="http://schemas.microsoft.com/office/drawing/2014/main" id="{795FCCB7-7613-5B29-E39C-57DF583AC85D}"/>
                </a:ext>
              </a:extLst>
            </p:cNvPr>
            <p:cNvSpPr/>
            <p:nvPr/>
          </p:nvSpPr>
          <p:spPr>
            <a:xfrm>
              <a:off x="1524000" y="4599207"/>
              <a:ext cx="9144000" cy="1667123"/>
            </a:xfrm>
            <a:prstGeom prst="rect">
              <a:avLst/>
            </a:prstGeom>
            <a:solidFill>
              <a:srgbClr val="E661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Connector 25">
              <a:extLst>
                <a:ext uri="{FF2B5EF4-FFF2-40B4-BE49-F238E27FC236}">
                  <a16:creationId xmlns:a16="http://schemas.microsoft.com/office/drawing/2014/main" id="{9DDA4797-C570-776E-3A9B-B2268345B600}"/>
                </a:ext>
              </a:extLst>
            </p:cNvPr>
            <p:cNvCxnSpPr/>
            <p:nvPr/>
          </p:nvCxnSpPr>
          <p:spPr>
            <a:xfrm flipV="1">
              <a:off x="2038351" y="5743576"/>
              <a:ext cx="8277225" cy="1"/>
            </a:xfrm>
            <a:prstGeom prst="line">
              <a:avLst/>
            </a:prstGeom>
            <a:ln w="38100">
              <a:solidFill>
                <a:srgbClr val="003D78"/>
              </a:solidFill>
            </a:ln>
          </p:spPr>
          <p:style>
            <a:lnRef idx="1">
              <a:schemeClr val="accent1"/>
            </a:lnRef>
            <a:fillRef idx="0">
              <a:schemeClr val="accent1"/>
            </a:fillRef>
            <a:effectRef idx="0">
              <a:schemeClr val="accent1"/>
            </a:effectRef>
            <a:fontRef idx="minor">
              <a:schemeClr val="tx1"/>
            </a:fontRef>
          </p:style>
        </p:cxnSp>
        <p:sp>
          <p:nvSpPr>
            <p:cNvPr id="27" name="4-Point Star 7">
              <a:extLst>
                <a:ext uri="{FF2B5EF4-FFF2-40B4-BE49-F238E27FC236}">
                  <a16:creationId xmlns:a16="http://schemas.microsoft.com/office/drawing/2014/main" id="{49DCF3F3-C080-EA5A-CB7A-C267BEA44016}"/>
                </a:ext>
              </a:extLst>
            </p:cNvPr>
            <p:cNvSpPr/>
            <p:nvPr/>
          </p:nvSpPr>
          <p:spPr>
            <a:xfrm rot="20577804">
              <a:off x="1752600" y="5493203"/>
              <a:ext cx="571500" cy="466725"/>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B193CC5C-FF7F-C487-5904-AEB9A5BF5D57}"/>
                </a:ext>
              </a:extLst>
            </p:cNvPr>
            <p:cNvSpPr txBox="1"/>
            <p:nvPr/>
          </p:nvSpPr>
          <p:spPr>
            <a:xfrm>
              <a:off x="1476373" y="5861957"/>
              <a:ext cx="1382609" cy="369332"/>
            </a:xfrm>
            <a:prstGeom prst="rect">
              <a:avLst/>
            </a:prstGeom>
            <a:noFill/>
          </p:spPr>
          <p:txBody>
            <a:bodyPr wrap="square" rtlCol="0">
              <a:spAutoFit/>
            </a:bodyPr>
            <a:lstStyle/>
            <a:p>
              <a:r>
                <a:rPr lang="en-US" sz="1800" b="1" dirty="0">
                  <a:solidFill>
                    <a:srgbClr val="003D78"/>
                  </a:solidFill>
                  <a:latin typeface="+mj-lt"/>
                </a:rPr>
                <a:t>Exposure</a:t>
              </a:r>
            </a:p>
          </p:txBody>
        </p:sp>
        <p:pic>
          <p:nvPicPr>
            <p:cNvPr id="29" name="Picture 28">
              <a:extLst>
                <a:ext uri="{FF2B5EF4-FFF2-40B4-BE49-F238E27FC236}">
                  <a16:creationId xmlns:a16="http://schemas.microsoft.com/office/drawing/2014/main" id="{927AF77F-B63D-7447-794C-EA3F5569C2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728072">
              <a:off x="3104145" y="4713128"/>
              <a:ext cx="887600" cy="841847"/>
            </a:xfrm>
            <a:prstGeom prst="rect">
              <a:avLst/>
            </a:prstGeom>
            <a:ln>
              <a:noFill/>
            </a:ln>
          </p:spPr>
        </p:pic>
        <p:pic>
          <p:nvPicPr>
            <p:cNvPr id="30" name="Picture 29">
              <a:extLst>
                <a:ext uri="{FF2B5EF4-FFF2-40B4-BE49-F238E27FC236}">
                  <a16:creationId xmlns:a16="http://schemas.microsoft.com/office/drawing/2014/main" id="{8E2B5968-6CAC-FDFA-77D1-04222160D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728072">
              <a:off x="4258369" y="4721685"/>
              <a:ext cx="887600" cy="841847"/>
            </a:xfrm>
            <a:prstGeom prst="rect">
              <a:avLst/>
            </a:prstGeom>
            <a:ln>
              <a:noFill/>
            </a:ln>
          </p:spPr>
        </p:pic>
        <p:sp>
          <p:nvSpPr>
            <p:cNvPr id="31" name="TextBox 30">
              <a:extLst>
                <a:ext uri="{FF2B5EF4-FFF2-40B4-BE49-F238E27FC236}">
                  <a16:creationId xmlns:a16="http://schemas.microsoft.com/office/drawing/2014/main" id="{F8275756-D374-4BA8-E4D7-D584E5685CF4}"/>
                </a:ext>
              </a:extLst>
            </p:cNvPr>
            <p:cNvSpPr txBox="1"/>
            <p:nvPr/>
          </p:nvSpPr>
          <p:spPr>
            <a:xfrm>
              <a:off x="2976463" y="5709870"/>
              <a:ext cx="1230409" cy="369332"/>
            </a:xfrm>
            <a:prstGeom prst="rect">
              <a:avLst/>
            </a:prstGeom>
            <a:noFill/>
          </p:spPr>
          <p:txBody>
            <a:bodyPr wrap="square" rtlCol="0">
              <a:spAutoFit/>
            </a:bodyPr>
            <a:lstStyle/>
            <a:p>
              <a:r>
                <a:rPr lang="en-US" sz="1800" b="1" dirty="0">
                  <a:solidFill>
                    <a:srgbClr val="003D78"/>
                  </a:solidFill>
                  <a:latin typeface="+mj-lt"/>
                </a:rPr>
                <a:t>Day 0</a:t>
              </a:r>
            </a:p>
          </p:txBody>
        </p:sp>
        <p:sp>
          <p:nvSpPr>
            <p:cNvPr id="32" name="TextBox 31">
              <a:extLst>
                <a:ext uri="{FF2B5EF4-FFF2-40B4-BE49-F238E27FC236}">
                  <a16:creationId xmlns:a16="http://schemas.microsoft.com/office/drawing/2014/main" id="{F531D465-B4EF-CD37-7CA3-9BE406922DD9}"/>
                </a:ext>
              </a:extLst>
            </p:cNvPr>
            <p:cNvSpPr txBox="1"/>
            <p:nvPr/>
          </p:nvSpPr>
          <p:spPr>
            <a:xfrm>
              <a:off x="4276726" y="5704427"/>
              <a:ext cx="1036743" cy="369332"/>
            </a:xfrm>
            <a:prstGeom prst="rect">
              <a:avLst/>
            </a:prstGeom>
            <a:noFill/>
          </p:spPr>
          <p:txBody>
            <a:bodyPr wrap="square" rtlCol="0">
              <a:spAutoFit/>
            </a:bodyPr>
            <a:lstStyle/>
            <a:p>
              <a:r>
                <a:rPr lang="en-US" sz="1800" b="1" dirty="0">
                  <a:solidFill>
                    <a:srgbClr val="003D78"/>
                  </a:solidFill>
                  <a:latin typeface="+mj-lt"/>
                </a:rPr>
                <a:t>Day 3 </a:t>
              </a:r>
            </a:p>
          </p:txBody>
        </p:sp>
        <p:sp>
          <p:nvSpPr>
            <p:cNvPr id="33" name="TextBox 32">
              <a:extLst>
                <a:ext uri="{FF2B5EF4-FFF2-40B4-BE49-F238E27FC236}">
                  <a16:creationId xmlns:a16="http://schemas.microsoft.com/office/drawing/2014/main" id="{5E77A6C0-5398-6C91-6D8E-167DF7C97957}"/>
                </a:ext>
              </a:extLst>
            </p:cNvPr>
            <p:cNvSpPr txBox="1"/>
            <p:nvPr/>
          </p:nvSpPr>
          <p:spPr>
            <a:xfrm>
              <a:off x="1352547" y="5155684"/>
              <a:ext cx="1247775" cy="369332"/>
            </a:xfrm>
            <a:prstGeom prst="rect">
              <a:avLst/>
            </a:prstGeom>
            <a:noFill/>
          </p:spPr>
          <p:txBody>
            <a:bodyPr wrap="square" rtlCol="0">
              <a:spAutoFit/>
            </a:bodyPr>
            <a:lstStyle/>
            <a:p>
              <a:r>
                <a:rPr lang="en-US" sz="1800" b="1" dirty="0">
                  <a:solidFill>
                    <a:srgbClr val="003D78"/>
                  </a:solidFill>
                  <a:latin typeface="+mj-lt"/>
                </a:rPr>
                <a:t>Bite           </a:t>
              </a:r>
            </a:p>
          </p:txBody>
        </p:sp>
      </p:grpSp>
      <p:grpSp>
        <p:nvGrpSpPr>
          <p:cNvPr id="35" name="Group 34">
            <a:extLst>
              <a:ext uri="{FF2B5EF4-FFF2-40B4-BE49-F238E27FC236}">
                <a16:creationId xmlns:a16="http://schemas.microsoft.com/office/drawing/2014/main" id="{3BA8B8B3-E7B5-EE05-4198-FCE3DA1C9D01}"/>
              </a:ext>
            </a:extLst>
          </p:cNvPr>
          <p:cNvGrpSpPr/>
          <p:nvPr/>
        </p:nvGrpSpPr>
        <p:grpSpPr>
          <a:xfrm>
            <a:off x="10130107" y="5360278"/>
            <a:ext cx="1228725" cy="1210852"/>
            <a:chOff x="5186872" y="2838450"/>
            <a:chExt cx="1228725" cy="1210852"/>
          </a:xfrm>
        </p:grpSpPr>
        <p:pic>
          <p:nvPicPr>
            <p:cNvPr id="36" name="Picture 35">
              <a:extLst>
                <a:ext uri="{FF2B5EF4-FFF2-40B4-BE49-F238E27FC236}">
                  <a16:creationId xmlns:a16="http://schemas.microsoft.com/office/drawing/2014/main" id="{3F112537-794C-EB1A-BEB1-6A6567CFD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728072">
              <a:off x="5319710" y="2972023"/>
              <a:ext cx="922852" cy="905607"/>
            </a:xfrm>
            <a:prstGeom prst="rect">
              <a:avLst/>
            </a:prstGeom>
            <a:ln>
              <a:noFill/>
            </a:ln>
          </p:spPr>
        </p:pic>
        <p:sp>
          <p:nvSpPr>
            <p:cNvPr id="37" name="&quot;No&quot; Symbol 29">
              <a:extLst>
                <a:ext uri="{FF2B5EF4-FFF2-40B4-BE49-F238E27FC236}">
                  <a16:creationId xmlns:a16="http://schemas.microsoft.com/office/drawing/2014/main" id="{A2CE9C92-B533-5337-C56A-DA013BE9F6E9}"/>
                </a:ext>
              </a:extLst>
            </p:cNvPr>
            <p:cNvSpPr/>
            <p:nvPr/>
          </p:nvSpPr>
          <p:spPr>
            <a:xfrm>
              <a:off x="5186872" y="2838450"/>
              <a:ext cx="1228725" cy="1210852"/>
            </a:xfrm>
            <a:prstGeom prst="noSmoking">
              <a:avLst>
                <a:gd name="adj" fmla="val 6164"/>
              </a:avLst>
            </a:prstGeom>
            <a:solidFill>
              <a:srgbClr val="5D3A9B">
                <a:alpha val="52000"/>
              </a:srgbClr>
            </a:solidFill>
            <a:ln>
              <a:solidFill>
                <a:srgbClr val="5D3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6657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Assistance Programs</a:t>
            </a:r>
          </a:p>
        </p:txBody>
      </p:sp>
      <p:sp>
        <p:nvSpPr>
          <p:cNvPr id="7" name="Rectangle 6"/>
          <p:cNvSpPr/>
          <p:nvPr/>
        </p:nvSpPr>
        <p:spPr>
          <a:xfrm>
            <a:off x="1551297" y="5949386"/>
            <a:ext cx="9089407" cy="400110"/>
          </a:xfrm>
          <a:prstGeom prst="rect">
            <a:avLst/>
          </a:prstGeom>
          <a:noFill/>
        </p:spPr>
        <p:txBody>
          <a:bodyPr wrap="square">
            <a:spAutoFit/>
          </a:bodyPr>
          <a:lstStyle/>
          <a:p>
            <a:pPr eaLnBrk="1" fontAlgn="auto" hangingPunct="1">
              <a:spcBef>
                <a:spcPts val="0"/>
              </a:spcBef>
              <a:spcAft>
                <a:spcPts val="0"/>
              </a:spcAft>
            </a:pPr>
            <a:r>
              <a:rPr lang="en-US" sz="2000" dirty="0">
                <a:solidFill>
                  <a:prstClr val="black"/>
                </a:solidFill>
                <a:latin typeface="+mn-lt"/>
                <a:hlinkClick r:id="rId3"/>
              </a:rPr>
              <a:t>https://www.cdc.gov/rabies/medical_care/programs.html</a:t>
            </a:r>
            <a:endParaRPr lang="en-US" sz="2000" dirty="0">
              <a:solidFill>
                <a:prstClr val="black"/>
              </a:solidFill>
              <a:latin typeface="+mn-lt"/>
            </a:endParaRPr>
          </a:p>
        </p:txBody>
      </p:sp>
      <p:pic>
        <p:nvPicPr>
          <p:cNvPr id="4" name="Picture 3">
            <a:extLst>
              <a:ext uri="{FF2B5EF4-FFF2-40B4-BE49-F238E27FC236}">
                <a16:creationId xmlns:a16="http://schemas.microsoft.com/office/drawing/2014/main" id="{6A9209AD-31A2-B223-95AE-95FEF4685F2C}"/>
              </a:ext>
            </a:extLst>
          </p:cNvPr>
          <p:cNvPicPr>
            <a:picLocks noChangeAspect="1"/>
          </p:cNvPicPr>
          <p:nvPr/>
        </p:nvPicPr>
        <p:blipFill>
          <a:blip r:embed="rId4"/>
          <a:stretch>
            <a:fillRect/>
          </a:stretch>
        </p:blipFill>
        <p:spPr>
          <a:xfrm>
            <a:off x="2158797" y="1413399"/>
            <a:ext cx="7874405" cy="43055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026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3848" y="477926"/>
            <a:ext cx="4807352" cy="5842663"/>
          </a:xfrm>
        </p:spPr>
        <p:txBody>
          <a:bodyPr/>
          <a:lstStyle/>
          <a:p>
            <a:r>
              <a:rPr lang="en-US" dirty="0"/>
              <a:t>What happens when a specimen tests positive for rabies?</a:t>
            </a:r>
          </a:p>
        </p:txBody>
      </p:sp>
      <p:pic>
        <p:nvPicPr>
          <p:cNvPr id="2050" name="Picture 2" descr="An afraid adul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72056" y="0"/>
            <a:ext cx="45959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20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Notification of Positive Results</a:t>
            </a:r>
          </a:p>
        </p:txBody>
      </p:sp>
      <p:sp>
        <p:nvSpPr>
          <p:cNvPr id="6" name="Content Placeholder 5"/>
          <p:cNvSpPr>
            <a:spLocks noGrp="1"/>
          </p:cNvSpPr>
          <p:nvPr>
            <p:ph idx="1"/>
          </p:nvPr>
        </p:nvSpPr>
        <p:spPr/>
        <p:txBody>
          <a:bodyPr/>
          <a:lstStyle/>
          <a:p>
            <a:r>
              <a:rPr lang="en-US" dirty="0"/>
              <a:t>WSLH Laboratory staff reach key partners immediately </a:t>
            </a:r>
            <a:r>
              <a:rPr lang="en-US" b="1" dirty="0"/>
              <a:t>BY PHONE:</a:t>
            </a:r>
          </a:p>
          <a:p>
            <a:pPr lvl="1"/>
            <a:r>
              <a:rPr lang="en-US" dirty="0"/>
              <a:t>Local health jurisdiction listed on the requisition form</a:t>
            </a:r>
          </a:p>
          <a:p>
            <a:pPr lvl="1"/>
            <a:r>
              <a:rPr lang="en-US" dirty="0"/>
              <a:t>Physician listed on the requisition form</a:t>
            </a:r>
          </a:p>
          <a:p>
            <a:pPr lvl="1"/>
            <a:r>
              <a:rPr lang="en-US" dirty="0"/>
              <a:t>Veterinarian listed on the requisition form</a:t>
            </a:r>
          </a:p>
          <a:p>
            <a:pPr lvl="1"/>
            <a:r>
              <a:rPr lang="en-US" dirty="0"/>
              <a:t>DATCP and DHS</a:t>
            </a:r>
          </a:p>
          <a:p>
            <a:endParaRPr lang="en-US" dirty="0"/>
          </a:p>
          <a:p>
            <a:r>
              <a:rPr lang="en-US" dirty="0"/>
              <a:t>WSLH </a:t>
            </a:r>
            <a:r>
              <a:rPr lang="en-US" b="1" dirty="0"/>
              <a:t>do not </a:t>
            </a:r>
            <a:r>
              <a:rPr lang="en-US" dirty="0"/>
              <a:t>contact the bite victim/exposed person directly</a:t>
            </a:r>
          </a:p>
          <a:p>
            <a:endParaRPr lang="en-US" dirty="0"/>
          </a:p>
        </p:txBody>
      </p:sp>
      <p:pic>
        <p:nvPicPr>
          <p:cNvPr id="9" name="Graphic 8" descr="Telephone with solid fill">
            <a:extLst>
              <a:ext uri="{FF2B5EF4-FFF2-40B4-BE49-F238E27FC236}">
                <a16:creationId xmlns:a16="http://schemas.microsoft.com/office/drawing/2014/main" id="{8903ECAB-1CBB-2922-8BD4-696C9FE46F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64843" y="2200758"/>
            <a:ext cx="1641529" cy="1641529"/>
          </a:xfrm>
          <a:prstGeom prst="rect">
            <a:avLst/>
          </a:prstGeom>
        </p:spPr>
      </p:pic>
    </p:spTree>
    <p:extLst>
      <p:ext uri="{BB962C8B-B14F-4D97-AF65-F5344CB8AC3E}">
        <p14:creationId xmlns:p14="http://schemas.microsoft.com/office/powerpoint/2010/main" val="104336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a:t>Rabies Pathogenesis</a:t>
            </a:r>
            <a:endParaRPr lang="en-US" dirty="0"/>
          </a:p>
        </p:txBody>
      </p:sp>
      <p:sp>
        <p:nvSpPr>
          <p:cNvPr id="7" name="Content Placeholder 6"/>
          <p:cNvSpPr>
            <a:spLocks noGrp="1"/>
          </p:cNvSpPr>
          <p:nvPr>
            <p:ph sz="quarter" idx="13"/>
          </p:nvPr>
        </p:nvSpPr>
        <p:spPr>
          <a:xfrm>
            <a:off x="609600" y="1719072"/>
            <a:ext cx="7734300" cy="4572000"/>
          </a:xfrm>
        </p:spPr>
        <p:txBody>
          <a:bodyPr/>
          <a:lstStyle/>
          <a:p>
            <a:r>
              <a:rPr lang="en-US" sz="2800" dirty="0"/>
              <a:t>Virus transmitted via bite</a:t>
            </a:r>
          </a:p>
          <a:p>
            <a:r>
              <a:rPr lang="en-US" sz="2800" dirty="0"/>
              <a:t>Binds to and multiplies in myocytes at bite site</a:t>
            </a:r>
          </a:p>
          <a:p>
            <a:r>
              <a:rPr lang="en-US" sz="2800" dirty="0"/>
              <a:t>Highly neurotropic, enters peripheral nerves</a:t>
            </a:r>
          </a:p>
          <a:p>
            <a:endParaRPr lang="en-US" dirty="0"/>
          </a:p>
        </p:txBody>
      </p:sp>
      <p:grpSp>
        <p:nvGrpSpPr>
          <p:cNvPr id="2" name="Group 1">
            <a:extLst>
              <a:ext uri="{FF2B5EF4-FFF2-40B4-BE49-F238E27FC236}">
                <a16:creationId xmlns:a16="http://schemas.microsoft.com/office/drawing/2014/main" id="{235C0BEC-CC88-F917-F668-1E54BA26DA70}"/>
              </a:ext>
            </a:extLst>
          </p:cNvPr>
          <p:cNvGrpSpPr/>
          <p:nvPr/>
        </p:nvGrpSpPr>
        <p:grpSpPr>
          <a:xfrm>
            <a:off x="9189720" y="482098"/>
            <a:ext cx="2555132" cy="5570268"/>
            <a:chOff x="7754765" y="482098"/>
            <a:chExt cx="2555132" cy="55702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4765" y="482098"/>
              <a:ext cx="2555132" cy="557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 Box 9"/>
            <p:cNvSpPr txBox="1">
              <a:spLocks noChangeArrowheads="1"/>
            </p:cNvSpPr>
            <p:nvPr/>
          </p:nvSpPr>
          <p:spPr bwMode="auto">
            <a:xfrm>
              <a:off x="9706539" y="5271417"/>
              <a:ext cx="500137" cy="553998"/>
            </a:xfrm>
            <a:prstGeom prst="rect">
              <a:avLst/>
            </a:prstGeom>
            <a:noFill/>
            <a:ln w="3810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ts val="0"/>
                </a:spcBef>
              </a:pPr>
              <a:r>
                <a:rPr lang="en-US" sz="1800" b="1">
                  <a:solidFill>
                    <a:srgbClr val="FF0000"/>
                  </a:solidFill>
                  <a:latin typeface="Arial" panose="020B0604020202020204" pitchFamily="34" charset="0"/>
                  <a:cs typeface="Arial" panose="020B0604020202020204" pitchFamily="34" charset="0"/>
                </a:rPr>
                <a:t>Bite </a:t>
              </a:r>
              <a:br>
                <a:rPr lang="en-US" sz="1800" b="1">
                  <a:solidFill>
                    <a:srgbClr val="FF0000"/>
                  </a:solidFill>
                  <a:latin typeface="Arial" panose="020B0604020202020204" pitchFamily="34" charset="0"/>
                  <a:cs typeface="Arial" panose="020B0604020202020204" pitchFamily="34" charset="0"/>
                </a:rPr>
              </a:br>
              <a:r>
                <a:rPr lang="en-US" sz="1800" b="1">
                  <a:solidFill>
                    <a:srgbClr val="FF0000"/>
                  </a:solidFill>
                  <a:latin typeface="Arial" panose="020B0604020202020204" pitchFamily="34" charset="0"/>
                  <a:cs typeface="Arial" panose="020B0604020202020204" pitchFamily="34" charset="0"/>
                </a:rPr>
                <a:t>site</a:t>
              </a:r>
            </a:p>
          </p:txBody>
        </p:sp>
        <p:sp>
          <p:nvSpPr>
            <p:cNvPr id="27" name="Line 11"/>
            <p:cNvSpPr>
              <a:spLocks noChangeShapeType="1"/>
            </p:cNvSpPr>
            <p:nvPr/>
          </p:nvSpPr>
          <p:spPr bwMode="auto">
            <a:xfrm flipH="1" flipV="1">
              <a:off x="9583101" y="4894450"/>
              <a:ext cx="251208" cy="350553"/>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solidFill>
                  <a:srgbClr val="FF0000"/>
                </a:solidFill>
              </a:endParaRPr>
            </a:p>
          </p:txBody>
        </p:sp>
      </p:grpSp>
    </p:spTree>
    <p:extLst>
      <p:ext uri="{BB962C8B-B14F-4D97-AF65-F5344CB8AC3E}">
        <p14:creationId xmlns:p14="http://schemas.microsoft.com/office/powerpoint/2010/main" val="283552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Health Follow-up on Positive Results</a:t>
            </a:r>
          </a:p>
        </p:txBody>
      </p:sp>
      <p:sp>
        <p:nvSpPr>
          <p:cNvPr id="4" name="Content Placeholder 3"/>
          <p:cNvSpPr>
            <a:spLocks noGrp="1"/>
          </p:cNvSpPr>
          <p:nvPr>
            <p:ph idx="1"/>
          </p:nvPr>
        </p:nvSpPr>
        <p:spPr>
          <a:xfrm>
            <a:off x="609600" y="1521610"/>
            <a:ext cx="9753600" cy="4744720"/>
          </a:xfrm>
        </p:spPr>
        <p:txBody>
          <a:bodyPr/>
          <a:lstStyle/>
          <a:p>
            <a:r>
              <a:rPr lang="en-US" dirty="0"/>
              <a:t>Immediate notification of the exposed person or owner</a:t>
            </a:r>
          </a:p>
          <a:p>
            <a:r>
              <a:rPr lang="en-US" dirty="0"/>
              <a:t>Verification of who handled or had potential exposure to the </a:t>
            </a:r>
            <a:br>
              <a:rPr lang="en-US" dirty="0"/>
            </a:br>
            <a:r>
              <a:rPr lang="en-US" dirty="0"/>
              <a:t>positive animal</a:t>
            </a:r>
          </a:p>
          <a:p>
            <a:r>
              <a:rPr lang="en-US" dirty="0">
                <a:solidFill>
                  <a:schemeClr val="accent6">
                    <a:lumMod val="75000"/>
                  </a:schemeClr>
                </a:solidFill>
              </a:rPr>
              <a:t>For human exposures</a:t>
            </a:r>
            <a:r>
              <a:rPr lang="en-US" dirty="0"/>
              <a:t>, if not already started, ensure RPEP is initiated ASAP</a:t>
            </a:r>
          </a:p>
          <a:p>
            <a:r>
              <a:rPr lang="en-US" dirty="0">
                <a:solidFill>
                  <a:schemeClr val="accent6">
                    <a:lumMod val="75000"/>
                  </a:schemeClr>
                </a:solidFill>
              </a:rPr>
              <a:t>For animal exposures</a:t>
            </a:r>
          </a:p>
          <a:p>
            <a:pPr lvl="1"/>
            <a:r>
              <a:rPr lang="en-US" dirty="0"/>
              <a:t>Ensure the appropriate quarantine is issued (60 or 180 days)</a:t>
            </a:r>
          </a:p>
          <a:p>
            <a:pPr lvl="1"/>
            <a:r>
              <a:rPr lang="en-US" dirty="0"/>
              <a:t>If not already done, ensure animal receives rabies vaccine</a:t>
            </a:r>
          </a:p>
          <a:p>
            <a:r>
              <a:rPr lang="en-US" dirty="0"/>
              <a:t>Consider if additional notification or messaging to the public is warranted</a:t>
            </a:r>
          </a:p>
          <a:p>
            <a:pPr marL="0" indent="0">
              <a:buNone/>
            </a:pPr>
            <a:endParaRPr lang="en-US" dirty="0"/>
          </a:p>
        </p:txBody>
      </p:sp>
      <p:pic>
        <p:nvPicPr>
          <p:cNvPr id="5" name="Graphic 4" descr="Follow with solid fill">
            <a:extLst>
              <a:ext uri="{FF2B5EF4-FFF2-40B4-BE49-F238E27FC236}">
                <a16:creationId xmlns:a16="http://schemas.microsoft.com/office/drawing/2014/main" id="{B31B7DAA-FBB0-0ED5-2FB8-E75F0D9A29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029824" y="1514563"/>
            <a:ext cx="1819275" cy="1819275"/>
          </a:xfrm>
          <a:prstGeom prst="rect">
            <a:avLst/>
          </a:prstGeom>
        </p:spPr>
      </p:pic>
      <p:pic>
        <p:nvPicPr>
          <p:cNvPr id="3" name="Graphic 2" descr="Marketing with solid fill">
            <a:extLst>
              <a:ext uri="{FF2B5EF4-FFF2-40B4-BE49-F238E27FC236}">
                <a16:creationId xmlns:a16="http://schemas.microsoft.com/office/drawing/2014/main" id="{16FCAC51-A4B4-CBD5-0E81-CD6990B58D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95054" y="3976431"/>
            <a:ext cx="2296946" cy="2296946"/>
          </a:xfrm>
          <a:prstGeom prst="rect">
            <a:avLst/>
          </a:prstGeom>
        </p:spPr>
      </p:pic>
    </p:spTree>
    <p:extLst>
      <p:ext uri="{BB962C8B-B14F-4D97-AF65-F5344CB8AC3E}">
        <p14:creationId xmlns:p14="http://schemas.microsoft.com/office/powerpoint/2010/main" val="10400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Important Resources</a:t>
            </a:r>
          </a:p>
        </p:txBody>
      </p:sp>
      <p:sp>
        <p:nvSpPr>
          <p:cNvPr id="6" name="Content Placeholder 5"/>
          <p:cNvSpPr>
            <a:spLocks noGrp="1"/>
          </p:cNvSpPr>
          <p:nvPr>
            <p:ph idx="1"/>
          </p:nvPr>
        </p:nvSpPr>
        <p:spPr>
          <a:xfrm>
            <a:off x="609600" y="1446454"/>
            <a:ext cx="10972800" cy="4744720"/>
          </a:xfrm>
        </p:spPr>
        <p:txBody>
          <a:bodyPr>
            <a:noAutofit/>
          </a:bodyPr>
          <a:lstStyle/>
          <a:p>
            <a:r>
              <a:rPr lang="en-US" sz="2000" dirty="0"/>
              <a:t>Maintain a list of local health jurisdictions, animal control, police or sheriff’s departments, veterinarians, other partners</a:t>
            </a:r>
          </a:p>
          <a:p>
            <a:r>
              <a:rPr lang="en-US" sz="2000" dirty="0"/>
              <a:t>Division of Public Health, Bureau of Communicable Disease 608-267-9003 </a:t>
            </a:r>
            <a:br>
              <a:rPr lang="en-US" sz="2000" dirty="0"/>
            </a:br>
            <a:r>
              <a:rPr lang="en-US" sz="2000" dirty="0"/>
              <a:t>	(after hours consultation available)</a:t>
            </a:r>
          </a:p>
          <a:p>
            <a:r>
              <a:rPr lang="en-US" sz="2000" dirty="0"/>
              <a:t>DATCP, Yvonne Bellay 608-516-2664</a:t>
            </a:r>
          </a:p>
          <a:p>
            <a:r>
              <a:rPr lang="en-US" sz="2000" dirty="0"/>
              <a:t>WI State Laboratory of Hygiene 800-862-1013</a:t>
            </a:r>
          </a:p>
          <a:p>
            <a:r>
              <a:rPr lang="en-US" sz="2000" dirty="0"/>
              <a:t>Wisconsin Rabies Algorithm: </a:t>
            </a:r>
            <a:r>
              <a:rPr lang="en-US" sz="2000" dirty="0">
                <a:hlinkClick r:id="rId3"/>
              </a:rPr>
              <a:t>www.dhs.wisconsin.gov/communicable/Rabies/RabiesAlgorithm/Index.htm</a:t>
            </a:r>
            <a:endParaRPr lang="en-US" sz="2000" dirty="0"/>
          </a:p>
          <a:p>
            <a:r>
              <a:rPr lang="en-US" sz="2000" dirty="0"/>
              <a:t>Wisconsin Rabies Website: </a:t>
            </a:r>
            <a:r>
              <a:rPr lang="en-US" sz="2000" dirty="0">
                <a:hlinkClick r:id="rId4"/>
              </a:rPr>
              <a:t>https://www.dhs.wisconsin.gov/rabies/index.htm</a:t>
            </a:r>
            <a:endParaRPr lang="en-US" sz="2000" dirty="0"/>
          </a:p>
          <a:p>
            <a:r>
              <a:rPr lang="en-US" sz="2000" dirty="0"/>
              <a:t>Rabies ACIP Vaccine Recommendations: </a:t>
            </a:r>
            <a:r>
              <a:rPr lang="en-US" sz="2000" dirty="0">
                <a:hlinkClick r:id="rId5"/>
              </a:rPr>
              <a:t>https://www.cdc.gov/vaccines/hcp/acip-recs/vacc-specific/rabies.html</a:t>
            </a:r>
            <a:endParaRPr lang="en-US" sz="2000" dirty="0"/>
          </a:p>
          <a:p>
            <a:r>
              <a:rPr lang="en-US" sz="2000" dirty="0"/>
              <a:t>Patient Assistance Programs: </a:t>
            </a:r>
            <a:r>
              <a:rPr lang="en-US" sz="2000" dirty="0">
                <a:solidFill>
                  <a:prstClr val="black"/>
                </a:solidFill>
                <a:latin typeface="+mn-lt"/>
                <a:hlinkClick r:id="rId6"/>
              </a:rPr>
              <a:t>https://www.cdc.gov/rabies/medical_care/programs.html</a:t>
            </a:r>
            <a:endParaRPr lang="en-US" sz="2000" dirty="0"/>
          </a:p>
          <a:p>
            <a:pPr>
              <a:spcAft>
                <a:spcPts val="600"/>
              </a:spcAft>
            </a:pPr>
            <a:endParaRPr lang="en-US" sz="2000" dirty="0"/>
          </a:p>
        </p:txBody>
      </p:sp>
    </p:spTree>
    <p:extLst>
      <p:ext uri="{BB962C8B-B14F-4D97-AF65-F5344CB8AC3E}">
        <p14:creationId xmlns:p14="http://schemas.microsoft.com/office/powerpoint/2010/main" val="3782648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sp>
        <p:nvSpPr>
          <p:cNvPr id="4" name="Text Placeholder 3"/>
          <p:cNvSpPr>
            <a:spLocks noGrp="1"/>
          </p:cNvSpPr>
          <p:nvPr>
            <p:ph type="body" sz="quarter" idx="10"/>
          </p:nvPr>
        </p:nvSpPr>
        <p:spPr/>
        <p:txBody>
          <a:bodyPr/>
          <a:lstStyle/>
          <a:p>
            <a:r>
              <a:rPr lang="en-US" dirty="0">
                <a:hlinkClick r:id="rId3"/>
              </a:rPr>
              <a:t>Angela.Maxted@Wisconsin.gov</a:t>
            </a:r>
            <a:endParaRPr lang="en-US" dirty="0"/>
          </a:p>
          <a:p>
            <a:r>
              <a:rPr lang="en-US" dirty="0"/>
              <a:t>Main line: 608-267-9003</a:t>
            </a:r>
          </a:p>
        </p:txBody>
      </p:sp>
    </p:spTree>
    <p:extLst>
      <p:ext uri="{BB962C8B-B14F-4D97-AF65-F5344CB8AC3E}">
        <p14:creationId xmlns:p14="http://schemas.microsoft.com/office/powerpoint/2010/main" val="307223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a:t>Rabies Pathogenesis</a:t>
            </a:r>
            <a:endParaRPr lang="en-US" dirty="0"/>
          </a:p>
        </p:txBody>
      </p:sp>
      <p:sp>
        <p:nvSpPr>
          <p:cNvPr id="7" name="Content Placeholder 6"/>
          <p:cNvSpPr>
            <a:spLocks noGrp="1"/>
          </p:cNvSpPr>
          <p:nvPr>
            <p:ph sz="quarter" idx="13"/>
          </p:nvPr>
        </p:nvSpPr>
        <p:spPr>
          <a:xfrm>
            <a:off x="609600" y="1719072"/>
            <a:ext cx="8422137" cy="4572000"/>
          </a:xfrm>
        </p:spPr>
        <p:txBody>
          <a:bodyPr>
            <a:normAutofit fontScale="92500" lnSpcReduction="20000"/>
          </a:bodyPr>
          <a:lstStyle/>
          <a:p>
            <a:pPr lvl="0"/>
            <a:r>
              <a:rPr lang="en-US" sz="3000" dirty="0"/>
              <a:t>Virus travels in </a:t>
            </a:r>
            <a:r>
              <a:rPr lang="en-US" sz="3000" dirty="0" err="1"/>
              <a:t>axoplasm</a:t>
            </a:r>
            <a:r>
              <a:rPr lang="en-US" sz="3000" dirty="0"/>
              <a:t> of nerves towards central nervous system</a:t>
            </a:r>
          </a:p>
          <a:p>
            <a:pPr lvl="0"/>
            <a:r>
              <a:rPr lang="en-US" sz="3000" dirty="0"/>
              <a:t>Replicates in the brain and spinal cord; </a:t>
            </a:r>
            <a:br>
              <a:rPr lang="en-US" sz="3000" dirty="0"/>
            </a:br>
            <a:r>
              <a:rPr lang="en-US" sz="3000" dirty="0"/>
              <a:t>signs and symptoms of rabies exhibited</a:t>
            </a:r>
          </a:p>
          <a:p>
            <a:pPr lvl="0"/>
            <a:r>
              <a:rPr lang="en-US" sz="3000" dirty="0"/>
              <a:t>Travels to innervated organs</a:t>
            </a:r>
          </a:p>
          <a:p>
            <a:pPr lvl="1"/>
            <a:r>
              <a:rPr lang="en-US" sz="2600" dirty="0"/>
              <a:t>Salivary glands </a:t>
            </a:r>
            <a:r>
              <a:rPr lang="en-US" sz="2600" dirty="0">
                <a:sym typeface="Wingdings" panose="05000000000000000000" pitchFamily="2" charset="2"/>
              </a:rPr>
              <a:t> </a:t>
            </a:r>
            <a:r>
              <a:rPr lang="en-US" sz="2600" dirty="0"/>
              <a:t>viral excretion in saliva</a:t>
            </a:r>
          </a:p>
          <a:p>
            <a:pPr marL="0" lvl="0" indent="0">
              <a:buNone/>
            </a:pPr>
            <a:endParaRPr lang="en-US" dirty="0"/>
          </a:p>
          <a:p>
            <a:pPr marL="0" lvl="0" indent="0">
              <a:buNone/>
            </a:pPr>
            <a:r>
              <a:rPr lang="en-US" sz="3000" b="1" dirty="0"/>
              <a:t>Rabies virus is always in the brain before </a:t>
            </a:r>
            <a:br>
              <a:rPr lang="en-US" sz="3000" b="1" dirty="0"/>
            </a:br>
            <a:r>
              <a:rPr lang="en-US" sz="3000" b="1" dirty="0"/>
              <a:t>it’s in the saliva</a:t>
            </a:r>
          </a:p>
          <a:p>
            <a:pPr marL="0" lvl="0" indent="0">
              <a:buNone/>
            </a:pPr>
            <a:r>
              <a:rPr lang="en-US" sz="3000" b="1" dirty="0"/>
              <a:t>No transmission during incubation</a:t>
            </a:r>
          </a:p>
          <a:p>
            <a:endParaRPr lang="en-US" dirty="0"/>
          </a:p>
        </p:txBody>
      </p:sp>
      <p:grpSp>
        <p:nvGrpSpPr>
          <p:cNvPr id="2" name="Group 1">
            <a:extLst>
              <a:ext uri="{FF2B5EF4-FFF2-40B4-BE49-F238E27FC236}">
                <a16:creationId xmlns:a16="http://schemas.microsoft.com/office/drawing/2014/main" id="{3D58561B-9155-3435-3601-8BE7B12003FB}"/>
              </a:ext>
            </a:extLst>
          </p:cNvPr>
          <p:cNvGrpSpPr/>
          <p:nvPr/>
        </p:nvGrpSpPr>
        <p:grpSpPr>
          <a:xfrm>
            <a:off x="9185356" y="482098"/>
            <a:ext cx="2555132" cy="5570268"/>
            <a:chOff x="9185356" y="482098"/>
            <a:chExt cx="2555132" cy="55702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356" y="482098"/>
              <a:ext cx="2555132" cy="557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5"/>
            <p:cNvSpPr/>
            <p:nvPr/>
          </p:nvSpPr>
          <p:spPr>
            <a:xfrm>
              <a:off x="10499536" y="3038888"/>
              <a:ext cx="450509" cy="1855563"/>
            </a:xfrm>
            <a:custGeom>
              <a:avLst/>
              <a:gdLst>
                <a:gd name="connsiteX0" fmla="*/ 450509 w 450509"/>
                <a:gd name="connsiteY0" fmla="*/ 1855563 h 1855563"/>
                <a:gd name="connsiteX1" fmla="*/ 410365 w 450509"/>
                <a:gd name="connsiteY1" fmla="*/ 1614696 h 1855563"/>
                <a:gd name="connsiteX2" fmla="*/ 414825 w 450509"/>
                <a:gd name="connsiteY2" fmla="*/ 1507645 h 1855563"/>
                <a:gd name="connsiteX3" fmla="*/ 401444 w 450509"/>
                <a:gd name="connsiteY3" fmla="*/ 1347067 h 1855563"/>
                <a:gd name="connsiteX4" fmla="*/ 361299 w 450509"/>
                <a:gd name="connsiteY4" fmla="*/ 1195411 h 1855563"/>
                <a:gd name="connsiteX5" fmla="*/ 356839 w 450509"/>
                <a:gd name="connsiteY5" fmla="*/ 985768 h 1855563"/>
                <a:gd name="connsiteX6" fmla="*/ 285471 w 450509"/>
                <a:gd name="connsiteY6" fmla="*/ 735980 h 1855563"/>
                <a:gd name="connsiteX7" fmla="*/ 218564 w 450509"/>
                <a:gd name="connsiteY7" fmla="*/ 544179 h 1855563"/>
                <a:gd name="connsiteX8" fmla="*/ 165038 w 450509"/>
                <a:gd name="connsiteY8" fmla="*/ 343457 h 1855563"/>
                <a:gd name="connsiteX9" fmla="*/ 98131 w 450509"/>
                <a:gd name="connsiteY9" fmla="*/ 151656 h 1855563"/>
                <a:gd name="connsiteX10" fmla="*/ 0 w 450509"/>
                <a:gd name="connsiteY10" fmla="*/ 0 h 1855563"/>
                <a:gd name="connsiteX11" fmla="*/ 0 w 450509"/>
                <a:gd name="connsiteY11" fmla="*/ 0 h 18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509" h="1855563">
                  <a:moveTo>
                    <a:pt x="450509" y="1855563"/>
                  </a:moveTo>
                  <a:cubicBezTo>
                    <a:pt x="433410" y="1764122"/>
                    <a:pt x="416312" y="1672682"/>
                    <a:pt x="410365" y="1614696"/>
                  </a:cubicBezTo>
                  <a:cubicBezTo>
                    <a:pt x="404418" y="1556710"/>
                    <a:pt x="416312" y="1552250"/>
                    <a:pt x="414825" y="1507645"/>
                  </a:cubicBezTo>
                  <a:cubicBezTo>
                    <a:pt x="413338" y="1463040"/>
                    <a:pt x="410365" y="1399106"/>
                    <a:pt x="401444" y="1347067"/>
                  </a:cubicBezTo>
                  <a:cubicBezTo>
                    <a:pt x="392523" y="1295028"/>
                    <a:pt x="368733" y="1255627"/>
                    <a:pt x="361299" y="1195411"/>
                  </a:cubicBezTo>
                  <a:cubicBezTo>
                    <a:pt x="353865" y="1135195"/>
                    <a:pt x="369477" y="1062340"/>
                    <a:pt x="356839" y="985768"/>
                  </a:cubicBezTo>
                  <a:cubicBezTo>
                    <a:pt x="344201" y="909196"/>
                    <a:pt x="308517" y="809578"/>
                    <a:pt x="285471" y="735980"/>
                  </a:cubicBezTo>
                  <a:cubicBezTo>
                    <a:pt x="262425" y="662382"/>
                    <a:pt x="238636" y="609599"/>
                    <a:pt x="218564" y="544179"/>
                  </a:cubicBezTo>
                  <a:cubicBezTo>
                    <a:pt x="198492" y="478759"/>
                    <a:pt x="185110" y="408877"/>
                    <a:pt x="165038" y="343457"/>
                  </a:cubicBezTo>
                  <a:cubicBezTo>
                    <a:pt x="144966" y="278037"/>
                    <a:pt x="125637" y="208899"/>
                    <a:pt x="98131" y="151656"/>
                  </a:cubicBezTo>
                  <a:cubicBezTo>
                    <a:pt x="70625" y="94413"/>
                    <a:pt x="0" y="0"/>
                    <a:pt x="0" y="0"/>
                  </a:cubicBezTo>
                  <a:lnTo>
                    <a:pt x="0" y="0"/>
                  </a:lnTo>
                </a:path>
              </a:pathLst>
            </a:custGeom>
            <a:noFill/>
            <a:ln w="41275" cap="rnd">
              <a:solidFill>
                <a:srgbClr val="FF0000">
                  <a:alpha val="7000"/>
                </a:srgbClr>
              </a:solidFill>
            </a:ln>
            <a:effectLst>
              <a:glow rad="177800">
                <a:schemeClr val="accent2">
                  <a:satMod val="175000"/>
                  <a:alpha val="6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grpSp>
          <p:nvGrpSpPr>
            <p:cNvPr id="24" name="Group 23"/>
            <p:cNvGrpSpPr/>
            <p:nvPr/>
          </p:nvGrpSpPr>
          <p:grpSpPr>
            <a:xfrm>
              <a:off x="9645209" y="1119230"/>
              <a:ext cx="1704442" cy="4125773"/>
              <a:chOff x="3994099" y="1755648"/>
              <a:chExt cx="1704442" cy="4125773"/>
            </a:xfrm>
          </p:grpSpPr>
          <p:grpSp>
            <p:nvGrpSpPr>
              <p:cNvPr id="21" name="Group 20"/>
              <p:cNvGrpSpPr/>
              <p:nvPr/>
            </p:nvGrpSpPr>
            <p:grpSpPr>
              <a:xfrm>
                <a:off x="3994099" y="1755648"/>
                <a:ext cx="1704442" cy="4125773"/>
                <a:chOff x="3994099" y="1755648"/>
                <a:chExt cx="1704442" cy="4125773"/>
              </a:xfrm>
            </p:grpSpPr>
            <p:sp>
              <p:nvSpPr>
                <p:cNvPr id="9" name="Freeform 8"/>
                <p:cNvSpPr/>
                <p:nvPr/>
              </p:nvSpPr>
              <p:spPr>
                <a:xfrm>
                  <a:off x="3994099" y="2077517"/>
                  <a:ext cx="782727" cy="1580083"/>
                </a:xfrm>
                <a:custGeom>
                  <a:avLst/>
                  <a:gdLst>
                    <a:gd name="connsiteX0" fmla="*/ 782727 w 782727"/>
                    <a:gd name="connsiteY0" fmla="*/ 0 h 1580083"/>
                    <a:gd name="connsiteX1" fmla="*/ 512064 w 782727"/>
                    <a:gd name="connsiteY1" fmla="*/ 190195 h 1580083"/>
                    <a:gd name="connsiteX2" fmla="*/ 409651 w 782727"/>
                    <a:gd name="connsiteY2" fmla="*/ 204825 h 1580083"/>
                    <a:gd name="connsiteX3" fmla="*/ 292608 w 782727"/>
                    <a:gd name="connsiteY3" fmla="*/ 307238 h 1580083"/>
                    <a:gd name="connsiteX4" fmla="*/ 234087 w 782727"/>
                    <a:gd name="connsiteY4" fmla="*/ 438912 h 1580083"/>
                    <a:gd name="connsiteX5" fmla="*/ 204826 w 782727"/>
                    <a:gd name="connsiteY5" fmla="*/ 592531 h 1580083"/>
                    <a:gd name="connsiteX6" fmla="*/ 219456 w 782727"/>
                    <a:gd name="connsiteY6" fmla="*/ 782726 h 1580083"/>
                    <a:gd name="connsiteX7" fmla="*/ 182880 w 782727"/>
                    <a:gd name="connsiteY7" fmla="*/ 929030 h 1580083"/>
                    <a:gd name="connsiteX8" fmla="*/ 146304 w 782727"/>
                    <a:gd name="connsiteY8" fmla="*/ 1155801 h 1580083"/>
                    <a:gd name="connsiteX9" fmla="*/ 87783 w 782727"/>
                    <a:gd name="connsiteY9" fmla="*/ 1397203 h 1580083"/>
                    <a:gd name="connsiteX10" fmla="*/ 0 w 782727"/>
                    <a:gd name="connsiteY10" fmla="*/ 1580083 h 15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727" h="1580083">
                      <a:moveTo>
                        <a:pt x="782727" y="0"/>
                      </a:moveTo>
                      <a:cubicBezTo>
                        <a:pt x="678485" y="78029"/>
                        <a:pt x="574243" y="156058"/>
                        <a:pt x="512064" y="190195"/>
                      </a:cubicBezTo>
                      <a:cubicBezTo>
                        <a:pt x="449885" y="224333"/>
                        <a:pt x="446227" y="185318"/>
                        <a:pt x="409651" y="204825"/>
                      </a:cubicBezTo>
                      <a:cubicBezTo>
                        <a:pt x="373075" y="224332"/>
                        <a:pt x="321869" y="268224"/>
                        <a:pt x="292608" y="307238"/>
                      </a:cubicBezTo>
                      <a:cubicBezTo>
                        <a:pt x="263347" y="346252"/>
                        <a:pt x="248717" y="391363"/>
                        <a:pt x="234087" y="438912"/>
                      </a:cubicBezTo>
                      <a:cubicBezTo>
                        <a:pt x="219457" y="486461"/>
                        <a:pt x="207264" y="535229"/>
                        <a:pt x="204826" y="592531"/>
                      </a:cubicBezTo>
                      <a:cubicBezTo>
                        <a:pt x="202388" y="649833"/>
                        <a:pt x="223114" y="726643"/>
                        <a:pt x="219456" y="782726"/>
                      </a:cubicBezTo>
                      <a:cubicBezTo>
                        <a:pt x="215798" y="838809"/>
                        <a:pt x="195072" y="866851"/>
                        <a:pt x="182880" y="929030"/>
                      </a:cubicBezTo>
                      <a:cubicBezTo>
                        <a:pt x="170688" y="991209"/>
                        <a:pt x="162153" y="1077772"/>
                        <a:pt x="146304" y="1155801"/>
                      </a:cubicBezTo>
                      <a:cubicBezTo>
                        <a:pt x="130455" y="1233830"/>
                        <a:pt x="112167" y="1326489"/>
                        <a:pt x="87783" y="1397203"/>
                      </a:cubicBezTo>
                      <a:cubicBezTo>
                        <a:pt x="63399" y="1467917"/>
                        <a:pt x="31699" y="1524000"/>
                        <a:pt x="0" y="1580083"/>
                      </a:cubicBezTo>
                    </a:path>
                  </a:pathLst>
                </a:cu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sp>
              <p:nvSpPr>
                <p:cNvPr id="10" name="Freeform 9"/>
                <p:cNvSpPr/>
                <p:nvPr/>
              </p:nvSpPr>
              <p:spPr>
                <a:xfrm>
                  <a:off x="4930445" y="2150669"/>
                  <a:ext cx="768096" cy="1587398"/>
                </a:xfrm>
                <a:custGeom>
                  <a:avLst/>
                  <a:gdLst>
                    <a:gd name="connsiteX0" fmla="*/ 0 w 768096"/>
                    <a:gd name="connsiteY0" fmla="*/ 0 h 1587398"/>
                    <a:gd name="connsiteX1" fmla="*/ 299923 w 768096"/>
                    <a:gd name="connsiteY1" fmla="*/ 226771 h 1587398"/>
                    <a:gd name="connsiteX2" fmla="*/ 336499 w 768096"/>
                    <a:gd name="connsiteY2" fmla="*/ 256032 h 1587398"/>
                    <a:gd name="connsiteX3" fmla="*/ 497433 w 768096"/>
                    <a:gd name="connsiteY3" fmla="*/ 380390 h 1587398"/>
                    <a:gd name="connsiteX4" fmla="*/ 534009 w 768096"/>
                    <a:gd name="connsiteY4" fmla="*/ 585216 h 1587398"/>
                    <a:gd name="connsiteX5" fmla="*/ 577901 w 768096"/>
                    <a:gd name="connsiteY5" fmla="*/ 811987 h 1587398"/>
                    <a:gd name="connsiteX6" fmla="*/ 607161 w 768096"/>
                    <a:gd name="connsiteY6" fmla="*/ 1111910 h 1587398"/>
                    <a:gd name="connsiteX7" fmla="*/ 643737 w 768096"/>
                    <a:gd name="connsiteY7" fmla="*/ 1324051 h 1587398"/>
                    <a:gd name="connsiteX8" fmla="*/ 768096 w 768096"/>
                    <a:gd name="connsiteY8" fmla="*/ 1587398 h 158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 h="1587398">
                      <a:moveTo>
                        <a:pt x="0" y="0"/>
                      </a:moveTo>
                      <a:lnTo>
                        <a:pt x="299923" y="226771"/>
                      </a:lnTo>
                      <a:cubicBezTo>
                        <a:pt x="356006" y="269443"/>
                        <a:pt x="336499" y="256032"/>
                        <a:pt x="336499" y="256032"/>
                      </a:cubicBezTo>
                      <a:cubicBezTo>
                        <a:pt x="369417" y="281635"/>
                        <a:pt x="464515" y="325526"/>
                        <a:pt x="497433" y="380390"/>
                      </a:cubicBezTo>
                      <a:cubicBezTo>
                        <a:pt x="530351" y="435254"/>
                        <a:pt x="520598" y="513283"/>
                        <a:pt x="534009" y="585216"/>
                      </a:cubicBezTo>
                      <a:cubicBezTo>
                        <a:pt x="547420" y="657149"/>
                        <a:pt x="565709" y="724205"/>
                        <a:pt x="577901" y="811987"/>
                      </a:cubicBezTo>
                      <a:cubicBezTo>
                        <a:pt x="590093" y="899769"/>
                        <a:pt x="596188" y="1026566"/>
                        <a:pt x="607161" y="1111910"/>
                      </a:cubicBezTo>
                      <a:cubicBezTo>
                        <a:pt x="618134" y="1197254"/>
                        <a:pt x="616915" y="1244803"/>
                        <a:pt x="643737" y="1324051"/>
                      </a:cubicBezTo>
                      <a:cubicBezTo>
                        <a:pt x="670560" y="1403299"/>
                        <a:pt x="719328" y="1495348"/>
                        <a:pt x="768096" y="1587398"/>
                      </a:cubicBezTo>
                    </a:path>
                  </a:pathLst>
                </a:cu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sp>
              <p:nvSpPr>
                <p:cNvPr id="12" name="Freeform 11"/>
                <p:cNvSpPr/>
                <p:nvPr/>
              </p:nvSpPr>
              <p:spPr>
                <a:xfrm>
                  <a:off x="4499637" y="3555187"/>
                  <a:ext cx="262558" cy="2326234"/>
                </a:xfrm>
                <a:custGeom>
                  <a:avLst/>
                  <a:gdLst>
                    <a:gd name="connsiteX0" fmla="*/ 262558 w 262558"/>
                    <a:gd name="connsiteY0" fmla="*/ 0 h 2326234"/>
                    <a:gd name="connsiteX1" fmla="*/ 108939 w 262558"/>
                    <a:gd name="connsiteY1" fmla="*/ 285293 h 2326234"/>
                    <a:gd name="connsiteX2" fmla="*/ 43102 w 262558"/>
                    <a:gd name="connsiteY2" fmla="*/ 599847 h 2326234"/>
                    <a:gd name="connsiteX3" fmla="*/ 6526 w 262558"/>
                    <a:gd name="connsiteY3" fmla="*/ 1126541 h 2326234"/>
                    <a:gd name="connsiteX4" fmla="*/ 6526 w 262558"/>
                    <a:gd name="connsiteY4" fmla="*/ 1558138 h 2326234"/>
                    <a:gd name="connsiteX5" fmla="*/ 72363 w 262558"/>
                    <a:gd name="connsiteY5" fmla="*/ 1989735 h 2326234"/>
                    <a:gd name="connsiteX6" fmla="*/ 101624 w 262558"/>
                    <a:gd name="connsiteY6" fmla="*/ 2326234 h 23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558" h="2326234">
                      <a:moveTo>
                        <a:pt x="262558" y="0"/>
                      </a:moveTo>
                      <a:cubicBezTo>
                        <a:pt x="204036" y="92659"/>
                        <a:pt x="145515" y="185319"/>
                        <a:pt x="108939" y="285293"/>
                      </a:cubicBezTo>
                      <a:cubicBezTo>
                        <a:pt x="72363" y="385268"/>
                        <a:pt x="60171" y="459639"/>
                        <a:pt x="43102" y="599847"/>
                      </a:cubicBezTo>
                      <a:cubicBezTo>
                        <a:pt x="26033" y="740055"/>
                        <a:pt x="12622" y="966826"/>
                        <a:pt x="6526" y="1126541"/>
                      </a:cubicBezTo>
                      <a:cubicBezTo>
                        <a:pt x="430" y="1286256"/>
                        <a:pt x="-4447" y="1414272"/>
                        <a:pt x="6526" y="1558138"/>
                      </a:cubicBezTo>
                      <a:cubicBezTo>
                        <a:pt x="17499" y="1702004"/>
                        <a:pt x="56513" y="1861719"/>
                        <a:pt x="72363" y="1989735"/>
                      </a:cubicBezTo>
                      <a:cubicBezTo>
                        <a:pt x="88213" y="2117751"/>
                        <a:pt x="94918" y="2221992"/>
                        <a:pt x="101624" y="2326234"/>
                      </a:cubicBezTo>
                    </a:path>
                  </a:pathLst>
                </a:cu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sp>
              <p:nvSpPr>
                <p:cNvPr id="13" name="Freeform 12"/>
                <p:cNvSpPr/>
                <p:nvPr/>
              </p:nvSpPr>
              <p:spPr>
                <a:xfrm>
                  <a:off x="4871923" y="1755648"/>
                  <a:ext cx="168446" cy="59021"/>
                </a:xfrm>
                <a:custGeom>
                  <a:avLst/>
                  <a:gdLst>
                    <a:gd name="connsiteX0" fmla="*/ 0 w 168446"/>
                    <a:gd name="connsiteY0" fmla="*/ 0 h 59021"/>
                    <a:gd name="connsiteX1" fmla="*/ 168250 w 168446"/>
                    <a:gd name="connsiteY1" fmla="*/ 58522 h 59021"/>
                  </a:gdLst>
                  <a:ahLst/>
                  <a:cxnLst>
                    <a:cxn ang="0">
                      <a:pos x="connsiteX0" y="connsiteY0"/>
                    </a:cxn>
                    <a:cxn ang="0">
                      <a:pos x="connsiteX1" y="connsiteY1"/>
                    </a:cxn>
                  </a:cxnLst>
                  <a:rect l="l" t="t" r="r" b="b"/>
                  <a:pathLst>
                    <a:path w="168446" h="59021">
                      <a:moveTo>
                        <a:pt x="0" y="0"/>
                      </a:moveTo>
                      <a:cubicBezTo>
                        <a:pt x="86563" y="31699"/>
                        <a:pt x="173127" y="63399"/>
                        <a:pt x="168250" y="58522"/>
                      </a:cubicBezTo>
                    </a:path>
                  </a:pathLst>
                </a:cu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sp>
              <p:nvSpPr>
                <p:cNvPr id="15" name="Freeform 14"/>
                <p:cNvSpPr/>
                <p:nvPr/>
              </p:nvSpPr>
              <p:spPr>
                <a:xfrm>
                  <a:off x="4641619" y="1770278"/>
                  <a:ext cx="149837" cy="65837"/>
                </a:xfrm>
                <a:custGeom>
                  <a:avLst/>
                  <a:gdLst>
                    <a:gd name="connsiteX0" fmla="*/ 149837 w 149837"/>
                    <a:gd name="connsiteY0" fmla="*/ 0 h 65837"/>
                    <a:gd name="connsiteX1" fmla="*/ 3533 w 149837"/>
                    <a:gd name="connsiteY1" fmla="*/ 65837 h 65837"/>
                  </a:gdLst>
                  <a:ahLst/>
                  <a:cxnLst>
                    <a:cxn ang="0">
                      <a:pos x="connsiteX0" y="connsiteY0"/>
                    </a:cxn>
                    <a:cxn ang="0">
                      <a:pos x="connsiteX1" y="connsiteY1"/>
                    </a:cxn>
                  </a:cxnLst>
                  <a:rect l="l" t="t" r="r" b="b"/>
                  <a:pathLst>
                    <a:path w="149837" h="65837">
                      <a:moveTo>
                        <a:pt x="149837" y="0"/>
                      </a:moveTo>
                      <a:cubicBezTo>
                        <a:pt x="65712" y="21336"/>
                        <a:pt x="-18413" y="42672"/>
                        <a:pt x="3533" y="65837"/>
                      </a:cubicBezTo>
                    </a:path>
                  </a:pathLst>
                </a:cu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cxnSp>
              <p:nvCxnSpPr>
                <p:cNvPr id="17" name="Straight Connector 16"/>
                <p:cNvCxnSpPr/>
                <p:nvPr/>
              </p:nvCxnSpPr>
              <p:spPr>
                <a:xfrm flipH="1">
                  <a:off x="4791456" y="1836115"/>
                  <a:ext cx="26978" cy="1653235"/>
                </a:xfrm>
                <a:prstGeom prst="line">
                  <a:avLst/>
                </a:pr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18" name="Freeform 17"/>
                <p:cNvSpPr/>
                <p:nvPr/>
              </p:nvSpPr>
              <p:spPr>
                <a:xfrm>
                  <a:off x="4842662" y="3686861"/>
                  <a:ext cx="366853" cy="2194560"/>
                </a:xfrm>
                <a:custGeom>
                  <a:avLst/>
                  <a:gdLst>
                    <a:gd name="connsiteX0" fmla="*/ 0 w 366853"/>
                    <a:gd name="connsiteY0" fmla="*/ 0 h 2194560"/>
                    <a:gd name="connsiteX1" fmla="*/ 182880 w 366853"/>
                    <a:gd name="connsiteY1" fmla="*/ 292608 h 2194560"/>
                    <a:gd name="connsiteX2" fmla="*/ 277978 w 366853"/>
                    <a:gd name="connsiteY2" fmla="*/ 563270 h 2194560"/>
                    <a:gd name="connsiteX3" fmla="*/ 336500 w 366853"/>
                    <a:gd name="connsiteY3" fmla="*/ 863193 h 2194560"/>
                    <a:gd name="connsiteX4" fmla="*/ 365760 w 366853"/>
                    <a:gd name="connsiteY4" fmla="*/ 1294790 h 2194560"/>
                    <a:gd name="connsiteX5" fmla="*/ 299924 w 366853"/>
                    <a:gd name="connsiteY5" fmla="*/ 1660550 h 2194560"/>
                    <a:gd name="connsiteX6" fmla="*/ 292608 w 366853"/>
                    <a:gd name="connsiteY6" fmla="*/ 1997049 h 2194560"/>
                    <a:gd name="connsiteX7" fmla="*/ 285293 w 366853"/>
                    <a:gd name="connsiteY7" fmla="*/ 219456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853" h="2194560">
                      <a:moveTo>
                        <a:pt x="0" y="0"/>
                      </a:moveTo>
                      <a:cubicBezTo>
                        <a:pt x="68275" y="99365"/>
                        <a:pt x="136550" y="198730"/>
                        <a:pt x="182880" y="292608"/>
                      </a:cubicBezTo>
                      <a:cubicBezTo>
                        <a:pt x="229210" y="386486"/>
                        <a:pt x="252375" y="468173"/>
                        <a:pt x="277978" y="563270"/>
                      </a:cubicBezTo>
                      <a:cubicBezTo>
                        <a:pt x="303581" y="658367"/>
                        <a:pt x="321870" y="741273"/>
                        <a:pt x="336500" y="863193"/>
                      </a:cubicBezTo>
                      <a:cubicBezTo>
                        <a:pt x="351130" y="985113"/>
                        <a:pt x="371856" y="1161897"/>
                        <a:pt x="365760" y="1294790"/>
                      </a:cubicBezTo>
                      <a:cubicBezTo>
                        <a:pt x="359664" y="1427683"/>
                        <a:pt x="312116" y="1543507"/>
                        <a:pt x="299924" y="1660550"/>
                      </a:cubicBezTo>
                      <a:cubicBezTo>
                        <a:pt x="287732" y="1777593"/>
                        <a:pt x="295047" y="1908047"/>
                        <a:pt x="292608" y="1997049"/>
                      </a:cubicBezTo>
                      <a:cubicBezTo>
                        <a:pt x="290169" y="2086051"/>
                        <a:pt x="287731" y="2140305"/>
                        <a:pt x="285293" y="2194560"/>
                      </a:cubicBezTo>
                    </a:path>
                  </a:pathLst>
                </a:cu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grpSp>
          <p:sp>
            <p:nvSpPr>
              <p:cNvPr id="22" name="Freeform 21"/>
              <p:cNvSpPr/>
              <p:nvPr/>
            </p:nvSpPr>
            <p:spPr>
              <a:xfrm>
                <a:off x="4901184" y="3189427"/>
                <a:ext cx="226771" cy="241402"/>
              </a:xfrm>
              <a:custGeom>
                <a:avLst/>
                <a:gdLst>
                  <a:gd name="connsiteX0" fmla="*/ 0 w 226771"/>
                  <a:gd name="connsiteY0" fmla="*/ 0 h 241402"/>
                  <a:gd name="connsiteX1" fmla="*/ 153619 w 226771"/>
                  <a:gd name="connsiteY1" fmla="*/ 80467 h 241402"/>
                  <a:gd name="connsiteX2" fmla="*/ 204826 w 226771"/>
                  <a:gd name="connsiteY2" fmla="*/ 175565 h 241402"/>
                  <a:gd name="connsiteX3" fmla="*/ 226771 w 226771"/>
                  <a:gd name="connsiteY3" fmla="*/ 241402 h 241402"/>
                </a:gdLst>
                <a:ahLst/>
                <a:cxnLst>
                  <a:cxn ang="0">
                    <a:pos x="connsiteX0" y="connsiteY0"/>
                  </a:cxn>
                  <a:cxn ang="0">
                    <a:pos x="connsiteX1" y="connsiteY1"/>
                  </a:cxn>
                  <a:cxn ang="0">
                    <a:pos x="connsiteX2" y="connsiteY2"/>
                  </a:cxn>
                  <a:cxn ang="0">
                    <a:pos x="connsiteX3" y="connsiteY3"/>
                  </a:cxn>
                </a:cxnLst>
                <a:rect l="l" t="t" r="r" b="b"/>
                <a:pathLst>
                  <a:path w="226771" h="241402">
                    <a:moveTo>
                      <a:pt x="0" y="0"/>
                    </a:moveTo>
                    <a:cubicBezTo>
                      <a:pt x="59740" y="25603"/>
                      <a:pt x="119481" y="51206"/>
                      <a:pt x="153619" y="80467"/>
                    </a:cubicBezTo>
                    <a:cubicBezTo>
                      <a:pt x="187757" y="109728"/>
                      <a:pt x="192634" y="148743"/>
                      <a:pt x="204826" y="175565"/>
                    </a:cubicBezTo>
                    <a:cubicBezTo>
                      <a:pt x="217018" y="202387"/>
                      <a:pt x="221894" y="221894"/>
                      <a:pt x="226771" y="241402"/>
                    </a:cubicBezTo>
                  </a:path>
                </a:pathLst>
              </a:cu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sp>
            <p:nvSpPr>
              <p:cNvPr id="23" name="Freeform 22"/>
              <p:cNvSpPr/>
              <p:nvPr/>
            </p:nvSpPr>
            <p:spPr>
              <a:xfrm>
                <a:off x="4506163" y="3189427"/>
                <a:ext cx="270663" cy="277978"/>
              </a:xfrm>
              <a:custGeom>
                <a:avLst/>
                <a:gdLst>
                  <a:gd name="connsiteX0" fmla="*/ 270663 w 270663"/>
                  <a:gd name="connsiteY0" fmla="*/ 0 h 277978"/>
                  <a:gd name="connsiteX1" fmla="*/ 146304 w 270663"/>
                  <a:gd name="connsiteY1" fmla="*/ 21946 h 277978"/>
                  <a:gd name="connsiteX2" fmla="*/ 65837 w 270663"/>
                  <a:gd name="connsiteY2" fmla="*/ 95098 h 277978"/>
                  <a:gd name="connsiteX3" fmla="*/ 21946 w 270663"/>
                  <a:gd name="connsiteY3" fmla="*/ 204826 h 277978"/>
                  <a:gd name="connsiteX4" fmla="*/ 0 w 270663"/>
                  <a:gd name="connsiteY4" fmla="*/ 277978 h 2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3" h="277978">
                    <a:moveTo>
                      <a:pt x="270663" y="0"/>
                    </a:moveTo>
                    <a:cubicBezTo>
                      <a:pt x="225552" y="3048"/>
                      <a:pt x="180442" y="6096"/>
                      <a:pt x="146304" y="21946"/>
                    </a:cubicBezTo>
                    <a:cubicBezTo>
                      <a:pt x="112166" y="37796"/>
                      <a:pt x="86563" y="64618"/>
                      <a:pt x="65837" y="95098"/>
                    </a:cubicBezTo>
                    <a:cubicBezTo>
                      <a:pt x="45111" y="125578"/>
                      <a:pt x="32919" y="174346"/>
                      <a:pt x="21946" y="204826"/>
                    </a:cubicBezTo>
                    <a:cubicBezTo>
                      <a:pt x="10973" y="235306"/>
                      <a:pt x="5486" y="256642"/>
                      <a:pt x="0" y="277978"/>
                    </a:cubicBezTo>
                  </a:path>
                </a:pathLst>
              </a:custGeom>
              <a:noFill/>
              <a:ln w="41275" cap="rnd">
                <a:solidFill>
                  <a:srgbClr val="FF6600">
                    <a:alpha val="6667"/>
                  </a:srgbClr>
                </a:solidFill>
              </a:ln>
              <a:effectLst>
                <a:glow rad="177800">
                  <a:srgbClr val="FB7405">
                    <a:alpha val="6196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grpSp>
        <p:grpSp>
          <p:nvGrpSpPr>
            <p:cNvPr id="31" name="Group 30"/>
            <p:cNvGrpSpPr/>
            <p:nvPr/>
          </p:nvGrpSpPr>
          <p:grpSpPr>
            <a:xfrm>
              <a:off x="10276661" y="712832"/>
              <a:ext cx="423016" cy="2223822"/>
              <a:chOff x="4612295" y="1411834"/>
              <a:chExt cx="423016" cy="2223822"/>
            </a:xfrm>
          </p:grpSpPr>
          <p:cxnSp>
            <p:nvCxnSpPr>
              <p:cNvPr id="8" name="Straight Connector 7"/>
              <p:cNvCxnSpPr/>
              <p:nvPr/>
            </p:nvCxnSpPr>
            <p:spPr>
              <a:xfrm flipV="1">
                <a:off x="4833064" y="1411834"/>
                <a:ext cx="2105" cy="2223822"/>
              </a:xfrm>
              <a:prstGeom prst="line">
                <a:avLst/>
              </a:prstGeom>
              <a:noFill/>
              <a:ln w="41275" cap="rnd">
                <a:solidFill>
                  <a:srgbClr val="C00000">
                    <a:alpha val="7000"/>
                  </a:srgbClr>
                </a:solidFill>
              </a:ln>
              <a:effectLst>
                <a:glow rad="177800">
                  <a:schemeClr val="accent2">
                    <a:satMod val="175000"/>
                    <a:alpha val="62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26" name="Oval 25"/>
              <p:cNvSpPr/>
              <p:nvPr/>
            </p:nvSpPr>
            <p:spPr>
              <a:xfrm>
                <a:off x="4612295" y="1481939"/>
                <a:ext cx="76809" cy="120700"/>
              </a:xfrm>
              <a:prstGeom prst="ellipse">
                <a:avLst/>
              </a:prstGeom>
              <a:noFill/>
              <a:ln w="41275" cap="rnd">
                <a:solidFill>
                  <a:srgbClr val="C00000">
                    <a:alpha val="7000"/>
                  </a:srgbClr>
                </a:solidFill>
              </a:ln>
              <a:effectLst>
                <a:glow rad="88900">
                  <a:schemeClr val="accent2">
                    <a:satMod val="175000"/>
                    <a:alpha val="6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sp>
            <p:nvSpPr>
              <p:cNvPr id="38" name="Oval 37"/>
              <p:cNvSpPr/>
              <p:nvPr/>
            </p:nvSpPr>
            <p:spPr>
              <a:xfrm>
                <a:off x="4958502" y="1461825"/>
                <a:ext cx="76809" cy="120700"/>
              </a:xfrm>
              <a:prstGeom prst="ellipse">
                <a:avLst/>
              </a:prstGeom>
              <a:noFill/>
              <a:ln w="41275" cap="rnd">
                <a:solidFill>
                  <a:srgbClr val="C00000">
                    <a:alpha val="7000"/>
                  </a:srgbClr>
                </a:solidFill>
              </a:ln>
              <a:effectLst>
                <a:glow rad="88900">
                  <a:schemeClr val="accent2">
                    <a:satMod val="175000"/>
                    <a:alpha val="6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grpSp>
        <p:sp>
          <p:nvSpPr>
            <p:cNvPr id="25" name="Text Box 9"/>
            <p:cNvSpPr txBox="1">
              <a:spLocks noChangeArrowheads="1"/>
            </p:cNvSpPr>
            <p:nvPr/>
          </p:nvSpPr>
          <p:spPr bwMode="auto">
            <a:xfrm>
              <a:off x="11137130" y="5271417"/>
              <a:ext cx="500137" cy="553998"/>
            </a:xfrm>
            <a:prstGeom prst="rect">
              <a:avLst/>
            </a:prstGeom>
            <a:noFill/>
            <a:ln w="3810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ts val="0"/>
                </a:spcBef>
              </a:pPr>
              <a:r>
                <a:rPr lang="en-US" sz="1800" b="1">
                  <a:solidFill>
                    <a:srgbClr val="FF0000"/>
                  </a:solidFill>
                  <a:latin typeface="Arial" panose="020B0604020202020204" pitchFamily="34" charset="0"/>
                  <a:cs typeface="Arial" panose="020B0604020202020204" pitchFamily="34" charset="0"/>
                </a:rPr>
                <a:t>Bite </a:t>
              </a:r>
              <a:br>
                <a:rPr lang="en-US" sz="1800" b="1">
                  <a:solidFill>
                    <a:srgbClr val="FF0000"/>
                  </a:solidFill>
                  <a:latin typeface="Arial" panose="020B0604020202020204" pitchFamily="34" charset="0"/>
                  <a:cs typeface="Arial" panose="020B0604020202020204" pitchFamily="34" charset="0"/>
                </a:rPr>
              </a:br>
              <a:r>
                <a:rPr lang="en-US" sz="1800" b="1">
                  <a:solidFill>
                    <a:srgbClr val="FF0000"/>
                  </a:solidFill>
                  <a:latin typeface="Arial" panose="020B0604020202020204" pitchFamily="34" charset="0"/>
                  <a:cs typeface="Arial" panose="020B0604020202020204" pitchFamily="34" charset="0"/>
                </a:rPr>
                <a:t>site</a:t>
              </a:r>
            </a:p>
          </p:txBody>
        </p:sp>
        <p:sp>
          <p:nvSpPr>
            <p:cNvPr id="27" name="Line 11"/>
            <p:cNvSpPr>
              <a:spLocks noChangeShapeType="1"/>
            </p:cNvSpPr>
            <p:nvPr/>
          </p:nvSpPr>
          <p:spPr bwMode="auto">
            <a:xfrm flipH="1" flipV="1">
              <a:off x="11013692" y="4894450"/>
              <a:ext cx="251208" cy="350553"/>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solidFill>
                  <a:srgbClr val="FF0000"/>
                </a:solidFill>
              </a:endParaRPr>
            </a:p>
          </p:txBody>
        </p:sp>
      </p:grpSp>
    </p:spTree>
    <p:extLst>
      <p:ext uri="{BB962C8B-B14F-4D97-AF65-F5344CB8AC3E}">
        <p14:creationId xmlns:p14="http://schemas.microsoft.com/office/powerpoint/2010/main" val="21076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Human Rabies Worldwide</a:t>
            </a:r>
          </a:p>
        </p:txBody>
      </p:sp>
      <p:graphicFrame>
        <p:nvGraphicFramePr>
          <p:cNvPr id="8" name="Diagram 7">
            <a:extLst>
              <a:ext uri="{FF2B5EF4-FFF2-40B4-BE49-F238E27FC236}">
                <a16:creationId xmlns:a16="http://schemas.microsoft.com/office/drawing/2014/main" id="{5DA405F7-9837-3DE7-B2DA-538F1AEE1FFD}"/>
              </a:ext>
            </a:extLst>
          </p:cNvPr>
          <p:cNvGraphicFramePr/>
          <p:nvPr>
            <p:extLst>
              <p:ext uri="{D42A27DB-BD31-4B8C-83A1-F6EECF244321}">
                <p14:modId xmlns:p14="http://schemas.microsoft.com/office/powerpoint/2010/main" val="803043360"/>
              </p:ext>
            </p:extLst>
          </p:nvPr>
        </p:nvGraphicFramePr>
        <p:xfrm>
          <a:off x="2361210" y="1706880"/>
          <a:ext cx="7469579" cy="44769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451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D38CD-B9E1-4545-ABD9-EB590F43262B}"/>
              </a:ext>
            </a:extLst>
          </p:cNvPr>
          <p:cNvPicPr>
            <a:picLocks noChangeAspect="1"/>
          </p:cNvPicPr>
          <p:nvPr/>
        </p:nvPicPr>
        <p:blipFill>
          <a:blip r:embed="rId3"/>
          <a:stretch>
            <a:fillRect/>
          </a:stretch>
        </p:blipFill>
        <p:spPr>
          <a:xfrm>
            <a:off x="624114" y="1577268"/>
            <a:ext cx="10972800" cy="5250024"/>
          </a:xfrm>
          <a:prstGeom prst="rect">
            <a:avLst/>
          </a:prstGeom>
        </p:spPr>
      </p:pic>
      <p:sp>
        <p:nvSpPr>
          <p:cNvPr id="2" name="Title 1"/>
          <p:cNvSpPr>
            <a:spLocks noGrp="1"/>
          </p:cNvSpPr>
          <p:nvPr>
            <p:ph type="title"/>
          </p:nvPr>
        </p:nvSpPr>
        <p:spPr>
          <a:xfrm>
            <a:off x="624114" y="161301"/>
            <a:ext cx="10972800" cy="1524000"/>
          </a:xfrm>
        </p:spPr>
        <p:txBody>
          <a:bodyPr>
            <a:noAutofit/>
          </a:bodyPr>
          <a:lstStyle/>
          <a:p>
            <a:r>
              <a:rPr lang="en-US" dirty="0">
                <a:solidFill>
                  <a:srgbClr val="003D78"/>
                </a:solidFill>
              </a:rPr>
              <a:t>Presence of Dog-Transmitted Human Rabies </a:t>
            </a:r>
            <a:br>
              <a:rPr lang="en-US" dirty="0">
                <a:solidFill>
                  <a:srgbClr val="003D78"/>
                </a:solidFill>
              </a:rPr>
            </a:br>
            <a:r>
              <a:rPr lang="en-US" dirty="0">
                <a:solidFill>
                  <a:srgbClr val="003D78"/>
                </a:solidFill>
              </a:rPr>
              <a:t>2019 </a:t>
            </a:r>
            <a:br>
              <a:rPr lang="en-US" dirty="0">
                <a:solidFill>
                  <a:srgbClr val="003D78"/>
                </a:solidFill>
              </a:rPr>
            </a:br>
            <a:endParaRPr lang="en-US" dirty="0"/>
          </a:p>
        </p:txBody>
      </p:sp>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gray">
          <a:xfrm>
            <a:off x="9549663" y="696490"/>
            <a:ext cx="2642337" cy="88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CE194199-0897-4E78-8DFC-86E76948743F}"/>
              </a:ext>
            </a:extLst>
          </p:cNvPr>
          <p:cNvPicPr>
            <a:picLocks noChangeAspect="1"/>
          </p:cNvPicPr>
          <p:nvPr/>
        </p:nvPicPr>
        <p:blipFill>
          <a:blip r:embed="rId5"/>
          <a:stretch>
            <a:fillRect/>
          </a:stretch>
        </p:blipFill>
        <p:spPr>
          <a:xfrm>
            <a:off x="710565" y="4210674"/>
            <a:ext cx="2266950" cy="2486025"/>
          </a:xfrm>
          <a:prstGeom prst="rect">
            <a:avLst/>
          </a:prstGeom>
        </p:spPr>
      </p:pic>
    </p:spTree>
    <p:extLst>
      <p:ext uri="{BB962C8B-B14F-4D97-AF65-F5344CB8AC3E}">
        <p14:creationId xmlns:p14="http://schemas.microsoft.com/office/powerpoint/2010/main" val="267504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Rabies Reservoirs and Vectors</a:t>
            </a:r>
          </a:p>
        </p:txBody>
      </p:sp>
      <p:sp>
        <p:nvSpPr>
          <p:cNvPr id="5" name="Content Placeholder 4"/>
          <p:cNvSpPr>
            <a:spLocks noGrp="1"/>
          </p:cNvSpPr>
          <p:nvPr>
            <p:ph sz="quarter" idx="13"/>
          </p:nvPr>
        </p:nvSpPr>
        <p:spPr>
          <a:xfrm>
            <a:off x="609600" y="1719072"/>
            <a:ext cx="8245033" cy="4572000"/>
          </a:xfrm>
        </p:spPr>
        <p:txBody>
          <a:bodyPr/>
          <a:lstStyle/>
          <a:p>
            <a:pPr lvl="1"/>
            <a:endParaRPr lang="en-US" dirty="0"/>
          </a:p>
          <a:p>
            <a:endParaRPr lang="en-US" dirty="0"/>
          </a:p>
        </p:txBody>
      </p:sp>
      <p:grpSp>
        <p:nvGrpSpPr>
          <p:cNvPr id="3" name="Group 2">
            <a:extLst>
              <a:ext uri="{FF2B5EF4-FFF2-40B4-BE49-F238E27FC236}">
                <a16:creationId xmlns:a16="http://schemas.microsoft.com/office/drawing/2014/main" id="{BAC75F9A-B13A-534B-1B82-3A365561505D}"/>
              </a:ext>
            </a:extLst>
          </p:cNvPr>
          <p:cNvGrpSpPr/>
          <p:nvPr/>
        </p:nvGrpSpPr>
        <p:grpSpPr>
          <a:xfrm>
            <a:off x="1583826" y="2111162"/>
            <a:ext cx="3368183" cy="3719622"/>
            <a:chOff x="9029655" y="1071588"/>
            <a:chExt cx="2813804" cy="309713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15692" y="1071588"/>
              <a:ext cx="911302" cy="690714"/>
            </a:xfrm>
            <a:prstGeom prst="rect">
              <a:avLst/>
            </a:prstGeom>
            <a:ln>
              <a:no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81373" y="2093599"/>
              <a:ext cx="564825" cy="44656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08292" y="2760816"/>
              <a:ext cx="745621" cy="837901"/>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3" y="1679277"/>
              <a:ext cx="616016" cy="1195459"/>
            </a:xfrm>
            <a:prstGeom prst="rect">
              <a:avLst/>
            </a:prstGeom>
          </p:spPr>
        </p:pic>
        <p:cxnSp>
          <p:nvCxnSpPr>
            <p:cNvPr id="16" name="Straight Arrow Connector 15"/>
            <p:cNvCxnSpPr/>
            <p:nvPr/>
          </p:nvCxnSpPr>
          <p:spPr>
            <a:xfrm>
              <a:off x="10026994" y="1374246"/>
              <a:ext cx="1168552" cy="719353"/>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026994" y="2270870"/>
              <a:ext cx="1061553" cy="613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p:cNvCxnSpPr>
            <p:nvPr/>
          </p:nvCxnSpPr>
          <p:spPr>
            <a:xfrm flipV="1">
              <a:off x="9953913" y="2369043"/>
              <a:ext cx="1252938" cy="81072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3AA0D2D-5DBB-4C88-BA3D-5FC5E312DE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846198" y="3284965"/>
              <a:ext cx="688348" cy="646062"/>
            </a:xfrm>
            <a:prstGeom prst="rect">
              <a:avLst/>
            </a:prstGeom>
          </p:spPr>
        </p:pic>
        <p:pic>
          <p:nvPicPr>
            <p:cNvPr id="21" name="Picture 20">
              <a:extLst>
                <a:ext uri="{FF2B5EF4-FFF2-40B4-BE49-F238E27FC236}">
                  <a16:creationId xmlns:a16="http://schemas.microsoft.com/office/drawing/2014/main" id="{957EBB3B-6506-4963-8651-F5433D9EC2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029655" y="3522656"/>
              <a:ext cx="780003" cy="646062"/>
            </a:xfrm>
            <a:prstGeom prst="rect">
              <a:avLst/>
            </a:prstGeom>
          </p:spPr>
        </p:pic>
      </p:grpSp>
      <p:grpSp>
        <p:nvGrpSpPr>
          <p:cNvPr id="17" name="Group 16">
            <a:extLst>
              <a:ext uri="{FF2B5EF4-FFF2-40B4-BE49-F238E27FC236}">
                <a16:creationId xmlns:a16="http://schemas.microsoft.com/office/drawing/2014/main" id="{2C33B6DE-1B62-3F8B-704E-01CE4A6B1F78}"/>
              </a:ext>
            </a:extLst>
          </p:cNvPr>
          <p:cNvGrpSpPr/>
          <p:nvPr/>
        </p:nvGrpSpPr>
        <p:grpSpPr>
          <a:xfrm>
            <a:off x="6432332" y="2577174"/>
            <a:ext cx="4831104" cy="1699553"/>
            <a:chOff x="6432332" y="2577174"/>
            <a:chExt cx="4831104" cy="1699553"/>
          </a:xfrm>
        </p:grpSpPr>
        <p:grpSp>
          <p:nvGrpSpPr>
            <p:cNvPr id="8" name="Group 7">
              <a:extLst>
                <a:ext uri="{FF2B5EF4-FFF2-40B4-BE49-F238E27FC236}">
                  <a16:creationId xmlns:a16="http://schemas.microsoft.com/office/drawing/2014/main" id="{F7932693-94FA-0660-3317-7DA3FA17EAAA}"/>
                </a:ext>
              </a:extLst>
            </p:cNvPr>
            <p:cNvGrpSpPr/>
            <p:nvPr/>
          </p:nvGrpSpPr>
          <p:grpSpPr>
            <a:xfrm>
              <a:off x="6432332" y="2864742"/>
              <a:ext cx="4831104" cy="1411985"/>
              <a:chOff x="7817116" y="5010753"/>
              <a:chExt cx="3994591" cy="1175684"/>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40639" y="5058647"/>
                <a:ext cx="564825" cy="446567"/>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817116" y="5540375"/>
                <a:ext cx="688348" cy="64606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06851" y="5010753"/>
                <a:ext cx="604856" cy="1173802"/>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98262" y="5267218"/>
                <a:ext cx="911302" cy="690714"/>
              </a:xfrm>
              <a:prstGeom prst="rect">
                <a:avLst/>
              </a:prstGeom>
              <a:ln>
                <a:noFill/>
              </a:ln>
            </p:spPr>
          </p:pic>
          <p:cxnSp>
            <p:nvCxnSpPr>
              <p:cNvPr id="27" name="Straight Arrow Connector 26"/>
              <p:cNvCxnSpPr/>
              <p:nvPr/>
            </p:nvCxnSpPr>
            <p:spPr>
              <a:xfrm>
                <a:off x="8592172" y="5281930"/>
                <a:ext cx="710579" cy="22328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8610907" y="5612575"/>
                <a:ext cx="691844" cy="33557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stCxn id="14" idx="3"/>
                <a:endCxn id="13" idx="3"/>
              </p:cNvCxnSpPr>
              <p:nvPr/>
            </p:nvCxnSpPr>
            <p:spPr>
              <a:xfrm flipV="1">
                <a:off x="10409564" y="5597655"/>
                <a:ext cx="797287" cy="1492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6233EFC4-930E-E2C0-CD9B-F92FD2EEAA5E}"/>
                </a:ext>
              </a:extLst>
            </p:cNvPr>
            <p:cNvSpPr txBox="1"/>
            <p:nvPr/>
          </p:nvSpPr>
          <p:spPr>
            <a:xfrm>
              <a:off x="7335079" y="2577174"/>
              <a:ext cx="3562597" cy="555929"/>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kumimoji="0" lang="en-US" sz="2800" b="0" i="0" u="none" strike="noStrike" kern="1200" cap="none" spc="0" normalizeH="0" baseline="0" noProof="0" dirty="0">
                  <a:ln>
                    <a:noFill/>
                  </a:ln>
                  <a:effectLst/>
                  <a:uLnTx/>
                  <a:uFillTx/>
                  <a:latin typeface="+mn-lt"/>
                  <a:ea typeface="+mn-ea"/>
                  <a:cs typeface="+mn-cs"/>
                </a:rPr>
                <a:t>Bridge Vector</a:t>
              </a:r>
            </a:p>
          </p:txBody>
        </p:sp>
      </p:grpSp>
    </p:spTree>
    <p:extLst>
      <p:ext uri="{BB962C8B-B14F-4D97-AF65-F5344CB8AC3E}">
        <p14:creationId xmlns:p14="http://schemas.microsoft.com/office/powerpoint/2010/main" val="79574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95503">
            <a:off x="558801" y="455384"/>
            <a:ext cx="7885216" cy="21541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5503">
            <a:off x="834803" y="2799509"/>
            <a:ext cx="4429496" cy="25353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3559">
            <a:off x="5526113" y="2370060"/>
            <a:ext cx="5444133" cy="39108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rot="690118">
            <a:off x="6429316" y="6012729"/>
            <a:ext cx="4227760" cy="369332"/>
          </a:xfrm>
          <a:prstGeom prst="rect">
            <a:avLst/>
          </a:prstGeom>
          <a:noFill/>
        </p:spPr>
        <p:txBody>
          <a:bodyPr wrap="none" rtlCol="0">
            <a:spAutoFit/>
          </a:bodyPr>
          <a:lstStyle/>
          <a:p>
            <a:pPr algn="l"/>
            <a:r>
              <a:rPr lang="en-US" sz="1800" b="1" dirty="0">
                <a:solidFill>
                  <a:prstClr val="black"/>
                </a:solidFill>
                <a:latin typeface="Calibri"/>
              </a:rPr>
              <a:t>Source: https://www.gwinnettcounty.com</a:t>
            </a:r>
          </a:p>
        </p:txBody>
      </p:sp>
      <p:sp>
        <p:nvSpPr>
          <p:cNvPr id="12" name="TextBox 11"/>
          <p:cNvSpPr txBox="1"/>
          <p:nvPr/>
        </p:nvSpPr>
        <p:spPr>
          <a:xfrm rot="21193877">
            <a:off x="4019821" y="334480"/>
            <a:ext cx="3780202" cy="369332"/>
          </a:xfrm>
          <a:prstGeom prst="rect">
            <a:avLst/>
          </a:prstGeom>
          <a:noFill/>
        </p:spPr>
        <p:txBody>
          <a:bodyPr wrap="none" rtlCol="0">
            <a:spAutoFit/>
          </a:bodyPr>
          <a:lstStyle/>
          <a:p>
            <a:pPr algn="l"/>
            <a:r>
              <a:rPr lang="en-US" sz="1800" b="1" dirty="0">
                <a:solidFill>
                  <a:prstClr val="black"/>
                </a:solidFill>
                <a:latin typeface="Calibri"/>
              </a:rPr>
              <a:t>Source: https://www.kshb.com/news</a:t>
            </a:r>
          </a:p>
        </p:txBody>
      </p:sp>
    </p:spTree>
    <p:extLst>
      <p:ext uri="{BB962C8B-B14F-4D97-AF65-F5344CB8AC3E}">
        <p14:creationId xmlns:p14="http://schemas.microsoft.com/office/powerpoint/2010/main" val="384528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1&quot;&gt;&lt;object type=&quot;1&quot; unique_id=&quot;10001&quot;&gt;&lt;object type=&quot;2&quot; unique_id=&quot;10002&quot;&gt;&lt;object type=&quot;3&quot; unique_id=&quot;10003&quot;&gt;&lt;property id=&quot;20148&quot; value=&quot;5&quot;/&gt;&lt;property id=&quot;20300&quot; value=&quot;Slide 1&quot;/&gt;&lt;property id=&quot;20307&quot; value=&quot;366&quot;/&gt;&lt;/object&gt;&lt;object type=&quot;3&quot; unique_id=&quot;10004&quot;&gt;&lt;property id=&quot;20148&quot; value=&quot;5&quot;/&gt;&lt;property id=&quot;20300&quot; value=&quot;Slide 2&quot;/&gt;&lt;property id=&quot;20307&quot; value=&quot;363&quot;/&gt;&lt;/object&gt;&lt;object type=&quot;3&quot; unique_id=&quot;10005&quot;&gt;&lt;property id=&quot;20148&quot; value=&quot;5&quot;/&gt;&lt;property id=&quot;20300&quot; value=&quot;Slide 3&quot;/&gt;&lt;property id=&quot;20307&quot; value=&quot;389&quot;/&gt;&lt;/object&gt;&lt;object type=&quot;3&quot; unique_id=&quot;10006&quot;&gt;&lt;property id=&quot;20148&quot; value=&quot;5&quot;/&gt;&lt;property id=&quot;20300&quot; value=&quot;Slide 4&quot;/&gt;&lt;property id=&quot;20307&quot; value=&quot;351&quot;/&gt;&lt;/object&gt;&lt;object type=&quot;3&quot; unique_id=&quot;10007&quot;&gt;&lt;property id=&quot;20148&quot; value=&quot;5&quot;/&gt;&lt;property id=&quot;20300&quot; value=&quot;Slide 5&quot;/&gt;&lt;property id=&quot;20307&quot; value=&quot;375&quot;/&gt;&lt;/object&gt;&lt;object type=&quot;3&quot; unique_id=&quot;10009&quot;&gt;&lt;property id=&quot;20148&quot; value=&quot;5&quot;/&gt;&lt;property id=&quot;20300&quot; value=&quot;Slide 7&quot;/&gt;&lt;property id=&quot;20307&quot; value=&quot;330&quot;/&gt;&lt;/object&gt;&lt;object type=&quot;3&quot; unique_id=&quot;10010&quot;&gt;&lt;property id=&quot;20148&quot; value=&quot;5&quot;/&gt;&lt;property id=&quot;20300&quot; value=&quot;Slide 8&quot;/&gt;&lt;property id=&quot;20307&quot; value=&quot;358&quot;/&gt;&lt;/object&gt;&lt;object type=&quot;3&quot; unique_id=&quot;10011&quot;&gt;&lt;property id=&quot;20148&quot; value=&quot;5&quot;/&gt;&lt;property id=&quot;20300&quot; value=&quot;Slide 9&quot;/&gt;&lt;property id=&quot;20307&quot; value=&quot;412&quot;/&gt;&lt;/object&gt;&lt;object type=&quot;3&quot; unique_id=&quot;10012&quot;&gt;&lt;property id=&quot;20148&quot; value=&quot;5&quot;/&gt;&lt;property id=&quot;20300&quot; value=&quot;Slide 10&quot;/&gt;&lt;property id=&quot;20307&quot; value=&quot;407&quot;/&gt;&lt;/object&gt;&lt;object type=&quot;3&quot; unique_id=&quot;10013&quot;&gt;&lt;property id=&quot;20148&quot; value=&quot;5&quot;/&gt;&lt;property id=&quot;20300&quot; value=&quot;Slide 11&quot;/&gt;&lt;property id=&quot;20307&quot; value=&quot;313&quot;/&gt;&lt;/object&gt;&lt;object type=&quot;3&quot; unique_id=&quot;10014&quot;&gt;&lt;property id=&quot;20148&quot; value=&quot;5&quot;/&gt;&lt;property id=&quot;20300&quot; value=&quot;Slide 12&quot;/&gt;&lt;property id=&quot;20307&quot; value=&quot;388&quot;/&gt;&lt;/object&gt;&lt;object type=&quot;3&quot; unique_id=&quot;10021&quot;&gt;&lt;property id=&quot;20148&quot; value=&quot;5&quot;/&gt;&lt;property id=&quot;20300&quot; value=&quot;Slide 20&quot;/&gt;&lt;property id=&quot;20307&quot; value=&quot;270&quot;/&gt;&lt;/object&gt;&lt;object type=&quot;3&quot; unique_id=&quot;10022&quot;&gt;&lt;property id=&quot;20148&quot; value=&quot;5&quot;/&gt;&lt;property id=&quot;20300&quot; value=&quot;Slide 21&quot;/&gt;&lt;property id=&quot;20307&quot; value=&quot;382&quot;/&gt;&lt;/object&gt;&lt;object type=&quot;3&quot; unique_id=&quot;10023&quot;&gt;&lt;property id=&quot;20148&quot; value=&quot;5&quot;/&gt;&lt;property id=&quot;20300&quot; value=&quot;Slide 23&quot;/&gt;&lt;property id=&quot;20307&quot; value=&quot;368&quot;/&gt;&lt;/object&gt;&lt;object type=&quot;3&quot; unique_id=&quot;10024&quot;&gt;&lt;property id=&quot;20148&quot; value=&quot;5&quot;/&gt;&lt;property id=&quot;20300&quot; value=&quot;Slide 24&quot;/&gt;&lt;property id=&quot;20307&quot; value=&quot;414&quot;/&gt;&lt;/object&gt;&lt;object type=&quot;3&quot; unique_id=&quot;10025&quot;&gt;&lt;property id=&quot;20148&quot; value=&quot;5&quot;/&gt;&lt;property id=&quot;20300&quot; value=&quot;Slide 25&quot;/&gt;&lt;property id=&quot;20307&quot; value=&quot;383&quot;/&gt;&lt;/object&gt;&lt;object type=&quot;3&quot; unique_id=&quot;10026&quot;&gt;&lt;property id=&quot;20148&quot; value=&quot;5&quot;/&gt;&lt;property id=&quot;20300&quot; value=&quot;Slide 26&quot;/&gt;&lt;property id=&quot;20307&quot; value=&quot;384&quot;/&gt;&lt;/object&gt;&lt;object type=&quot;3&quot; unique_id=&quot;10027&quot;&gt;&lt;property id=&quot;20148&quot; value=&quot;5&quot;/&gt;&lt;property id=&quot;20300&quot; value=&quot;Slide 27&quot;/&gt;&lt;property id=&quot;20307&quot; value=&quot;390&quot;/&gt;&lt;/object&gt;&lt;object type=&quot;3&quot; unique_id=&quot;10028&quot;&gt;&lt;property id=&quot;20148&quot; value=&quot;5&quot;/&gt;&lt;property id=&quot;20300&quot; value=&quot;Slide 28&quot;/&gt;&lt;property id=&quot;20307&quot; value=&quot;385&quot;/&gt;&lt;/object&gt;&lt;object type=&quot;3&quot; unique_id=&quot;10029&quot;&gt;&lt;property id=&quot;20148&quot; value=&quot;5&quot;/&gt;&lt;property id=&quot;20300&quot; value=&quot;Slide 29&quot;/&gt;&lt;property id=&quot;20307&quot; value=&quot;356&quot;/&gt;&lt;/object&gt;&lt;object type=&quot;3&quot; unique_id=&quot;10030&quot;&gt;&lt;property id=&quot;20148&quot; value=&quot;5&quot;/&gt;&lt;property id=&quot;20300&quot; value=&quot;Slide 30&quot;/&gt;&lt;property id=&quot;20307&quot; value=&quot;397&quot;/&gt;&lt;/object&gt;&lt;object type=&quot;3&quot; unique_id=&quot;10031&quot;&gt;&lt;property id=&quot;20148&quot; value=&quot;5&quot;/&gt;&lt;property id=&quot;20300&quot; value=&quot;Slide 31&quot;/&gt;&lt;property id=&quot;20307&quot; value=&quot;416&quot;/&gt;&lt;/object&gt;&lt;object type=&quot;3&quot; unique_id=&quot;10032&quot;&gt;&lt;property id=&quot;20148&quot; value=&quot;5&quot;/&gt;&lt;property id=&quot;20300&quot; value=&quot;Slide 32&quot;/&gt;&lt;property id=&quot;20307&quot; value=&quot;367&quot;/&gt;&lt;/object&gt;&lt;object type=&quot;3&quot; unique_id=&quot;10033&quot;&gt;&lt;property id=&quot;20148&quot; value=&quot;5&quot;/&gt;&lt;property id=&quot;20300&quot; value=&quot;Slide 33&quot;/&gt;&lt;property id=&quot;20307&quot; value=&quot;279&quot;/&gt;&lt;/object&gt;&lt;object type=&quot;3&quot; unique_id=&quot;10034&quot;&gt;&lt;property id=&quot;20148&quot; value=&quot;5&quot;/&gt;&lt;property id=&quot;20300&quot; value=&quot;Slide 34&quot;/&gt;&lt;property id=&quot;20307&quot; value=&quot;357&quot;/&gt;&lt;/object&gt;&lt;object type=&quot;3&quot; unique_id=&quot;10035&quot;&gt;&lt;property id=&quot;20148&quot; value=&quot;5&quot;/&gt;&lt;property id=&quot;20300&quot; value=&quot;Slide 35&quot;/&gt;&lt;property id=&quot;20307&quot; value=&quot;281&quot;/&gt;&lt;/object&gt;&lt;object type=&quot;3&quot; unique_id=&quot;10036&quot;&gt;&lt;property id=&quot;20148&quot; value=&quot;5&quot;/&gt;&lt;property id=&quot;20300&quot; value=&quot;Slide 36&quot;/&gt;&lt;property id=&quot;20307&quot; value=&quot;386&quot;/&gt;&lt;/object&gt;&lt;object type=&quot;3&quot; unique_id=&quot;10037&quot;&gt;&lt;property id=&quot;20148&quot; value=&quot;5&quot;/&gt;&lt;property id=&quot;20300&quot; value=&quot;Slide 37&quot;/&gt;&lt;property id=&quot;20307&quot; value=&quot;321&quot;/&gt;&lt;/object&gt;&lt;object type=&quot;3&quot; unique_id=&quot;10038&quot;&gt;&lt;property id=&quot;20148&quot; value=&quot;5&quot;/&gt;&lt;property id=&quot;20300&quot; value=&quot;Slide 38&quot;/&gt;&lt;property id=&quot;20307&quot; value=&quot;415&quot;/&gt;&lt;/object&gt;&lt;object type=&quot;3&quot; unique_id=&quot;10039&quot;&gt;&lt;property id=&quot;20148&quot; value=&quot;5&quot;/&gt;&lt;property id=&quot;20300&quot; value=&quot;Slide 39&quot;/&gt;&lt;property id=&quot;20307&quot; value=&quot;341&quot;/&gt;&lt;/object&gt;&lt;object type=&quot;3&quot; unique_id=&quot;10040&quot;&gt;&lt;property id=&quot;20148&quot; value=&quot;5&quot;/&gt;&lt;property id=&quot;20300&quot; value=&quot;Slide 40&quot;/&gt;&lt;property id=&quot;20307&quot; value=&quot;337&quot;/&gt;&lt;/object&gt;&lt;object type=&quot;3&quot; unique_id=&quot;10041&quot;&gt;&lt;property id=&quot;20148&quot; value=&quot;5&quot;/&gt;&lt;property id=&quot;20300&quot; value=&quot;Slide 41&quot;/&gt;&lt;property id=&quot;20307&quot; value=&quot;326&quot;/&gt;&lt;/object&gt;&lt;object type=&quot;3&quot; unique_id=&quot;10042&quot;&gt;&lt;property id=&quot;20148&quot; value=&quot;5&quot;/&gt;&lt;property id=&quot;20300&quot; value=&quot;Slide 42&quot;/&gt;&lt;property id=&quot;20307&quot; value=&quot;332&quot;/&gt;&lt;/object&gt;&lt;object type=&quot;3&quot; unique_id=&quot;10043&quot;&gt;&lt;property id=&quot;20148&quot; value=&quot;5&quot;/&gt;&lt;property id=&quot;20300&quot; value=&quot;Slide 43&quot;/&gt;&lt;property id=&quot;20307&quot; value=&quot;333&quot;/&gt;&lt;/object&gt;&lt;object type=&quot;3&quot; unique_id=&quot;10044&quot;&gt;&lt;property id=&quot;20148&quot; value=&quot;5&quot;/&gt;&lt;property id=&quot;20300&quot; value=&quot;Slide 44&quot;/&gt;&lt;property id=&quot;20307&quot; value=&quot;334&quot;/&gt;&lt;/object&gt;&lt;object type=&quot;3&quot; unique_id=&quot;10045&quot;&gt;&lt;property id=&quot;20148&quot; value=&quot;5&quot;/&gt;&lt;property id=&quot;20300&quot; value=&quot;Slide 45&quot;/&gt;&lt;property id=&quot;20307&quot; value=&quot;400&quot;/&gt;&lt;/object&gt;&lt;object type=&quot;3&quot; unique_id=&quot;23817&quot;&gt;&lt;property id=&quot;20148&quot; value=&quot;5&quot;/&gt;&lt;property id=&quot;20300&quot; value=&quot;Slide 22&quot;/&gt;&lt;property id=&quot;20307&quot; value=&quot;424&quot;/&gt;&lt;/object&gt;&lt;object type=&quot;3&quot; unique_id=&quot;25949&quot;&gt;&lt;property id=&quot;20148&quot; value=&quot;5&quot;/&gt;&lt;property id=&quot;20300&quot; value=&quot;Slide 6&quot;/&gt;&lt;property id=&quot;20307&quot; value=&quot;431&quot;/&gt;&lt;/object&gt;&lt;object type=&quot;3&quot; unique_id=&quot;25950&quot;&gt;&lt;property id=&quot;20148&quot; value=&quot;5&quot;/&gt;&lt;property id=&quot;20300&quot; value=&quot;Slide 13&quot;/&gt;&lt;property id=&quot;20307&quot; value=&quot;430&quot;/&gt;&lt;/object&gt;&lt;object type=&quot;3&quot; unique_id=&quot;25951&quot;&gt;&lt;property id=&quot;20148&quot; value=&quot;5&quot;/&gt;&lt;property id=&quot;20300&quot; value=&quot;Slide 14 - &amp;quot;Animal Rabies in WI, 1962-2015&amp;quot;&quot;/&gt;&lt;property id=&quot;20307&quot; value=&quot;425&quot;/&gt;&lt;/object&gt;&lt;object type=&quot;3&quot; unique_id=&quot;25952&quot;&gt;&lt;property id=&quot;20148&quot; value=&quot;5&quot;/&gt;&lt;property id=&quot;20300&quot; value=&quot;Slide 15&quot;/&gt;&lt;property id=&quot;20307&quot; value=&quot;429&quot;/&gt;&lt;/object&gt;&lt;object type=&quot;3&quot; unique_id=&quot;25953&quot;&gt;&lt;property id=&quot;20148&quot; value=&quot;5&quot;/&gt;&lt;property id=&quot;20300&quot; value=&quot;Slide 16&quot;/&gt;&lt;property id=&quot;20307&quot; value=&quot;426&quot;/&gt;&lt;/object&gt;&lt;object type=&quot;3&quot; unique_id=&quot;25954&quot;&gt;&lt;property id=&quot;20148&quot; value=&quot;5&quot;/&gt;&lt;property id=&quot;20300&quot; value=&quot;Slide 17&quot;/&gt;&lt;property id=&quot;20307&quot; value=&quot;428&quot;/&gt;&lt;/object&gt;&lt;object type=&quot;3&quot; unique_id=&quot;25955&quot;&gt;&lt;property id=&quot;20148&quot; value=&quot;5&quot;/&gt;&lt;property id=&quot;20300&quot; value=&quot;Slide 18&quot;/&gt;&lt;property id=&quot;20307&quot; value=&quot;432&quot;/&gt;&lt;/object&gt;&lt;object type=&quot;3&quot; unique_id=&quot;47208&quot;&gt;&lt;property id=&quot;20148&quot; value=&quot;5&quot;/&gt;&lt;property id=&quot;20300&quot; value=&quot;Slide 19 - &amp;quot;RABIES PATHOGENESIS&amp;quot;&quot;/&gt;&lt;property id=&quot;20307&quot; value=&quot;435&quot;/&gt;&lt;/object&gt;&lt;/object&gt;&lt;object type=&quot;8&quot; unique_id=&quot;10090&quot;&gt;&lt;/object&gt;&lt;/object&gt;&lt;/database&gt;"/>
  <p:tag name="SECTOMILLISECCONVERTED" val="1"/>
</p:tagLst>
</file>

<file path=ppt/theme/theme1.xml><?xml version="1.0" encoding="utf-8"?>
<a:theme xmlns:a="http://schemas.openxmlformats.org/drawingml/2006/main" name="ppttemplate5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HS PPT">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defRPr kumimoji="0" sz="2400" b="0" i="0" u="none" strike="noStrike" kern="1200" cap="none" spc="0" normalizeH="0" baseline="0" noProof="0" dirty="0" smtClean="0">
            <a:ln>
              <a:noFill/>
            </a:ln>
            <a:solidFill>
              <a:srgbClr val="1F497D"/>
            </a:solidFill>
            <a:effectLst/>
            <a:uLnTx/>
            <a:uFillTx/>
            <a:latin typeface="Century" panose="02040604050505020304" pitchFamily="18" charset="0"/>
            <a:ea typeface="+mn-ea"/>
            <a:cs typeface="+mn-cs"/>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35788</TotalTime>
  <Words>5435</Words>
  <Application>Microsoft Office PowerPoint</Application>
  <PresentationFormat>Widescreen</PresentationFormat>
  <Paragraphs>459</Paragraphs>
  <Slides>42</Slides>
  <Notes>38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Arial</vt:lpstr>
      <vt:lpstr>Arial Narrow</vt:lpstr>
      <vt:lpstr>Britannic Bold</vt:lpstr>
      <vt:lpstr>Calibri</vt:lpstr>
      <vt:lpstr>Century</vt:lpstr>
      <vt:lpstr>Courier New</vt:lpstr>
      <vt:lpstr>Google Sans</vt:lpstr>
      <vt:lpstr>Lucida Sans Unicode</vt:lpstr>
      <vt:lpstr>PT Sans</vt:lpstr>
      <vt:lpstr>Public Sans Web</vt:lpstr>
      <vt:lpstr>Roboto</vt:lpstr>
      <vt:lpstr>Roboto Slab</vt:lpstr>
      <vt:lpstr>Times New Roman</vt:lpstr>
      <vt:lpstr>Verdana</vt:lpstr>
      <vt:lpstr>Wingdings</vt:lpstr>
      <vt:lpstr>ppttemplate5 (1)</vt:lpstr>
      <vt:lpstr>Rabies Epidemiology and  the Public Health Perspective  Wisconsin Virology Conference, May 21, 2024</vt:lpstr>
      <vt:lpstr>Describe </vt:lpstr>
      <vt:lpstr>Rabies Basics</vt:lpstr>
      <vt:lpstr>Rabies Pathogenesis</vt:lpstr>
      <vt:lpstr>Rabies Pathogenesis</vt:lpstr>
      <vt:lpstr>Human Rabies Worldwide</vt:lpstr>
      <vt:lpstr>Presence of Dog-Transmitted Human Rabies  2019  </vt:lpstr>
      <vt:lpstr>Rabies Reservoirs and Vectors</vt:lpstr>
      <vt:lpstr>PowerPoint Presentation</vt:lpstr>
      <vt:lpstr>U.S. Wildlife Reservoirs</vt:lpstr>
      <vt:lpstr>Distribution of Terrestrial Rabies Virus Variants 2017-2021 </vt:lpstr>
      <vt:lpstr> Significant Decline in Human Rabies Cases Since 1945 </vt:lpstr>
      <vt:lpstr>Place Acquired and Rabies Virus Variant of US Human Rabies Patients, 2000-2021</vt:lpstr>
      <vt:lpstr>Animal Rabies in Wisconsin</vt:lpstr>
      <vt:lpstr>Animal Rabies in Wisconsin  Wildlife and Domestic Animals, 1962–2023</vt:lpstr>
      <vt:lpstr>Animal Rabies in Wisconsin  Wildlife and Domestic Animals, 1962–2023</vt:lpstr>
      <vt:lpstr>Animal Rabies By Species, Wisconsin 1989–2023</vt:lpstr>
      <vt:lpstr>Rabies-Tested Animal Species Wisconsin, 2014-2023</vt:lpstr>
      <vt:lpstr>PowerPoint Presentation</vt:lpstr>
      <vt:lpstr>Prevention and Management of Potential Exposures</vt:lpstr>
      <vt:lpstr>Public Health Goals</vt:lpstr>
      <vt:lpstr>What are our Prevention Tools?</vt:lpstr>
      <vt:lpstr>Rabies Pre-Exposure Vaccination</vt:lpstr>
      <vt:lpstr>PowerPoint Presentation</vt:lpstr>
      <vt:lpstr>Animal Bite Next Steps</vt:lpstr>
      <vt:lpstr>Rabies Exposure Assessment</vt:lpstr>
      <vt:lpstr>What Constitutes an Exposure?</vt:lpstr>
      <vt:lpstr>Not Exposures</vt:lpstr>
      <vt:lpstr>Why the Concern About Bat Exposures?</vt:lpstr>
      <vt:lpstr>PowerPoint Presentation</vt:lpstr>
      <vt:lpstr>Compare These Bites</vt:lpstr>
      <vt:lpstr>Bat Exposures</vt:lpstr>
      <vt:lpstr>Bat Exposures – Not Exposures</vt:lpstr>
      <vt:lpstr>There has been an Exposure -  When is RPEP Recommended?</vt:lpstr>
      <vt:lpstr>www.dhs.wisconsin.gov/rabies/algorithm/index.htm </vt:lpstr>
      <vt:lpstr>Rabies Post-Exposure Prophylaxis (RPEP)</vt:lpstr>
      <vt:lpstr>Patient Assistance Programs</vt:lpstr>
      <vt:lpstr>What happens when a specimen tests positive for rabies?</vt:lpstr>
      <vt:lpstr>Notification of Positive Results</vt:lpstr>
      <vt:lpstr>Public Health Follow-up on Positive Results</vt:lpstr>
      <vt:lpstr>Important Resources</vt:lpstr>
      <vt:lpstr>Questions?</vt:lpstr>
    </vt:vector>
  </TitlesOfParts>
  <Company>State of Wisconsin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DHFS</dc:creator>
  <cp:lastModifiedBy>Hanson, Erika M</cp:lastModifiedBy>
  <cp:revision>800</cp:revision>
  <cp:lastPrinted>2023-06-22T15:17:13Z</cp:lastPrinted>
  <dcterms:created xsi:type="dcterms:W3CDTF">2001-05-10T21:06:53Z</dcterms:created>
  <dcterms:modified xsi:type="dcterms:W3CDTF">2024-05-20T18:02:12Z</dcterms:modified>
</cp:coreProperties>
</file>